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 id="2147483667" r:id="rId2"/>
  </p:sldMasterIdLst>
  <p:notesMasterIdLst>
    <p:notesMasterId r:id="rId63"/>
  </p:notesMasterIdLst>
  <p:sldIdLst>
    <p:sldId id="783" r:id="rId3"/>
    <p:sldId id="262" r:id="rId4"/>
    <p:sldId id="269" r:id="rId5"/>
    <p:sldId id="258" r:id="rId6"/>
    <p:sldId id="784" r:id="rId7"/>
    <p:sldId id="785" r:id="rId8"/>
    <p:sldId id="786" r:id="rId9"/>
    <p:sldId id="787" r:id="rId10"/>
    <p:sldId id="788" r:id="rId11"/>
    <p:sldId id="272" r:id="rId12"/>
    <p:sldId id="789" r:id="rId13"/>
    <p:sldId id="791" r:id="rId14"/>
    <p:sldId id="792" r:id="rId15"/>
    <p:sldId id="793" r:id="rId16"/>
    <p:sldId id="795" r:id="rId17"/>
    <p:sldId id="794" r:id="rId18"/>
    <p:sldId id="796" r:id="rId19"/>
    <p:sldId id="797" r:id="rId20"/>
    <p:sldId id="798" r:id="rId21"/>
    <p:sldId id="799" r:id="rId22"/>
    <p:sldId id="801" r:id="rId23"/>
    <p:sldId id="804" r:id="rId24"/>
    <p:sldId id="805" r:id="rId25"/>
    <p:sldId id="806" r:id="rId26"/>
    <p:sldId id="807" r:id="rId27"/>
    <p:sldId id="808" r:id="rId28"/>
    <p:sldId id="809" r:id="rId29"/>
    <p:sldId id="810" r:id="rId30"/>
    <p:sldId id="811" r:id="rId31"/>
    <p:sldId id="812" r:id="rId32"/>
    <p:sldId id="802" r:id="rId33"/>
    <p:sldId id="813" r:id="rId34"/>
    <p:sldId id="814" r:id="rId35"/>
    <p:sldId id="815" r:id="rId36"/>
    <p:sldId id="816" r:id="rId37"/>
    <p:sldId id="817" r:id="rId38"/>
    <p:sldId id="832" r:id="rId39"/>
    <p:sldId id="818" r:id="rId40"/>
    <p:sldId id="834" r:id="rId41"/>
    <p:sldId id="833" r:id="rId42"/>
    <p:sldId id="821" r:id="rId43"/>
    <p:sldId id="803" r:id="rId44"/>
    <p:sldId id="822" r:id="rId45"/>
    <p:sldId id="827" r:id="rId46"/>
    <p:sldId id="824" r:id="rId47"/>
    <p:sldId id="825" r:id="rId48"/>
    <p:sldId id="819" r:id="rId49"/>
    <p:sldId id="275" r:id="rId50"/>
    <p:sldId id="823" r:id="rId51"/>
    <p:sldId id="828" r:id="rId52"/>
    <p:sldId id="829" r:id="rId53"/>
    <p:sldId id="830" r:id="rId54"/>
    <p:sldId id="831" r:id="rId55"/>
    <p:sldId id="273" r:id="rId56"/>
    <p:sldId id="836" r:id="rId57"/>
    <p:sldId id="837" r:id="rId58"/>
    <p:sldId id="838" r:id="rId59"/>
    <p:sldId id="839" r:id="rId60"/>
    <p:sldId id="835" r:id="rId61"/>
    <p:sldId id="271" r:id="rId6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C41437-C1C7-5395-C517-B0D7DB683E91}" name="McClure, Kristyn" initials="KM" userId="S::KMCCLURE@hdrinc.com::93ef4db0-2efe-4244-a3cb-71c235d76f93" providerId="AD"/>
  <p188:author id="{2993B8C1-ED99-C678-91B7-AA0B97F76D29}" name="Wood, Brittany" initials="WB" userId="S::BRWOOD@hdrinc.com::8ff11c0d-9afc-4cce-a618-4b94e54642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ood, Brittany" initials="WB" lastIdx="14" clrIdx="0">
    <p:extLst>
      <p:ext uri="{19B8F6BF-5375-455C-9EA6-DF929625EA0E}">
        <p15:presenceInfo xmlns:p15="http://schemas.microsoft.com/office/powerpoint/2012/main" userId="S::BRWOOD@hdrinc.com::8ff11c0d-9afc-4cce-a618-4b94e54642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C0CDDD"/>
    <a:srgbClr val="4298B5"/>
    <a:srgbClr val="0D4E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AB0A2-E13D-FB3A-4C49-1042CD05CD11}" v="4" dt="2023-06-16T13:30:08.618"/>
    <p1510:client id="{43B3645A-4255-471B-8D58-0ACF7AE43DDF}" v="783" dt="2023-06-16T17:21:02.021"/>
    <p1510:client id="{511A6261-EA94-4FDD-D598-9438E9EFBE8A}" v="159" dt="2023-06-15T18:32:48.127"/>
    <p1510:client id="{6631AB32-8EE3-F05D-3508-193CE7172322}" v="605" dt="2023-06-16T14:48:35.971"/>
    <p1510:client id="{CB70AAE6-C1DD-4A8E-5D91-5D08437FAAB1}" v="678" dt="2023-06-16T13:36:28.014"/>
    <p1510:client id="{F5091434-DDFE-169B-E666-EF90CCD606B8}" v="92" dt="2023-06-16T14:38:33.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31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_rels/data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image" Target="../media/image50.jpeg"/><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diagrams/_rels/data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image" Target="../media/image56.jpg"/><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g"/></Relationships>
</file>

<file path=ppt/diagrams/_rels/drawing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image" Target="../media/image50.jpeg"/><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diagrams/_rels/drawing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image" Target="../media/image56.jpg"/><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96088-6EC2-4963-A34E-A3AA9535D1C8}"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F3782A52-BB69-4112-9A5D-CFF260CF5114}">
      <dgm:prSet phldrT="[Text]" custT="1"/>
      <dgm:spPr/>
      <dgm:t>
        <a:bodyPr/>
        <a:lstStyle/>
        <a:p>
          <a:r>
            <a:rPr lang="en-US" sz="1600" dirty="0">
              <a:latin typeface="Segoe UI" panose="020B0502040204020203" pitchFamily="34" charset="0"/>
              <a:cs typeface="Segoe UI" panose="020B0502040204020203" pitchFamily="34" charset="0"/>
            </a:rPr>
            <a:t>Background</a:t>
          </a:r>
        </a:p>
      </dgm:t>
    </dgm:pt>
    <dgm:pt modelId="{C7027A86-438B-42A7-88A0-C9809CADEDB0}" type="parTrans" cxnId="{C62F845E-D929-47FE-8402-4E54BFB8AA40}">
      <dgm:prSet/>
      <dgm:spPr/>
      <dgm:t>
        <a:bodyPr/>
        <a:lstStyle/>
        <a:p>
          <a:endParaRPr lang="en-US" sz="1600">
            <a:latin typeface="Segoe UI" panose="020B0502040204020203" pitchFamily="34" charset="0"/>
            <a:cs typeface="Segoe UI" panose="020B0502040204020203" pitchFamily="34" charset="0"/>
          </a:endParaRPr>
        </a:p>
      </dgm:t>
    </dgm:pt>
    <dgm:pt modelId="{49EB7F6E-13C2-4282-A7C5-F543FD94CAC1}" type="sibTrans" cxnId="{C62F845E-D929-47FE-8402-4E54BFB8AA40}">
      <dgm:prSet/>
      <dgm:spPr/>
      <dgm:t>
        <a:bodyPr/>
        <a:lstStyle/>
        <a:p>
          <a:endParaRPr lang="en-US" sz="1600">
            <a:latin typeface="Segoe UI" panose="020B0502040204020203" pitchFamily="34" charset="0"/>
            <a:cs typeface="Segoe UI" panose="020B0502040204020203" pitchFamily="34" charset="0"/>
          </a:endParaRPr>
        </a:p>
      </dgm:t>
    </dgm:pt>
    <dgm:pt modelId="{8EE88BBE-2222-4AC4-9FA6-E4BEF654C03F}">
      <dgm:prSet phldrT="[Text]" custT="1"/>
      <dgm:spPr/>
      <dgm:t>
        <a:bodyPr/>
        <a:lstStyle/>
        <a:p>
          <a:r>
            <a:rPr lang="en-US" sz="1600" dirty="0">
              <a:latin typeface="Segoe UI" panose="020B0502040204020203" pitchFamily="34" charset="0"/>
              <a:cs typeface="Segoe UI" panose="020B0502040204020203" pitchFamily="34" charset="0"/>
            </a:rPr>
            <a:t>Update on Procedure and Handbook</a:t>
          </a:r>
        </a:p>
      </dgm:t>
    </dgm:pt>
    <dgm:pt modelId="{C67F0C58-E4F3-4288-A9F6-A5B4FC168D20}" type="parTrans" cxnId="{51C1387E-75D8-4522-8593-F212994DF9EC}">
      <dgm:prSet/>
      <dgm:spPr/>
      <dgm:t>
        <a:bodyPr/>
        <a:lstStyle/>
        <a:p>
          <a:endParaRPr lang="en-US" sz="1600">
            <a:latin typeface="Segoe UI" panose="020B0502040204020203" pitchFamily="34" charset="0"/>
            <a:cs typeface="Segoe UI" panose="020B0502040204020203" pitchFamily="34" charset="0"/>
          </a:endParaRPr>
        </a:p>
      </dgm:t>
    </dgm:pt>
    <dgm:pt modelId="{7FAEAEC9-4A35-453F-A847-2E12582DAFEE}" type="sibTrans" cxnId="{51C1387E-75D8-4522-8593-F212994DF9EC}">
      <dgm:prSet/>
      <dgm:spPr/>
      <dgm:t>
        <a:bodyPr/>
        <a:lstStyle/>
        <a:p>
          <a:endParaRPr lang="en-US" sz="1600">
            <a:latin typeface="Segoe UI" panose="020B0502040204020203" pitchFamily="34" charset="0"/>
            <a:cs typeface="Segoe UI" panose="020B0502040204020203" pitchFamily="34" charset="0"/>
          </a:endParaRPr>
        </a:p>
      </dgm:t>
    </dgm:pt>
    <dgm:pt modelId="{AFEDA8F4-DD44-4195-9563-1A47D75BC53E}">
      <dgm:prSet phldrT="[Text]" custT="1"/>
      <dgm:spPr/>
      <dgm:t>
        <a:bodyPr/>
        <a:lstStyle/>
        <a:p>
          <a:r>
            <a:rPr lang="en-US" sz="1600" dirty="0">
              <a:latin typeface="Segoe UI" panose="020B0502040204020203" pitchFamily="34" charset="0"/>
              <a:cs typeface="Segoe UI" panose="020B0502040204020203" pitchFamily="34" charset="0"/>
            </a:rPr>
            <a:t>Urban Area Boundary (UAB) Adjustment Guidelines and Considerations</a:t>
          </a:r>
        </a:p>
      </dgm:t>
    </dgm:pt>
    <dgm:pt modelId="{1CDBE796-AAE7-4882-9371-882FE18DABCE}" type="parTrans" cxnId="{29982D81-FD2D-4E3D-B34E-7AECB3F07EEC}">
      <dgm:prSet/>
      <dgm:spPr/>
      <dgm:t>
        <a:bodyPr/>
        <a:lstStyle/>
        <a:p>
          <a:endParaRPr lang="en-US" sz="1600">
            <a:latin typeface="Segoe UI" panose="020B0502040204020203" pitchFamily="34" charset="0"/>
            <a:cs typeface="Segoe UI" panose="020B0502040204020203" pitchFamily="34" charset="0"/>
          </a:endParaRPr>
        </a:p>
      </dgm:t>
    </dgm:pt>
    <dgm:pt modelId="{1F21E98B-772F-479F-B4CC-94E21B477AFD}" type="sibTrans" cxnId="{29982D81-FD2D-4E3D-B34E-7AECB3F07EEC}">
      <dgm:prSet/>
      <dgm:spPr/>
      <dgm:t>
        <a:bodyPr/>
        <a:lstStyle/>
        <a:p>
          <a:endParaRPr lang="en-US" sz="1600">
            <a:latin typeface="Segoe UI" panose="020B0502040204020203" pitchFamily="34" charset="0"/>
            <a:cs typeface="Segoe UI" panose="020B0502040204020203" pitchFamily="34" charset="0"/>
          </a:endParaRPr>
        </a:p>
      </dgm:t>
    </dgm:pt>
    <dgm:pt modelId="{38C2212E-6E72-4DFF-AB2E-52A780961E47}">
      <dgm:prSet phldrT="[Text]" custT="1"/>
      <dgm:spPr/>
      <dgm:t>
        <a:bodyPr/>
        <a:lstStyle/>
        <a:p>
          <a:r>
            <a:rPr lang="en-US" sz="1600" dirty="0">
              <a:latin typeface="Segoe UI" panose="020B0502040204020203" pitchFamily="34" charset="0"/>
              <a:cs typeface="Segoe UI" panose="020B0502040204020203" pitchFamily="34" charset="0"/>
            </a:rPr>
            <a:t>Functional Classification (FC) Guidelines and Considerations</a:t>
          </a:r>
        </a:p>
      </dgm:t>
    </dgm:pt>
    <dgm:pt modelId="{6BFE1780-79CD-4721-87ED-9588DA20D8FB}" type="parTrans" cxnId="{F1DDC97C-56CA-49E6-AF30-9F0FD69E99FA}">
      <dgm:prSet/>
      <dgm:spPr/>
      <dgm:t>
        <a:bodyPr/>
        <a:lstStyle/>
        <a:p>
          <a:endParaRPr lang="en-US" sz="1600">
            <a:latin typeface="Segoe UI" panose="020B0502040204020203" pitchFamily="34" charset="0"/>
            <a:cs typeface="Segoe UI" panose="020B0502040204020203" pitchFamily="34" charset="0"/>
          </a:endParaRPr>
        </a:p>
      </dgm:t>
    </dgm:pt>
    <dgm:pt modelId="{6798B53E-7773-489D-B7CB-941E8AC9EC37}" type="sibTrans" cxnId="{F1DDC97C-56CA-49E6-AF30-9F0FD69E99FA}">
      <dgm:prSet/>
      <dgm:spPr/>
      <dgm:t>
        <a:bodyPr/>
        <a:lstStyle/>
        <a:p>
          <a:endParaRPr lang="en-US" sz="1600">
            <a:latin typeface="Segoe UI" panose="020B0502040204020203" pitchFamily="34" charset="0"/>
            <a:cs typeface="Segoe UI" panose="020B0502040204020203" pitchFamily="34" charset="0"/>
          </a:endParaRPr>
        </a:p>
      </dgm:t>
    </dgm:pt>
    <dgm:pt modelId="{448128DF-88B3-435A-B7B2-4F03688CDD52}">
      <dgm:prSet phldrT="[Text]" custT="1"/>
      <dgm:spPr/>
      <dgm:t>
        <a:bodyPr/>
        <a:lstStyle/>
        <a:p>
          <a:r>
            <a:rPr lang="en-US" sz="1600" dirty="0">
              <a:latin typeface="Segoe UI" panose="020B0502040204020203" pitchFamily="34" charset="0"/>
              <a:cs typeface="Segoe UI" panose="020B0502040204020203" pitchFamily="34" charset="0"/>
            </a:rPr>
            <a:t>UAB-FC Do’s and Don’ts</a:t>
          </a:r>
        </a:p>
      </dgm:t>
    </dgm:pt>
    <dgm:pt modelId="{3FDA4470-7456-4BD4-A1C0-7930BC309D67}" type="parTrans" cxnId="{3202B93D-05D1-4947-B2D5-6A6CDA4A42F9}">
      <dgm:prSet/>
      <dgm:spPr/>
      <dgm:t>
        <a:bodyPr/>
        <a:lstStyle/>
        <a:p>
          <a:endParaRPr lang="en-US" sz="1600">
            <a:latin typeface="Segoe UI" panose="020B0502040204020203" pitchFamily="34" charset="0"/>
            <a:cs typeface="Segoe UI" panose="020B0502040204020203" pitchFamily="34" charset="0"/>
          </a:endParaRPr>
        </a:p>
      </dgm:t>
    </dgm:pt>
    <dgm:pt modelId="{4676483B-D247-4562-A03B-B988C9CF5D0B}" type="sibTrans" cxnId="{3202B93D-05D1-4947-B2D5-6A6CDA4A42F9}">
      <dgm:prSet/>
      <dgm:spPr/>
      <dgm:t>
        <a:bodyPr/>
        <a:lstStyle/>
        <a:p>
          <a:endParaRPr lang="en-US" sz="1600">
            <a:latin typeface="Segoe UI" panose="020B0502040204020203" pitchFamily="34" charset="0"/>
            <a:cs typeface="Segoe UI" panose="020B0502040204020203" pitchFamily="34" charset="0"/>
          </a:endParaRPr>
        </a:p>
      </dgm:t>
    </dgm:pt>
    <dgm:pt modelId="{4A3387F6-153A-4789-9F34-D30E9BBA2639}">
      <dgm:prSet phldrT="[Text]" custT="1"/>
      <dgm:spPr/>
      <dgm:t>
        <a:bodyPr/>
        <a:lstStyle/>
        <a:p>
          <a:r>
            <a:rPr lang="en-US" sz="1600" dirty="0">
              <a:latin typeface="Segoe UI" panose="020B0502040204020203" pitchFamily="34" charset="0"/>
              <a:cs typeface="Segoe UI" panose="020B0502040204020203" pitchFamily="34" charset="0"/>
            </a:rPr>
            <a:t>Questions</a:t>
          </a:r>
        </a:p>
      </dgm:t>
    </dgm:pt>
    <dgm:pt modelId="{2AF753B3-5FED-42F0-8322-CD782D707C9D}" type="parTrans" cxnId="{12066632-0B2F-46AE-B67A-48434C7BCD91}">
      <dgm:prSet/>
      <dgm:spPr/>
      <dgm:t>
        <a:bodyPr/>
        <a:lstStyle/>
        <a:p>
          <a:endParaRPr lang="en-US" sz="1600">
            <a:latin typeface="Segoe UI" panose="020B0502040204020203" pitchFamily="34" charset="0"/>
            <a:cs typeface="Segoe UI" panose="020B0502040204020203" pitchFamily="34" charset="0"/>
          </a:endParaRPr>
        </a:p>
      </dgm:t>
    </dgm:pt>
    <dgm:pt modelId="{66D63489-927B-4565-A20F-AB5DC438FEB7}" type="sibTrans" cxnId="{12066632-0B2F-46AE-B67A-48434C7BCD91}">
      <dgm:prSet/>
      <dgm:spPr/>
      <dgm:t>
        <a:bodyPr/>
        <a:lstStyle/>
        <a:p>
          <a:endParaRPr lang="en-US" sz="1600">
            <a:latin typeface="Segoe UI" panose="020B0502040204020203" pitchFamily="34" charset="0"/>
            <a:cs typeface="Segoe UI" panose="020B0502040204020203" pitchFamily="34" charset="0"/>
          </a:endParaRPr>
        </a:p>
      </dgm:t>
    </dgm:pt>
    <dgm:pt modelId="{80CD3ED0-4A80-4D80-8331-5900F6AD9347}" type="pres">
      <dgm:prSet presAssocID="{AFA96088-6EC2-4963-A34E-A3AA9535D1C8}" presName="linear" presStyleCnt="0">
        <dgm:presLayoutVars>
          <dgm:dir/>
          <dgm:animLvl val="lvl"/>
          <dgm:resizeHandles val="exact"/>
        </dgm:presLayoutVars>
      </dgm:prSet>
      <dgm:spPr/>
    </dgm:pt>
    <dgm:pt modelId="{70D9CC60-97F2-4981-8089-61B2065E1EA1}" type="pres">
      <dgm:prSet presAssocID="{F3782A52-BB69-4112-9A5D-CFF260CF5114}" presName="parentLin" presStyleCnt="0"/>
      <dgm:spPr/>
    </dgm:pt>
    <dgm:pt modelId="{5EC337B3-7AC8-4D0C-ADA6-25297917A345}" type="pres">
      <dgm:prSet presAssocID="{F3782A52-BB69-4112-9A5D-CFF260CF5114}" presName="parentLeftMargin" presStyleLbl="node1" presStyleIdx="0" presStyleCnt="6"/>
      <dgm:spPr/>
    </dgm:pt>
    <dgm:pt modelId="{D9D166F2-A90C-42FA-8F45-06D38D00B328}" type="pres">
      <dgm:prSet presAssocID="{F3782A52-BB69-4112-9A5D-CFF260CF5114}" presName="parentText" presStyleLbl="node1" presStyleIdx="0" presStyleCnt="6">
        <dgm:presLayoutVars>
          <dgm:chMax val="0"/>
          <dgm:bulletEnabled val="1"/>
        </dgm:presLayoutVars>
      </dgm:prSet>
      <dgm:spPr/>
    </dgm:pt>
    <dgm:pt modelId="{82F6B83E-D7FE-40FD-837A-11E67DEA3D4A}" type="pres">
      <dgm:prSet presAssocID="{F3782A52-BB69-4112-9A5D-CFF260CF5114}" presName="negativeSpace" presStyleCnt="0"/>
      <dgm:spPr/>
    </dgm:pt>
    <dgm:pt modelId="{D2C1F193-F2C3-4361-9018-984EEBD481AD}" type="pres">
      <dgm:prSet presAssocID="{F3782A52-BB69-4112-9A5D-CFF260CF5114}" presName="childText" presStyleLbl="conFgAcc1" presStyleIdx="0" presStyleCnt="6">
        <dgm:presLayoutVars>
          <dgm:bulletEnabled val="1"/>
        </dgm:presLayoutVars>
      </dgm:prSet>
      <dgm:spPr/>
    </dgm:pt>
    <dgm:pt modelId="{A3C53ED6-1856-41C6-A0DA-5F21A306369F}" type="pres">
      <dgm:prSet presAssocID="{49EB7F6E-13C2-4282-A7C5-F543FD94CAC1}" presName="spaceBetweenRectangles" presStyleCnt="0"/>
      <dgm:spPr/>
    </dgm:pt>
    <dgm:pt modelId="{752FEBD4-E834-4D60-8955-96E0E4560690}" type="pres">
      <dgm:prSet presAssocID="{8EE88BBE-2222-4AC4-9FA6-E4BEF654C03F}" presName="parentLin" presStyleCnt="0"/>
      <dgm:spPr/>
    </dgm:pt>
    <dgm:pt modelId="{A0D9CD4D-889F-4C5F-8C83-45826D3A7A87}" type="pres">
      <dgm:prSet presAssocID="{8EE88BBE-2222-4AC4-9FA6-E4BEF654C03F}" presName="parentLeftMargin" presStyleLbl="node1" presStyleIdx="0" presStyleCnt="6"/>
      <dgm:spPr/>
    </dgm:pt>
    <dgm:pt modelId="{A39A6333-EA96-4B9A-A037-75971F56F0DF}" type="pres">
      <dgm:prSet presAssocID="{8EE88BBE-2222-4AC4-9FA6-E4BEF654C03F}" presName="parentText" presStyleLbl="node1" presStyleIdx="1" presStyleCnt="6">
        <dgm:presLayoutVars>
          <dgm:chMax val="0"/>
          <dgm:bulletEnabled val="1"/>
        </dgm:presLayoutVars>
      </dgm:prSet>
      <dgm:spPr/>
    </dgm:pt>
    <dgm:pt modelId="{113CC01B-2CC7-49BB-8EEC-3EE672B08063}" type="pres">
      <dgm:prSet presAssocID="{8EE88BBE-2222-4AC4-9FA6-E4BEF654C03F}" presName="negativeSpace" presStyleCnt="0"/>
      <dgm:spPr/>
    </dgm:pt>
    <dgm:pt modelId="{B58102EF-BB19-4ABA-8FD8-DAD043AF9A3D}" type="pres">
      <dgm:prSet presAssocID="{8EE88BBE-2222-4AC4-9FA6-E4BEF654C03F}" presName="childText" presStyleLbl="conFgAcc1" presStyleIdx="1" presStyleCnt="6">
        <dgm:presLayoutVars>
          <dgm:bulletEnabled val="1"/>
        </dgm:presLayoutVars>
      </dgm:prSet>
      <dgm:spPr/>
    </dgm:pt>
    <dgm:pt modelId="{2AB1E420-B88B-4AFB-89C6-30FD0D9DEF9F}" type="pres">
      <dgm:prSet presAssocID="{7FAEAEC9-4A35-453F-A847-2E12582DAFEE}" presName="spaceBetweenRectangles" presStyleCnt="0"/>
      <dgm:spPr/>
    </dgm:pt>
    <dgm:pt modelId="{B723DF2A-1ECA-4554-9108-14D8654A6522}" type="pres">
      <dgm:prSet presAssocID="{AFEDA8F4-DD44-4195-9563-1A47D75BC53E}" presName="parentLin" presStyleCnt="0"/>
      <dgm:spPr/>
    </dgm:pt>
    <dgm:pt modelId="{C22250AF-7CDA-4358-90C3-A4C581B00DBD}" type="pres">
      <dgm:prSet presAssocID="{AFEDA8F4-DD44-4195-9563-1A47D75BC53E}" presName="parentLeftMargin" presStyleLbl="node1" presStyleIdx="1" presStyleCnt="6"/>
      <dgm:spPr/>
    </dgm:pt>
    <dgm:pt modelId="{B8B972B6-0AE1-4218-8D74-EA968FC837D7}" type="pres">
      <dgm:prSet presAssocID="{AFEDA8F4-DD44-4195-9563-1A47D75BC53E}" presName="parentText" presStyleLbl="node1" presStyleIdx="2" presStyleCnt="6">
        <dgm:presLayoutVars>
          <dgm:chMax val="0"/>
          <dgm:bulletEnabled val="1"/>
        </dgm:presLayoutVars>
      </dgm:prSet>
      <dgm:spPr/>
    </dgm:pt>
    <dgm:pt modelId="{A5DC77B5-7991-41B5-936E-B4EC4A3D8096}" type="pres">
      <dgm:prSet presAssocID="{AFEDA8F4-DD44-4195-9563-1A47D75BC53E}" presName="negativeSpace" presStyleCnt="0"/>
      <dgm:spPr/>
    </dgm:pt>
    <dgm:pt modelId="{1E557949-6711-4D46-9CD0-1E830AC05370}" type="pres">
      <dgm:prSet presAssocID="{AFEDA8F4-DD44-4195-9563-1A47D75BC53E}" presName="childText" presStyleLbl="conFgAcc1" presStyleIdx="2" presStyleCnt="6">
        <dgm:presLayoutVars>
          <dgm:bulletEnabled val="1"/>
        </dgm:presLayoutVars>
      </dgm:prSet>
      <dgm:spPr/>
    </dgm:pt>
    <dgm:pt modelId="{091C127F-DBEE-459F-9899-5B00143CB350}" type="pres">
      <dgm:prSet presAssocID="{1F21E98B-772F-479F-B4CC-94E21B477AFD}" presName="spaceBetweenRectangles" presStyleCnt="0"/>
      <dgm:spPr/>
    </dgm:pt>
    <dgm:pt modelId="{2661596E-3D3F-4427-8CC6-84F876CE24C6}" type="pres">
      <dgm:prSet presAssocID="{38C2212E-6E72-4DFF-AB2E-52A780961E47}" presName="parentLin" presStyleCnt="0"/>
      <dgm:spPr/>
    </dgm:pt>
    <dgm:pt modelId="{251E3263-EA72-4A7E-8859-4031BAE68660}" type="pres">
      <dgm:prSet presAssocID="{38C2212E-6E72-4DFF-AB2E-52A780961E47}" presName="parentLeftMargin" presStyleLbl="node1" presStyleIdx="2" presStyleCnt="6"/>
      <dgm:spPr/>
    </dgm:pt>
    <dgm:pt modelId="{F3E40E56-55DF-4C34-80C9-9551BB0FD3D6}" type="pres">
      <dgm:prSet presAssocID="{38C2212E-6E72-4DFF-AB2E-52A780961E47}" presName="parentText" presStyleLbl="node1" presStyleIdx="3" presStyleCnt="6">
        <dgm:presLayoutVars>
          <dgm:chMax val="0"/>
          <dgm:bulletEnabled val="1"/>
        </dgm:presLayoutVars>
      </dgm:prSet>
      <dgm:spPr/>
    </dgm:pt>
    <dgm:pt modelId="{07841DB0-B110-4762-8672-7AAEDEC3FBC1}" type="pres">
      <dgm:prSet presAssocID="{38C2212E-6E72-4DFF-AB2E-52A780961E47}" presName="negativeSpace" presStyleCnt="0"/>
      <dgm:spPr/>
    </dgm:pt>
    <dgm:pt modelId="{41E19E0E-802C-4477-B542-C4D64C877392}" type="pres">
      <dgm:prSet presAssocID="{38C2212E-6E72-4DFF-AB2E-52A780961E47}" presName="childText" presStyleLbl="conFgAcc1" presStyleIdx="3" presStyleCnt="6">
        <dgm:presLayoutVars>
          <dgm:bulletEnabled val="1"/>
        </dgm:presLayoutVars>
      </dgm:prSet>
      <dgm:spPr/>
    </dgm:pt>
    <dgm:pt modelId="{E5D85A12-D6D1-4182-AC72-8C034C3F554F}" type="pres">
      <dgm:prSet presAssocID="{6798B53E-7773-489D-B7CB-941E8AC9EC37}" presName="spaceBetweenRectangles" presStyleCnt="0"/>
      <dgm:spPr/>
    </dgm:pt>
    <dgm:pt modelId="{3D9FDAAF-70AC-4F2F-845F-989B6BAB7C13}" type="pres">
      <dgm:prSet presAssocID="{448128DF-88B3-435A-B7B2-4F03688CDD52}" presName="parentLin" presStyleCnt="0"/>
      <dgm:spPr/>
    </dgm:pt>
    <dgm:pt modelId="{0E0AFFD9-450F-469F-B537-5683C868FE79}" type="pres">
      <dgm:prSet presAssocID="{448128DF-88B3-435A-B7B2-4F03688CDD52}" presName="parentLeftMargin" presStyleLbl="node1" presStyleIdx="3" presStyleCnt="6"/>
      <dgm:spPr/>
    </dgm:pt>
    <dgm:pt modelId="{1C576D94-55A3-454B-ADA0-18729AE42EFD}" type="pres">
      <dgm:prSet presAssocID="{448128DF-88B3-435A-B7B2-4F03688CDD52}" presName="parentText" presStyleLbl="node1" presStyleIdx="4" presStyleCnt="6">
        <dgm:presLayoutVars>
          <dgm:chMax val="0"/>
          <dgm:bulletEnabled val="1"/>
        </dgm:presLayoutVars>
      </dgm:prSet>
      <dgm:spPr/>
    </dgm:pt>
    <dgm:pt modelId="{A2781F3B-8CB0-4E19-ADE8-7ABF3DA1B48C}" type="pres">
      <dgm:prSet presAssocID="{448128DF-88B3-435A-B7B2-4F03688CDD52}" presName="negativeSpace" presStyleCnt="0"/>
      <dgm:spPr/>
    </dgm:pt>
    <dgm:pt modelId="{D502DC85-8885-424D-B060-89465BACC0E9}" type="pres">
      <dgm:prSet presAssocID="{448128DF-88B3-435A-B7B2-4F03688CDD52}" presName="childText" presStyleLbl="conFgAcc1" presStyleIdx="4" presStyleCnt="6">
        <dgm:presLayoutVars>
          <dgm:bulletEnabled val="1"/>
        </dgm:presLayoutVars>
      </dgm:prSet>
      <dgm:spPr/>
    </dgm:pt>
    <dgm:pt modelId="{D542FA90-325D-471D-9843-6AF22405E706}" type="pres">
      <dgm:prSet presAssocID="{4676483B-D247-4562-A03B-B988C9CF5D0B}" presName="spaceBetweenRectangles" presStyleCnt="0"/>
      <dgm:spPr/>
    </dgm:pt>
    <dgm:pt modelId="{35EEAA35-464E-4844-B0C9-4871FDD835C3}" type="pres">
      <dgm:prSet presAssocID="{4A3387F6-153A-4789-9F34-D30E9BBA2639}" presName="parentLin" presStyleCnt="0"/>
      <dgm:spPr/>
    </dgm:pt>
    <dgm:pt modelId="{AEDBE552-EC3F-41E4-BD76-4293E1F72B3B}" type="pres">
      <dgm:prSet presAssocID="{4A3387F6-153A-4789-9F34-D30E9BBA2639}" presName="parentLeftMargin" presStyleLbl="node1" presStyleIdx="4" presStyleCnt="6"/>
      <dgm:spPr/>
    </dgm:pt>
    <dgm:pt modelId="{9AE705DF-C003-4C34-A5FB-966F38F38BD6}" type="pres">
      <dgm:prSet presAssocID="{4A3387F6-153A-4789-9F34-D30E9BBA2639}" presName="parentText" presStyleLbl="node1" presStyleIdx="5" presStyleCnt="6">
        <dgm:presLayoutVars>
          <dgm:chMax val="0"/>
          <dgm:bulletEnabled val="1"/>
        </dgm:presLayoutVars>
      </dgm:prSet>
      <dgm:spPr/>
    </dgm:pt>
    <dgm:pt modelId="{5A00D12E-023C-4D8A-AC10-0BA8322B7A74}" type="pres">
      <dgm:prSet presAssocID="{4A3387F6-153A-4789-9F34-D30E9BBA2639}" presName="negativeSpace" presStyleCnt="0"/>
      <dgm:spPr/>
    </dgm:pt>
    <dgm:pt modelId="{9CC7CDF9-57EE-4F17-AF40-2F15390EBA8D}" type="pres">
      <dgm:prSet presAssocID="{4A3387F6-153A-4789-9F34-D30E9BBA2639}" presName="childText" presStyleLbl="conFgAcc1" presStyleIdx="5" presStyleCnt="6">
        <dgm:presLayoutVars>
          <dgm:bulletEnabled val="1"/>
        </dgm:presLayoutVars>
      </dgm:prSet>
      <dgm:spPr/>
    </dgm:pt>
  </dgm:ptLst>
  <dgm:cxnLst>
    <dgm:cxn modelId="{53484419-B762-453B-B437-270DE39C86B7}" type="presOf" srcId="{AFA96088-6EC2-4963-A34E-A3AA9535D1C8}" destId="{80CD3ED0-4A80-4D80-8331-5900F6AD9347}" srcOrd="0" destOrd="0" presId="urn:microsoft.com/office/officeart/2005/8/layout/list1"/>
    <dgm:cxn modelId="{E281242B-6392-407D-B66C-3F514CE8F347}" type="presOf" srcId="{448128DF-88B3-435A-B7B2-4F03688CDD52}" destId="{0E0AFFD9-450F-469F-B537-5683C868FE79}" srcOrd="0" destOrd="0" presId="urn:microsoft.com/office/officeart/2005/8/layout/list1"/>
    <dgm:cxn modelId="{12066632-0B2F-46AE-B67A-48434C7BCD91}" srcId="{AFA96088-6EC2-4963-A34E-A3AA9535D1C8}" destId="{4A3387F6-153A-4789-9F34-D30E9BBA2639}" srcOrd="5" destOrd="0" parTransId="{2AF753B3-5FED-42F0-8322-CD782D707C9D}" sibTransId="{66D63489-927B-4565-A20F-AB5DC438FEB7}"/>
    <dgm:cxn modelId="{3202B93D-05D1-4947-B2D5-6A6CDA4A42F9}" srcId="{AFA96088-6EC2-4963-A34E-A3AA9535D1C8}" destId="{448128DF-88B3-435A-B7B2-4F03688CDD52}" srcOrd="4" destOrd="0" parTransId="{3FDA4470-7456-4BD4-A1C0-7930BC309D67}" sibTransId="{4676483B-D247-4562-A03B-B988C9CF5D0B}"/>
    <dgm:cxn modelId="{C62F845E-D929-47FE-8402-4E54BFB8AA40}" srcId="{AFA96088-6EC2-4963-A34E-A3AA9535D1C8}" destId="{F3782A52-BB69-4112-9A5D-CFF260CF5114}" srcOrd="0" destOrd="0" parTransId="{C7027A86-438B-42A7-88A0-C9809CADEDB0}" sibTransId="{49EB7F6E-13C2-4282-A7C5-F543FD94CAC1}"/>
    <dgm:cxn modelId="{53628073-5592-41F0-9EC4-65F0094BC0B2}" type="presOf" srcId="{38C2212E-6E72-4DFF-AB2E-52A780961E47}" destId="{F3E40E56-55DF-4C34-80C9-9551BB0FD3D6}" srcOrd="1" destOrd="0" presId="urn:microsoft.com/office/officeart/2005/8/layout/list1"/>
    <dgm:cxn modelId="{619A2175-9587-4F6B-AE20-CB5276E59135}" type="presOf" srcId="{4A3387F6-153A-4789-9F34-D30E9BBA2639}" destId="{9AE705DF-C003-4C34-A5FB-966F38F38BD6}" srcOrd="1" destOrd="0" presId="urn:microsoft.com/office/officeart/2005/8/layout/list1"/>
    <dgm:cxn modelId="{D3E00857-2CEF-4F15-9FEF-53FB12D2BA36}" type="presOf" srcId="{F3782A52-BB69-4112-9A5D-CFF260CF5114}" destId="{5EC337B3-7AC8-4D0C-ADA6-25297917A345}" srcOrd="0" destOrd="0" presId="urn:microsoft.com/office/officeart/2005/8/layout/list1"/>
    <dgm:cxn modelId="{F1DDC97C-56CA-49E6-AF30-9F0FD69E99FA}" srcId="{AFA96088-6EC2-4963-A34E-A3AA9535D1C8}" destId="{38C2212E-6E72-4DFF-AB2E-52A780961E47}" srcOrd="3" destOrd="0" parTransId="{6BFE1780-79CD-4721-87ED-9588DA20D8FB}" sibTransId="{6798B53E-7773-489D-B7CB-941E8AC9EC37}"/>
    <dgm:cxn modelId="{51C1387E-75D8-4522-8593-F212994DF9EC}" srcId="{AFA96088-6EC2-4963-A34E-A3AA9535D1C8}" destId="{8EE88BBE-2222-4AC4-9FA6-E4BEF654C03F}" srcOrd="1" destOrd="0" parTransId="{C67F0C58-E4F3-4288-A9F6-A5B4FC168D20}" sibTransId="{7FAEAEC9-4A35-453F-A847-2E12582DAFEE}"/>
    <dgm:cxn modelId="{29982D81-FD2D-4E3D-B34E-7AECB3F07EEC}" srcId="{AFA96088-6EC2-4963-A34E-A3AA9535D1C8}" destId="{AFEDA8F4-DD44-4195-9563-1A47D75BC53E}" srcOrd="2" destOrd="0" parTransId="{1CDBE796-AAE7-4882-9371-882FE18DABCE}" sibTransId="{1F21E98B-772F-479F-B4CC-94E21B477AFD}"/>
    <dgm:cxn modelId="{D33E128C-7B18-4165-9DDB-22798B7132F6}" type="presOf" srcId="{8EE88BBE-2222-4AC4-9FA6-E4BEF654C03F}" destId="{A39A6333-EA96-4B9A-A037-75971F56F0DF}" srcOrd="1" destOrd="0" presId="urn:microsoft.com/office/officeart/2005/8/layout/list1"/>
    <dgm:cxn modelId="{C8C6528C-43EC-4973-8167-27B5B6EEB4D8}" type="presOf" srcId="{38C2212E-6E72-4DFF-AB2E-52A780961E47}" destId="{251E3263-EA72-4A7E-8859-4031BAE68660}" srcOrd="0" destOrd="0" presId="urn:microsoft.com/office/officeart/2005/8/layout/list1"/>
    <dgm:cxn modelId="{7BDD9E9D-2334-4C91-9932-F371DA932069}" type="presOf" srcId="{4A3387F6-153A-4789-9F34-D30E9BBA2639}" destId="{AEDBE552-EC3F-41E4-BD76-4293E1F72B3B}" srcOrd="0" destOrd="0" presId="urn:microsoft.com/office/officeart/2005/8/layout/list1"/>
    <dgm:cxn modelId="{85843FA7-0391-410C-A6EA-44DF772582F8}" type="presOf" srcId="{448128DF-88B3-435A-B7B2-4F03688CDD52}" destId="{1C576D94-55A3-454B-ADA0-18729AE42EFD}" srcOrd="1" destOrd="0" presId="urn:microsoft.com/office/officeart/2005/8/layout/list1"/>
    <dgm:cxn modelId="{D25604A8-D2AF-4012-BDA3-B6EA8FFA19A4}" type="presOf" srcId="{F3782A52-BB69-4112-9A5D-CFF260CF5114}" destId="{D9D166F2-A90C-42FA-8F45-06D38D00B328}" srcOrd="1" destOrd="0" presId="urn:microsoft.com/office/officeart/2005/8/layout/list1"/>
    <dgm:cxn modelId="{7FCCDBB4-AB3C-46D3-B09A-E68C8413BB6F}" type="presOf" srcId="{AFEDA8F4-DD44-4195-9563-1A47D75BC53E}" destId="{B8B972B6-0AE1-4218-8D74-EA968FC837D7}" srcOrd="1" destOrd="0" presId="urn:microsoft.com/office/officeart/2005/8/layout/list1"/>
    <dgm:cxn modelId="{AD98A6C5-ADDD-4A42-8F12-AB9441B17B7A}" type="presOf" srcId="{8EE88BBE-2222-4AC4-9FA6-E4BEF654C03F}" destId="{A0D9CD4D-889F-4C5F-8C83-45826D3A7A87}" srcOrd="0" destOrd="0" presId="urn:microsoft.com/office/officeart/2005/8/layout/list1"/>
    <dgm:cxn modelId="{835ABCF1-98BC-42A5-9EF5-CEF59577F143}" type="presOf" srcId="{AFEDA8F4-DD44-4195-9563-1A47D75BC53E}" destId="{C22250AF-7CDA-4358-90C3-A4C581B00DBD}" srcOrd="0" destOrd="0" presId="urn:microsoft.com/office/officeart/2005/8/layout/list1"/>
    <dgm:cxn modelId="{09B97F22-0A84-4911-8172-1D9FFFA1FB48}" type="presParOf" srcId="{80CD3ED0-4A80-4D80-8331-5900F6AD9347}" destId="{70D9CC60-97F2-4981-8089-61B2065E1EA1}" srcOrd="0" destOrd="0" presId="urn:microsoft.com/office/officeart/2005/8/layout/list1"/>
    <dgm:cxn modelId="{BF64F849-3DED-42A8-BBA5-B33943640268}" type="presParOf" srcId="{70D9CC60-97F2-4981-8089-61B2065E1EA1}" destId="{5EC337B3-7AC8-4D0C-ADA6-25297917A345}" srcOrd="0" destOrd="0" presId="urn:microsoft.com/office/officeart/2005/8/layout/list1"/>
    <dgm:cxn modelId="{942C7451-0F09-45BF-9387-10B697540FF3}" type="presParOf" srcId="{70D9CC60-97F2-4981-8089-61B2065E1EA1}" destId="{D9D166F2-A90C-42FA-8F45-06D38D00B328}" srcOrd="1" destOrd="0" presId="urn:microsoft.com/office/officeart/2005/8/layout/list1"/>
    <dgm:cxn modelId="{8494EFA9-2DA4-42C8-AAF2-1E867EA5CB2C}" type="presParOf" srcId="{80CD3ED0-4A80-4D80-8331-5900F6AD9347}" destId="{82F6B83E-D7FE-40FD-837A-11E67DEA3D4A}" srcOrd="1" destOrd="0" presId="urn:microsoft.com/office/officeart/2005/8/layout/list1"/>
    <dgm:cxn modelId="{ADBC58DD-27CC-40FD-A8B5-9F115828C22C}" type="presParOf" srcId="{80CD3ED0-4A80-4D80-8331-5900F6AD9347}" destId="{D2C1F193-F2C3-4361-9018-984EEBD481AD}" srcOrd="2" destOrd="0" presId="urn:microsoft.com/office/officeart/2005/8/layout/list1"/>
    <dgm:cxn modelId="{A88A7F14-88F3-460E-9D0C-D37FEA17A32C}" type="presParOf" srcId="{80CD3ED0-4A80-4D80-8331-5900F6AD9347}" destId="{A3C53ED6-1856-41C6-A0DA-5F21A306369F}" srcOrd="3" destOrd="0" presId="urn:microsoft.com/office/officeart/2005/8/layout/list1"/>
    <dgm:cxn modelId="{C55C26EC-49EF-4782-B153-922FEA65ED5A}" type="presParOf" srcId="{80CD3ED0-4A80-4D80-8331-5900F6AD9347}" destId="{752FEBD4-E834-4D60-8955-96E0E4560690}" srcOrd="4" destOrd="0" presId="urn:microsoft.com/office/officeart/2005/8/layout/list1"/>
    <dgm:cxn modelId="{29B08218-2321-4898-A6E5-F73E56110701}" type="presParOf" srcId="{752FEBD4-E834-4D60-8955-96E0E4560690}" destId="{A0D9CD4D-889F-4C5F-8C83-45826D3A7A87}" srcOrd="0" destOrd="0" presId="urn:microsoft.com/office/officeart/2005/8/layout/list1"/>
    <dgm:cxn modelId="{C9D386E4-7D0D-45F0-BE5E-3F05FFED6224}" type="presParOf" srcId="{752FEBD4-E834-4D60-8955-96E0E4560690}" destId="{A39A6333-EA96-4B9A-A037-75971F56F0DF}" srcOrd="1" destOrd="0" presId="urn:microsoft.com/office/officeart/2005/8/layout/list1"/>
    <dgm:cxn modelId="{20704E19-3F5A-4BA9-BA24-693DB8F43880}" type="presParOf" srcId="{80CD3ED0-4A80-4D80-8331-5900F6AD9347}" destId="{113CC01B-2CC7-49BB-8EEC-3EE672B08063}" srcOrd="5" destOrd="0" presId="urn:microsoft.com/office/officeart/2005/8/layout/list1"/>
    <dgm:cxn modelId="{F0804790-CE24-41FE-99C0-A5EB0C8687E8}" type="presParOf" srcId="{80CD3ED0-4A80-4D80-8331-5900F6AD9347}" destId="{B58102EF-BB19-4ABA-8FD8-DAD043AF9A3D}" srcOrd="6" destOrd="0" presId="urn:microsoft.com/office/officeart/2005/8/layout/list1"/>
    <dgm:cxn modelId="{1665C280-249F-4E37-9988-F9D4F42B5AA1}" type="presParOf" srcId="{80CD3ED0-4A80-4D80-8331-5900F6AD9347}" destId="{2AB1E420-B88B-4AFB-89C6-30FD0D9DEF9F}" srcOrd="7" destOrd="0" presId="urn:microsoft.com/office/officeart/2005/8/layout/list1"/>
    <dgm:cxn modelId="{64A1EB51-B94C-482B-A653-460B39D97B67}" type="presParOf" srcId="{80CD3ED0-4A80-4D80-8331-5900F6AD9347}" destId="{B723DF2A-1ECA-4554-9108-14D8654A6522}" srcOrd="8" destOrd="0" presId="urn:microsoft.com/office/officeart/2005/8/layout/list1"/>
    <dgm:cxn modelId="{523D1B83-A5DF-4EB7-BFF9-3B1404C1538F}" type="presParOf" srcId="{B723DF2A-1ECA-4554-9108-14D8654A6522}" destId="{C22250AF-7CDA-4358-90C3-A4C581B00DBD}" srcOrd="0" destOrd="0" presId="urn:microsoft.com/office/officeart/2005/8/layout/list1"/>
    <dgm:cxn modelId="{125F5250-3DFB-4C87-9309-5B15D0282F82}" type="presParOf" srcId="{B723DF2A-1ECA-4554-9108-14D8654A6522}" destId="{B8B972B6-0AE1-4218-8D74-EA968FC837D7}" srcOrd="1" destOrd="0" presId="urn:microsoft.com/office/officeart/2005/8/layout/list1"/>
    <dgm:cxn modelId="{9EBE950B-49AF-42A7-9281-276B9EBD6B5E}" type="presParOf" srcId="{80CD3ED0-4A80-4D80-8331-5900F6AD9347}" destId="{A5DC77B5-7991-41B5-936E-B4EC4A3D8096}" srcOrd="9" destOrd="0" presId="urn:microsoft.com/office/officeart/2005/8/layout/list1"/>
    <dgm:cxn modelId="{DBCC6CAD-DF85-4149-8015-AE7C1E862547}" type="presParOf" srcId="{80CD3ED0-4A80-4D80-8331-5900F6AD9347}" destId="{1E557949-6711-4D46-9CD0-1E830AC05370}" srcOrd="10" destOrd="0" presId="urn:microsoft.com/office/officeart/2005/8/layout/list1"/>
    <dgm:cxn modelId="{0587287B-27C7-42AB-AB9D-204FC701237B}" type="presParOf" srcId="{80CD3ED0-4A80-4D80-8331-5900F6AD9347}" destId="{091C127F-DBEE-459F-9899-5B00143CB350}" srcOrd="11" destOrd="0" presId="urn:microsoft.com/office/officeart/2005/8/layout/list1"/>
    <dgm:cxn modelId="{1C8059FD-8412-4BA2-84BF-AB7B2CA4429B}" type="presParOf" srcId="{80CD3ED0-4A80-4D80-8331-5900F6AD9347}" destId="{2661596E-3D3F-4427-8CC6-84F876CE24C6}" srcOrd="12" destOrd="0" presId="urn:microsoft.com/office/officeart/2005/8/layout/list1"/>
    <dgm:cxn modelId="{5DCFD0F3-B9E2-444D-9E28-EC051D800621}" type="presParOf" srcId="{2661596E-3D3F-4427-8CC6-84F876CE24C6}" destId="{251E3263-EA72-4A7E-8859-4031BAE68660}" srcOrd="0" destOrd="0" presId="urn:microsoft.com/office/officeart/2005/8/layout/list1"/>
    <dgm:cxn modelId="{85536659-E0DF-4D5C-9108-4D7DFD10CF45}" type="presParOf" srcId="{2661596E-3D3F-4427-8CC6-84F876CE24C6}" destId="{F3E40E56-55DF-4C34-80C9-9551BB0FD3D6}" srcOrd="1" destOrd="0" presId="urn:microsoft.com/office/officeart/2005/8/layout/list1"/>
    <dgm:cxn modelId="{C76AEEC4-0B58-40EF-8DF2-2BE090FE723A}" type="presParOf" srcId="{80CD3ED0-4A80-4D80-8331-5900F6AD9347}" destId="{07841DB0-B110-4762-8672-7AAEDEC3FBC1}" srcOrd="13" destOrd="0" presId="urn:microsoft.com/office/officeart/2005/8/layout/list1"/>
    <dgm:cxn modelId="{9DCD0203-1189-4354-B8C6-19C8FBF41B46}" type="presParOf" srcId="{80CD3ED0-4A80-4D80-8331-5900F6AD9347}" destId="{41E19E0E-802C-4477-B542-C4D64C877392}" srcOrd="14" destOrd="0" presId="urn:microsoft.com/office/officeart/2005/8/layout/list1"/>
    <dgm:cxn modelId="{018329F4-6A24-4520-BD5A-78FEFCE4A5B4}" type="presParOf" srcId="{80CD3ED0-4A80-4D80-8331-5900F6AD9347}" destId="{E5D85A12-D6D1-4182-AC72-8C034C3F554F}" srcOrd="15" destOrd="0" presId="urn:microsoft.com/office/officeart/2005/8/layout/list1"/>
    <dgm:cxn modelId="{4AA16E2F-6300-4A9A-A8E5-7DDC2852E5AD}" type="presParOf" srcId="{80CD3ED0-4A80-4D80-8331-5900F6AD9347}" destId="{3D9FDAAF-70AC-4F2F-845F-989B6BAB7C13}" srcOrd="16" destOrd="0" presId="urn:microsoft.com/office/officeart/2005/8/layout/list1"/>
    <dgm:cxn modelId="{F0F21914-1F20-4DF8-9EE0-6FCCC6DAA71E}" type="presParOf" srcId="{3D9FDAAF-70AC-4F2F-845F-989B6BAB7C13}" destId="{0E0AFFD9-450F-469F-B537-5683C868FE79}" srcOrd="0" destOrd="0" presId="urn:microsoft.com/office/officeart/2005/8/layout/list1"/>
    <dgm:cxn modelId="{4804A6AC-31DC-4E81-8816-E543B8C3B48A}" type="presParOf" srcId="{3D9FDAAF-70AC-4F2F-845F-989B6BAB7C13}" destId="{1C576D94-55A3-454B-ADA0-18729AE42EFD}" srcOrd="1" destOrd="0" presId="urn:microsoft.com/office/officeart/2005/8/layout/list1"/>
    <dgm:cxn modelId="{7738306A-9ADB-47FF-ACFF-6A0517031B46}" type="presParOf" srcId="{80CD3ED0-4A80-4D80-8331-5900F6AD9347}" destId="{A2781F3B-8CB0-4E19-ADE8-7ABF3DA1B48C}" srcOrd="17" destOrd="0" presId="urn:microsoft.com/office/officeart/2005/8/layout/list1"/>
    <dgm:cxn modelId="{CF4418DE-481D-4C57-BF3C-042542B2568F}" type="presParOf" srcId="{80CD3ED0-4A80-4D80-8331-5900F6AD9347}" destId="{D502DC85-8885-424D-B060-89465BACC0E9}" srcOrd="18" destOrd="0" presId="urn:microsoft.com/office/officeart/2005/8/layout/list1"/>
    <dgm:cxn modelId="{05E44140-77C5-4227-8321-B51659514396}" type="presParOf" srcId="{80CD3ED0-4A80-4D80-8331-5900F6AD9347}" destId="{D542FA90-325D-471D-9843-6AF22405E706}" srcOrd="19" destOrd="0" presId="urn:microsoft.com/office/officeart/2005/8/layout/list1"/>
    <dgm:cxn modelId="{9C4A38CA-A563-4812-9DEB-E446C6B90049}" type="presParOf" srcId="{80CD3ED0-4A80-4D80-8331-5900F6AD9347}" destId="{35EEAA35-464E-4844-B0C9-4871FDD835C3}" srcOrd="20" destOrd="0" presId="urn:microsoft.com/office/officeart/2005/8/layout/list1"/>
    <dgm:cxn modelId="{C96B3CB4-60C6-430B-9804-D12C7B9F7B8D}" type="presParOf" srcId="{35EEAA35-464E-4844-B0C9-4871FDD835C3}" destId="{AEDBE552-EC3F-41E4-BD76-4293E1F72B3B}" srcOrd="0" destOrd="0" presId="urn:microsoft.com/office/officeart/2005/8/layout/list1"/>
    <dgm:cxn modelId="{0A423657-9359-4213-A18A-F9E65ADD97A2}" type="presParOf" srcId="{35EEAA35-464E-4844-B0C9-4871FDD835C3}" destId="{9AE705DF-C003-4C34-A5FB-966F38F38BD6}" srcOrd="1" destOrd="0" presId="urn:microsoft.com/office/officeart/2005/8/layout/list1"/>
    <dgm:cxn modelId="{10CA35BD-9AC4-45BC-81DD-59C845B8AD8B}" type="presParOf" srcId="{80CD3ED0-4A80-4D80-8331-5900F6AD9347}" destId="{5A00D12E-023C-4D8A-AC10-0BA8322B7A74}" srcOrd="21" destOrd="0" presId="urn:microsoft.com/office/officeart/2005/8/layout/list1"/>
    <dgm:cxn modelId="{0B9A6F2D-18B6-4EAF-9571-22F24386DD38}" type="presParOf" srcId="{80CD3ED0-4A80-4D80-8331-5900F6AD9347}" destId="{9CC7CDF9-57EE-4F17-AF40-2F15390EBA8D}"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98AAB5-42AD-4AE8-9CCE-56418689AAB0}" type="doc">
      <dgm:prSet loTypeId="urn:microsoft.com/office/officeart/2005/8/layout/hList1" loCatId="list" qsTypeId="urn:microsoft.com/office/officeart/2005/8/quickstyle/simple1" qsCatId="simple" csTypeId="urn:microsoft.com/office/officeart/2005/8/colors/accent1_3" csCatId="accent1" phldr="1"/>
      <dgm:spPr/>
      <dgm:t>
        <a:bodyPr/>
        <a:lstStyle/>
        <a:p>
          <a:endParaRPr lang="en-US"/>
        </a:p>
      </dgm:t>
    </dgm:pt>
    <dgm:pt modelId="{85F0AE08-B40B-4347-B5AC-B992EB234751}">
      <dgm:prSet phldrT="[Text]"/>
      <dgm:spPr/>
      <dgm:t>
        <a:bodyPr/>
        <a:lstStyle/>
        <a:p>
          <a:r>
            <a:rPr lang="en-US" dirty="0">
              <a:latin typeface="Segoe UI" panose="020B0502040204020203" pitchFamily="34" charset="0"/>
              <a:cs typeface="Segoe UI" panose="020B0502040204020203" pitchFamily="34" charset="0"/>
            </a:rPr>
            <a:t>Project Funding</a:t>
          </a:r>
        </a:p>
      </dgm:t>
    </dgm:pt>
    <dgm:pt modelId="{7B8F228E-083A-43F2-8AAC-983142AA167B}" type="parTrans" cxnId="{6FE75067-69D0-4DD9-8928-A5001CD9E21D}">
      <dgm:prSet/>
      <dgm:spPr/>
      <dgm:t>
        <a:bodyPr/>
        <a:lstStyle/>
        <a:p>
          <a:endParaRPr lang="en-US"/>
        </a:p>
      </dgm:t>
    </dgm:pt>
    <dgm:pt modelId="{3BCB1B6D-559E-48F0-9427-E258BE15133A}" type="sibTrans" cxnId="{6FE75067-69D0-4DD9-8928-A5001CD9E21D}">
      <dgm:prSet/>
      <dgm:spPr/>
      <dgm:t>
        <a:bodyPr/>
        <a:lstStyle/>
        <a:p>
          <a:endParaRPr lang="en-US"/>
        </a:p>
      </dgm:t>
    </dgm:pt>
    <dgm:pt modelId="{CBB68BA5-068A-4DF1-A987-0860D72D9B83}">
      <dgm:prSet phldrT="[Text]"/>
      <dgm:spPr/>
      <dgm:t>
        <a:bodyPr/>
        <a:lstStyle/>
        <a:p>
          <a:r>
            <a:rPr lang="en-US" dirty="0">
              <a:latin typeface="Segoe UI" panose="020B0502040204020203" pitchFamily="34" charset="0"/>
              <a:cs typeface="Segoe UI" panose="020B0502040204020203" pitchFamily="34" charset="0"/>
            </a:rPr>
            <a:t>Supports the determination of Federal-Aid Eligibility for roadways, bridge, and transit funding:</a:t>
          </a:r>
        </a:p>
      </dgm:t>
    </dgm:pt>
    <dgm:pt modelId="{10141854-FAC0-41C9-8111-11CC24F6C80C}" type="parTrans" cxnId="{E977A7F0-F660-4BCF-AEE9-0ECDF21C8694}">
      <dgm:prSet/>
      <dgm:spPr/>
      <dgm:t>
        <a:bodyPr/>
        <a:lstStyle/>
        <a:p>
          <a:endParaRPr lang="en-US"/>
        </a:p>
      </dgm:t>
    </dgm:pt>
    <dgm:pt modelId="{00D2F67A-7BF3-42B8-9373-262CC904C395}" type="sibTrans" cxnId="{E977A7F0-F660-4BCF-AEE9-0ECDF21C8694}">
      <dgm:prSet/>
      <dgm:spPr/>
      <dgm:t>
        <a:bodyPr/>
        <a:lstStyle/>
        <a:p>
          <a:endParaRPr lang="en-US"/>
        </a:p>
      </dgm:t>
    </dgm:pt>
    <dgm:pt modelId="{B75EE760-CBF9-46C1-85F4-0908B3A4B23C}">
      <dgm:prSet phldrT="[Text]"/>
      <dgm:spPr/>
      <dgm:t>
        <a:bodyPr/>
        <a:lstStyle/>
        <a:p>
          <a:r>
            <a:rPr lang="en-US">
              <a:latin typeface="Segoe UI" panose="020B0502040204020203" pitchFamily="34" charset="0"/>
              <a:cs typeface="Segoe UI" panose="020B0502040204020203" pitchFamily="34" charset="0"/>
            </a:rPr>
            <a:t>Programs and Partners</a:t>
          </a:r>
        </a:p>
      </dgm:t>
    </dgm:pt>
    <dgm:pt modelId="{86818BD1-AB23-404F-9876-46CF7299E518}" type="parTrans" cxnId="{B5B1A626-E9E3-43EB-B06F-03E75F35C605}">
      <dgm:prSet/>
      <dgm:spPr/>
      <dgm:t>
        <a:bodyPr/>
        <a:lstStyle/>
        <a:p>
          <a:endParaRPr lang="en-US"/>
        </a:p>
      </dgm:t>
    </dgm:pt>
    <dgm:pt modelId="{194769A0-29E9-4E5F-8201-2B699D0D922E}" type="sibTrans" cxnId="{B5B1A626-E9E3-43EB-B06F-03E75F35C605}">
      <dgm:prSet/>
      <dgm:spPr/>
      <dgm:t>
        <a:bodyPr/>
        <a:lstStyle/>
        <a:p>
          <a:endParaRPr lang="en-US"/>
        </a:p>
      </dgm:t>
    </dgm:pt>
    <dgm:pt modelId="{7F4CF57D-86E5-4F6E-A6C1-9996068D51FC}">
      <dgm:prSet phldrT="[Text]"/>
      <dgm:spPr/>
      <dgm:t>
        <a:bodyPr/>
        <a:lstStyle/>
        <a:p>
          <a:r>
            <a:rPr lang="en-US">
              <a:latin typeface="Segoe UI" panose="020B0502040204020203" pitchFamily="34" charset="0"/>
              <a:cs typeface="Segoe UI" panose="020B0502040204020203" pitchFamily="34" charset="0"/>
            </a:rPr>
            <a:t>Data Analysis</a:t>
          </a:r>
        </a:p>
      </dgm:t>
    </dgm:pt>
    <dgm:pt modelId="{4FC7B897-542B-4A82-A6BC-0A9E978B0D30}" type="parTrans" cxnId="{7B6CB659-5DF3-486A-BC12-8A2697A93648}">
      <dgm:prSet/>
      <dgm:spPr/>
      <dgm:t>
        <a:bodyPr/>
        <a:lstStyle/>
        <a:p>
          <a:endParaRPr lang="en-US"/>
        </a:p>
      </dgm:t>
    </dgm:pt>
    <dgm:pt modelId="{503813B9-61D8-44B2-92B4-13BA65770130}" type="sibTrans" cxnId="{7B6CB659-5DF3-486A-BC12-8A2697A93648}">
      <dgm:prSet/>
      <dgm:spPr/>
      <dgm:t>
        <a:bodyPr/>
        <a:lstStyle/>
        <a:p>
          <a:endParaRPr lang="en-US"/>
        </a:p>
      </dgm:t>
    </dgm:pt>
    <dgm:pt modelId="{3B6F61D0-6F80-4C45-A566-3CE530DB5FE8}">
      <dgm:prSet phldrT="[Text]"/>
      <dgm:spPr/>
      <dgm:t>
        <a:bodyPr/>
        <a:lstStyle/>
        <a:p>
          <a:r>
            <a:rPr lang="en-US" dirty="0">
              <a:latin typeface="Segoe UI" panose="020B0502040204020203" pitchFamily="34" charset="0"/>
              <a:cs typeface="Segoe UI" panose="020B0502040204020203" pitchFamily="34" charset="0"/>
            </a:rPr>
            <a:t>Functional Classification.</a:t>
          </a:r>
        </a:p>
      </dgm:t>
    </dgm:pt>
    <dgm:pt modelId="{A56CEFA9-580B-4970-B132-E63BD4B2CD46}" type="parTrans" cxnId="{4DA8F819-80AD-400C-831D-E6F557B70BFC}">
      <dgm:prSet/>
      <dgm:spPr/>
      <dgm:t>
        <a:bodyPr/>
        <a:lstStyle/>
        <a:p>
          <a:endParaRPr lang="en-US"/>
        </a:p>
      </dgm:t>
    </dgm:pt>
    <dgm:pt modelId="{9411EFEA-FA61-427C-96A4-20D3A0E30E72}" type="sibTrans" cxnId="{4DA8F819-80AD-400C-831D-E6F557B70BFC}">
      <dgm:prSet/>
      <dgm:spPr/>
      <dgm:t>
        <a:bodyPr/>
        <a:lstStyle/>
        <a:p>
          <a:endParaRPr lang="en-US"/>
        </a:p>
      </dgm:t>
    </dgm:pt>
    <dgm:pt modelId="{66386AA7-05A1-40BD-9D0B-B8FC3844D0F4}">
      <dgm:prSet phldrT="[Text]"/>
      <dgm:spPr/>
      <dgm:t>
        <a:bodyPr/>
        <a:lstStyle/>
        <a:p>
          <a:r>
            <a:rPr lang="en-US" dirty="0">
              <a:latin typeface="Segoe UI" panose="020B0502040204020203" pitchFamily="34" charset="0"/>
              <a:cs typeface="Segoe UI" panose="020B0502040204020203" pitchFamily="34" charset="0"/>
            </a:rPr>
            <a:t>Surface Transportation Block Grant Program (STBG) Apportionments.</a:t>
          </a:r>
        </a:p>
      </dgm:t>
    </dgm:pt>
    <dgm:pt modelId="{2F0E95AF-BBC3-485E-803E-DA4BD9C42248}" type="parTrans" cxnId="{5EECA89A-175A-4612-BF7C-9D0A6F761B26}">
      <dgm:prSet/>
      <dgm:spPr/>
      <dgm:t>
        <a:bodyPr/>
        <a:lstStyle/>
        <a:p>
          <a:endParaRPr lang="en-US"/>
        </a:p>
      </dgm:t>
    </dgm:pt>
    <dgm:pt modelId="{86F018F7-0FF2-441C-BF59-6409DB9667DD}" type="sibTrans" cxnId="{5EECA89A-175A-4612-BF7C-9D0A6F761B26}">
      <dgm:prSet/>
      <dgm:spPr/>
      <dgm:t>
        <a:bodyPr/>
        <a:lstStyle/>
        <a:p>
          <a:endParaRPr lang="en-US"/>
        </a:p>
      </dgm:t>
    </dgm:pt>
    <dgm:pt modelId="{9E575EF3-E525-4300-AC2D-6747E9B04AC1}">
      <dgm:prSet phldrT="[Text]"/>
      <dgm:spPr/>
      <dgm:t>
        <a:bodyPr/>
        <a:lstStyle/>
        <a:p>
          <a:r>
            <a:rPr lang="en-US" dirty="0">
              <a:latin typeface="Segoe UI" panose="020B0502040204020203" pitchFamily="34" charset="0"/>
              <a:cs typeface="Segoe UI" panose="020B0502040204020203" pitchFamily="34" charset="0"/>
            </a:rPr>
            <a:t>Federal Transportation System Designations (NHS, STRAHNET).</a:t>
          </a:r>
        </a:p>
      </dgm:t>
    </dgm:pt>
    <dgm:pt modelId="{62294D89-615B-4ED9-8CB5-5D94815C2878}" type="parTrans" cxnId="{AF3072CF-88EF-40F5-92E4-6F69CA9A2E35}">
      <dgm:prSet/>
      <dgm:spPr/>
      <dgm:t>
        <a:bodyPr/>
        <a:lstStyle/>
        <a:p>
          <a:endParaRPr lang="en-US"/>
        </a:p>
      </dgm:t>
    </dgm:pt>
    <dgm:pt modelId="{911BA90D-53A3-4A4C-A613-6BA3A108E70A}" type="sibTrans" cxnId="{AF3072CF-88EF-40F5-92E4-6F69CA9A2E35}">
      <dgm:prSet/>
      <dgm:spPr/>
      <dgm:t>
        <a:bodyPr/>
        <a:lstStyle/>
        <a:p>
          <a:endParaRPr lang="en-US"/>
        </a:p>
      </dgm:t>
    </dgm:pt>
    <dgm:pt modelId="{8BBB93B8-C7A0-46ED-81CD-64F6AC7D4964}">
      <dgm:prSet/>
      <dgm:spPr/>
      <dgm:t>
        <a:bodyPr/>
        <a:lstStyle/>
        <a:p>
          <a:r>
            <a:rPr lang="en-US" dirty="0">
              <a:latin typeface="Segoe UI" panose="020B0502040204020203" pitchFamily="34" charset="0"/>
              <a:cs typeface="Segoe UI" panose="020B0502040204020203" pitchFamily="34" charset="0"/>
            </a:rPr>
            <a:t>Updates to all Enterprise RCI/LRS Data and GIS Mapping Products.</a:t>
          </a:r>
        </a:p>
      </dgm:t>
    </dgm:pt>
    <dgm:pt modelId="{84187677-92BF-4CC4-92A2-1E6B51EBD5C0}" type="parTrans" cxnId="{7F4421EE-999D-489F-9242-DB3C7DAFEAD3}">
      <dgm:prSet/>
      <dgm:spPr/>
      <dgm:t>
        <a:bodyPr/>
        <a:lstStyle/>
        <a:p>
          <a:endParaRPr lang="en-US"/>
        </a:p>
      </dgm:t>
    </dgm:pt>
    <dgm:pt modelId="{900BD475-78D5-4AE6-97FE-0D56581391E8}" type="sibTrans" cxnId="{7F4421EE-999D-489F-9242-DB3C7DAFEAD3}">
      <dgm:prSet/>
      <dgm:spPr/>
      <dgm:t>
        <a:bodyPr/>
        <a:lstStyle/>
        <a:p>
          <a:endParaRPr lang="en-US"/>
        </a:p>
      </dgm:t>
    </dgm:pt>
    <dgm:pt modelId="{1E981662-E675-4A68-B79F-BA5D06C970D5}">
      <dgm:prSet/>
      <dgm:spPr/>
      <dgm:t>
        <a:bodyPr/>
        <a:lstStyle/>
        <a:p>
          <a:r>
            <a:rPr lang="en-US" dirty="0">
              <a:latin typeface="Segoe UI" panose="020B0502040204020203" pitchFamily="34" charset="0"/>
              <a:cs typeface="Segoe UI" panose="020B0502040204020203" pitchFamily="34" charset="0"/>
            </a:rPr>
            <a:t>Traffic Analysis Zones.</a:t>
          </a:r>
        </a:p>
      </dgm:t>
    </dgm:pt>
    <dgm:pt modelId="{5106F7F7-3EAF-42EF-9CB7-591B69910DEA}" type="parTrans" cxnId="{3D246116-4226-4C85-BBE9-65F902B0C468}">
      <dgm:prSet/>
      <dgm:spPr/>
      <dgm:t>
        <a:bodyPr/>
        <a:lstStyle/>
        <a:p>
          <a:endParaRPr lang="en-US"/>
        </a:p>
      </dgm:t>
    </dgm:pt>
    <dgm:pt modelId="{8DDD8473-7D85-4393-9839-B2DA088AB649}" type="sibTrans" cxnId="{3D246116-4226-4C85-BBE9-65F902B0C468}">
      <dgm:prSet/>
      <dgm:spPr/>
      <dgm:t>
        <a:bodyPr/>
        <a:lstStyle/>
        <a:p>
          <a:endParaRPr lang="en-US"/>
        </a:p>
      </dgm:t>
    </dgm:pt>
    <dgm:pt modelId="{54D90A7A-153F-41F9-84C3-27C2635E47C2}">
      <dgm:prSet/>
      <dgm:spPr/>
      <dgm:t>
        <a:bodyPr/>
        <a:lstStyle/>
        <a:p>
          <a:r>
            <a:rPr lang="en-US" dirty="0">
              <a:latin typeface="Segoe UI" panose="020B0502040204020203" pitchFamily="34" charset="0"/>
              <a:cs typeface="Segoe UI" panose="020B0502040204020203" pitchFamily="34" charset="0"/>
            </a:rPr>
            <a:t>Vehicle Miles Traveled Estimates.</a:t>
          </a:r>
        </a:p>
      </dgm:t>
    </dgm:pt>
    <dgm:pt modelId="{F489985F-239C-4635-B0DF-39A646144EB4}" type="parTrans" cxnId="{C1D58BD2-C9D3-4CA7-A64B-3F8D491E3145}">
      <dgm:prSet/>
      <dgm:spPr/>
      <dgm:t>
        <a:bodyPr/>
        <a:lstStyle/>
        <a:p>
          <a:endParaRPr lang="en-US"/>
        </a:p>
      </dgm:t>
    </dgm:pt>
    <dgm:pt modelId="{E5BC2494-1C90-4066-8AC5-EEAAE7B4B17B}" type="sibTrans" cxnId="{C1D58BD2-C9D3-4CA7-A64B-3F8D491E3145}">
      <dgm:prSet/>
      <dgm:spPr/>
      <dgm:t>
        <a:bodyPr/>
        <a:lstStyle/>
        <a:p>
          <a:endParaRPr lang="en-US"/>
        </a:p>
      </dgm:t>
    </dgm:pt>
    <dgm:pt modelId="{12F554B7-7578-44F0-B92F-8F1BC4113E6B}">
      <dgm:prSet phldrT="[Text]"/>
      <dgm:spPr/>
      <dgm:t>
        <a:bodyPr/>
        <a:lstStyle/>
        <a:p>
          <a:r>
            <a:rPr lang="en-US" dirty="0">
              <a:latin typeface="Segoe UI" panose="020B0502040204020203" pitchFamily="34" charset="0"/>
              <a:cs typeface="Segoe UI" panose="020B0502040204020203" pitchFamily="34" charset="0"/>
            </a:rPr>
            <a:t>Local Agency Programs (LAP).</a:t>
          </a:r>
        </a:p>
      </dgm:t>
    </dgm:pt>
    <dgm:pt modelId="{B94B9771-4082-443C-9CDB-638E604C87DC}" type="parTrans" cxnId="{4EBFB546-1521-4AA6-A794-23C647505A3C}">
      <dgm:prSet/>
      <dgm:spPr/>
      <dgm:t>
        <a:bodyPr/>
        <a:lstStyle/>
        <a:p>
          <a:endParaRPr lang="en-US"/>
        </a:p>
      </dgm:t>
    </dgm:pt>
    <dgm:pt modelId="{595E629B-071B-46F1-8DAF-32B909DCF491}" type="sibTrans" cxnId="{4EBFB546-1521-4AA6-A794-23C647505A3C}">
      <dgm:prSet/>
      <dgm:spPr/>
      <dgm:t>
        <a:bodyPr/>
        <a:lstStyle/>
        <a:p>
          <a:endParaRPr lang="en-US"/>
        </a:p>
      </dgm:t>
    </dgm:pt>
    <dgm:pt modelId="{B3F3AA27-99BC-4200-BA8D-3988524ED3C5}">
      <dgm:prSet phldrT="[Text]"/>
      <dgm:spPr/>
      <dgm:t>
        <a:bodyPr/>
        <a:lstStyle/>
        <a:p>
          <a:r>
            <a:rPr lang="en-US" dirty="0">
              <a:latin typeface="Segoe UI" panose="020B0502040204020203" pitchFamily="34" charset="0"/>
              <a:cs typeface="Segoe UI" panose="020B0502040204020203" pitchFamily="34" charset="0"/>
            </a:rPr>
            <a:t>Congressional Districts.</a:t>
          </a:r>
        </a:p>
      </dgm:t>
    </dgm:pt>
    <dgm:pt modelId="{116DEF24-9566-4892-8D5A-7554D8CE4176}" type="parTrans" cxnId="{985A6AB8-C3AF-4293-B8D2-90BA2B4DE173}">
      <dgm:prSet/>
      <dgm:spPr/>
      <dgm:t>
        <a:bodyPr/>
        <a:lstStyle/>
        <a:p>
          <a:endParaRPr lang="en-US"/>
        </a:p>
      </dgm:t>
    </dgm:pt>
    <dgm:pt modelId="{60CA05B3-2D5D-4A07-9BB2-CE631D27017E}" type="sibTrans" cxnId="{985A6AB8-C3AF-4293-B8D2-90BA2B4DE173}">
      <dgm:prSet/>
      <dgm:spPr/>
      <dgm:t>
        <a:bodyPr/>
        <a:lstStyle/>
        <a:p>
          <a:endParaRPr lang="en-US"/>
        </a:p>
      </dgm:t>
    </dgm:pt>
    <dgm:pt modelId="{31952D37-D8C4-4B78-ADBA-58F9B773E25E}">
      <dgm:prSet phldrT="[Text]"/>
      <dgm:spPr/>
      <dgm:t>
        <a:bodyPr/>
        <a:lstStyle/>
        <a:p>
          <a:r>
            <a:rPr lang="en-US" dirty="0">
              <a:latin typeface="Segoe UI" panose="020B0502040204020203" pitchFamily="34" charset="0"/>
              <a:cs typeface="Segoe UI" panose="020B0502040204020203" pitchFamily="34" charset="0"/>
            </a:rPr>
            <a:t>Federal Transit Administration (FTA)  Apportionments.</a:t>
          </a:r>
        </a:p>
      </dgm:t>
    </dgm:pt>
    <dgm:pt modelId="{DD0314F1-0769-48CD-91BF-FF6C1EC1456C}" type="parTrans" cxnId="{78E28431-DEA6-4702-A90E-ECFCDB9D3032}">
      <dgm:prSet/>
      <dgm:spPr/>
      <dgm:t>
        <a:bodyPr/>
        <a:lstStyle/>
        <a:p>
          <a:endParaRPr lang="en-US"/>
        </a:p>
      </dgm:t>
    </dgm:pt>
    <dgm:pt modelId="{4EEBB464-80DD-47DB-BA6F-C959E4F0CF77}" type="sibTrans" cxnId="{78E28431-DEA6-4702-A90E-ECFCDB9D3032}">
      <dgm:prSet/>
      <dgm:spPr/>
      <dgm:t>
        <a:bodyPr/>
        <a:lstStyle/>
        <a:p>
          <a:endParaRPr lang="en-US"/>
        </a:p>
      </dgm:t>
    </dgm:pt>
    <dgm:pt modelId="{A20B6CCF-2FAE-4D1B-A311-FF86F81B1711}">
      <dgm:prSet phldrT="[Text]"/>
      <dgm:spPr/>
      <dgm:t>
        <a:bodyPr/>
        <a:lstStyle/>
        <a:p>
          <a:r>
            <a:rPr lang="en-US" dirty="0">
              <a:latin typeface="Segoe UI" panose="020B0502040204020203" pitchFamily="34" charset="0"/>
              <a:cs typeface="Segoe UI" panose="020B0502040204020203" pitchFamily="34" charset="0"/>
            </a:rPr>
            <a:t>Supports the identification of Transportation Management Areas (TMAs).</a:t>
          </a:r>
        </a:p>
      </dgm:t>
    </dgm:pt>
    <dgm:pt modelId="{459045CD-2E4B-4F1C-9DCB-A513D0911BF2}" type="sibTrans" cxnId="{14E94F5C-A3A5-4AA7-8F7C-5348419AB3E0}">
      <dgm:prSet/>
      <dgm:spPr/>
      <dgm:t>
        <a:bodyPr/>
        <a:lstStyle/>
        <a:p>
          <a:endParaRPr lang="en-US"/>
        </a:p>
      </dgm:t>
    </dgm:pt>
    <dgm:pt modelId="{EFB8C5A9-3006-43AF-922E-C9AA5622BEA5}" type="parTrans" cxnId="{14E94F5C-A3A5-4AA7-8F7C-5348419AB3E0}">
      <dgm:prSet/>
      <dgm:spPr/>
      <dgm:t>
        <a:bodyPr/>
        <a:lstStyle/>
        <a:p>
          <a:endParaRPr lang="en-US"/>
        </a:p>
      </dgm:t>
    </dgm:pt>
    <dgm:pt modelId="{36B32BC0-53A3-4A63-BB25-8F867EBF888B}">
      <dgm:prSet phldrT="[Text]"/>
      <dgm:spPr/>
      <dgm:t>
        <a:bodyPr/>
        <a:lstStyle/>
        <a:p>
          <a:r>
            <a:rPr lang="en-US" dirty="0">
              <a:latin typeface="Segoe UI" panose="020B0502040204020203" pitchFamily="34" charset="0"/>
              <a:cs typeface="Segoe UI" panose="020B0502040204020203" pitchFamily="34" charset="0"/>
            </a:rPr>
            <a:t>TIP and STIP updates.</a:t>
          </a:r>
        </a:p>
      </dgm:t>
    </dgm:pt>
    <dgm:pt modelId="{0D5955E3-9FEE-4358-9D61-5A98CEAA4B85}" type="sibTrans" cxnId="{34501B66-2315-41B3-AD97-8A83B6FFD0FF}">
      <dgm:prSet/>
      <dgm:spPr/>
      <dgm:t>
        <a:bodyPr/>
        <a:lstStyle/>
        <a:p>
          <a:endParaRPr lang="en-US"/>
        </a:p>
      </dgm:t>
    </dgm:pt>
    <dgm:pt modelId="{767D6A1A-030C-4DCE-836C-EF4746712B58}" type="parTrans" cxnId="{34501B66-2315-41B3-AD97-8A83B6FFD0FF}">
      <dgm:prSet/>
      <dgm:spPr/>
      <dgm:t>
        <a:bodyPr/>
        <a:lstStyle/>
        <a:p>
          <a:endParaRPr lang="en-US"/>
        </a:p>
      </dgm:t>
    </dgm:pt>
    <dgm:pt modelId="{4265E77C-7C01-4CE3-8563-65117302B826}">
      <dgm:prSet phldrT="[Text]"/>
      <dgm:spPr/>
      <dgm:t>
        <a:bodyPr/>
        <a:lstStyle/>
        <a:p>
          <a:r>
            <a:rPr lang="en-US" dirty="0">
              <a:latin typeface="Segoe UI" panose="020B0502040204020203" pitchFamily="34" charset="0"/>
              <a:cs typeface="Segoe UI" panose="020B0502040204020203" pitchFamily="34" charset="0"/>
            </a:rPr>
            <a:t>Highway Design Standards.</a:t>
          </a:r>
        </a:p>
      </dgm:t>
    </dgm:pt>
    <dgm:pt modelId="{33FC9B68-F405-47D4-A413-319373A77BEF}" type="sibTrans" cxnId="{27558107-92B0-49A8-AFBC-9EEE04DDDA48}">
      <dgm:prSet/>
      <dgm:spPr/>
      <dgm:t>
        <a:bodyPr/>
        <a:lstStyle/>
        <a:p>
          <a:endParaRPr lang="en-US"/>
        </a:p>
      </dgm:t>
    </dgm:pt>
    <dgm:pt modelId="{BF1477C8-5B46-4A3B-AB0B-B8B3E5293847}" type="parTrans" cxnId="{27558107-92B0-49A8-AFBC-9EEE04DDDA48}">
      <dgm:prSet/>
      <dgm:spPr/>
      <dgm:t>
        <a:bodyPr/>
        <a:lstStyle/>
        <a:p>
          <a:endParaRPr lang="en-US"/>
        </a:p>
      </dgm:t>
    </dgm:pt>
    <dgm:pt modelId="{2D6D4F5B-4934-424C-89DA-C318D340C10C}">
      <dgm:prSet phldrT="[Text]"/>
      <dgm:spPr/>
      <dgm:t>
        <a:bodyPr/>
        <a:lstStyle/>
        <a:p>
          <a:r>
            <a:rPr lang="en-US" dirty="0">
              <a:latin typeface="Segoe UI" panose="020B0502040204020203" pitchFamily="34" charset="0"/>
              <a:cs typeface="Segoe UI" panose="020B0502040204020203" pitchFamily="34" charset="0"/>
            </a:rPr>
            <a:t>Context Classifications.</a:t>
          </a:r>
        </a:p>
      </dgm:t>
    </dgm:pt>
    <dgm:pt modelId="{F8846B4D-C8FD-4C08-A2AB-9DFCB1A5846C}" type="sibTrans" cxnId="{67AA991B-9116-4968-821F-23B907F23092}">
      <dgm:prSet/>
      <dgm:spPr/>
      <dgm:t>
        <a:bodyPr/>
        <a:lstStyle/>
        <a:p>
          <a:endParaRPr lang="en-US"/>
        </a:p>
      </dgm:t>
    </dgm:pt>
    <dgm:pt modelId="{993D4923-536D-4D4B-8107-E0DD8F126CF2}" type="parTrans" cxnId="{67AA991B-9116-4968-821F-23B907F23092}">
      <dgm:prSet/>
      <dgm:spPr/>
      <dgm:t>
        <a:bodyPr/>
        <a:lstStyle/>
        <a:p>
          <a:endParaRPr lang="en-US"/>
        </a:p>
      </dgm:t>
    </dgm:pt>
    <dgm:pt modelId="{88859DF0-D506-490B-A31E-4433AFCA45BD}">
      <dgm:prSet phldrT="[Text]"/>
      <dgm:spPr/>
      <dgm:t>
        <a:bodyPr/>
        <a:lstStyle/>
        <a:p>
          <a:r>
            <a:rPr lang="en-US" dirty="0">
              <a:latin typeface="Segoe UI" panose="020B0502040204020203" pitchFamily="34" charset="0"/>
              <a:cs typeface="Segoe UI" panose="020B0502040204020203" pitchFamily="34" charset="0"/>
            </a:rPr>
            <a:t>MPO Creation and Boundary Adjustments.</a:t>
          </a:r>
        </a:p>
      </dgm:t>
    </dgm:pt>
    <dgm:pt modelId="{E7D6F016-73AA-4627-9AAE-4DF6D8AB1311}" type="parTrans" cxnId="{21B7AC6B-E3AA-43EF-8E8B-D60EEA17A4F7}">
      <dgm:prSet/>
      <dgm:spPr/>
      <dgm:t>
        <a:bodyPr/>
        <a:lstStyle/>
        <a:p>
          <a:endParaRPr lang="en-US"/>
        </a:p>
      </dgm:t>
    </dgm:pt>
    <dgm:pt modelId="{0030132E-0986-47F9-A0B3-BFA6E4924850}" type="sibTrans" cxnId="{21B7AC6B-E3AA-43EF-8E8B-D60EEA17A4F7}">
      <dgm:prSet/>
      <dgm:spPr/>
      <dgm:t>
        <a:bodyPr/>
        <a:lstStyle/>
        <a:p>
          <a:endParaRPr lang="en-US"/>
        </a:p>
      </dgm:t>
    </dgm:pt>
    <dgm:pt modelId="{B28EE351-2D30-461D-9DB8-F0E27A468582}">
      <dgm:prSet phldrT="[Text]"/>
      <dgm:spPr/>
      <dgm:t>
        <a:bodyPr/>
        <a:lstStyle/>
        <a:p>
          <a:r>
            <a:rPr lang="en-US" dirty="0">
              <a:latin typeface="Segoe UI" panose="020B0502040204020203" pitchFamily="34" charset="0"/>
              <a:cs typeface="Segoe UI" panose="020B0502040204020203" pitchFamily="34" charset="0"/>
            </a:rPr>
            <a:t>Urban/Rural Classifications.</a:t>
          </a:r>
        </a:p>
      </dgm:t>
    </dgm:pt>
    <dgm:pt modelId="{36A27E55-CB69-4674-9B42-63710D669614}" type="parTrans" cxnId="{A8D35189-320C-4584-B0CE-5DA4D4CF682A}">
      <dgm:prSet/>
      <dgm:spPr/>
      <dgm:t>
        <a:bodyPr/>
        <a:lstStyle/>
        <a:p>
          <a:endParaRPr lang="en-US"/>
        </a:p>
      </dgm:t>
    </dgm:pt>
    <dgm:pt modelId="{91513391-B849-4920-8A35-28ACF64CD839}" type="sibTrans" cxnId="{A8D35189-320C-4584-B0CE-5DA4D4CF682A}">
      <dgm:prSet/>
      <dgm:spPr/>
      <dgm:t>
        <a:bodyPr/>
        <a:lstStyle/>
        <a:p>
          <a:endParaRPr lang="en-US"/>
        </a:p>
      </dgm:t>
    </dgm:pt>
    <dgm:pt modelId="{AB986419-DDF7-4902-8BBD-B780A94CE52A}" type="pres">
      <dgm:prSet presAssocID="{BE98AAB5-42AD-4AE8-9CCE-56418689AAB0}" presName="Name0" presStyleCnt="0">
        <dgm:presLayoutVars>
          <dgm:dir/>
          <dgm:animLvl val="lvl"/>
          <dgm:resizeHandles val="exact"/>
        </dgm:presLayoutVars>
      </dgm:prSet>
      <dgm:spPr/>
    </dgm:pt>
    <dgm:pt modelId="{6FCE3395-4D0F-4159-A3D7-2A510B843F9D}" type="pres">
      <dgm:prSet presAssocID="{85F0AE08-B40B-4347-B5AC-B992EB234751}" presName="composite" presStyleCnt="0"/>
      <dgm:spPr/>
    </dgm:pt>
    <dgm:pt modelId="{6BDCFBDD-5687-4E87-A017-C5A887210D7E}" type="pres">
      <dgm:prSet presAssocID="{85F0AE08-B40B-4347-B5AC-B992EB234751}" presName="parTx" presStyleLbl="alignNode1" presStyleIdx="0" presStyleCnt="3" custLinFactNeighborX="-1407" custLinFactNeighborY="-1914">
        <dgm:presLayoutVars>
          <dgm:chMax val="0"/>
          <dgm:chPref val="0"/>
          <dgm:bulletEnabled val="1"/>
        </dgm:presLayoutVars>
      </dgm:prSet>
      <dgm:spPr/>
    </dgm:pt>
    <dgm:pt modelId="{443BED99-3A13-47EB-AFFC-5F8B75EFFC12}" type="pres">
      <dgm:prSet presAssocID="{85F0AE08-B40B-4347-B5AC-B992EB234751}" presName="desTx" presStyleLbl="alignAccFollowNode1" presStyleIdx="0" presStyleCnt="3">
        <dgm:presLayoutVars>
          <dgm:bulletEnabled val="1"/>
        </dgm:presLayoutVars>
      </dgm:prSet>
      <dgm:spPr/>
    </dgm:pt>
    <dgm:pt modelId="{602CBA53-B438-4DE8-A83E-BD7CAAA7044D}" type="pres">
      <dgm:prSet presAssocID="{3BCB1B6D-559E-48F0-9427-E258BE15133A}" presName="space" presStyleCnt="0"/>
      <dgm:spPr/>
    </dgm:pt>
    <dgm:pt modelId="{5FE327BB-54DA-4AFE-A507-E23CBA2225DF}" type="pres">
      <dgm:prSet presAssocID="{B75EE760-CBF9-46C1-85F4-0908B3A4B23C}" presName="composite" presStyleCnt="0"/>
      <dgm:spPr/>
    </dgm:pt>
    <dgm:pt modelId="{9257BD9B-2103-4C2A-A668-6B97108D5114}" type="pres">
      <dgm:prSet presAssocID="{B75EE760-CBF9-46C1-85F4-0908B3A4B23C}" presName="parTx" presStyleLbl="alignNode1" presStyleIdx="1" presStyleCnt="3">
        <dgm:presLayoutVars>
          <dgm:chMax val="0"/>
          <dgm:chPref val="0"/>
          <dgm:bulletEnabled val="1"/>
        </dgm:presLayoutVars>
      </dgm:prSet>
      <dgm:spPr/>
    </dgm:pt>
    <dgm:pt modelId="{6AEDD194-C122-4C14-A8D0-620ACBCA6AF5}" type="pres">
      <dgm:prSet presAssocID="{B75EE760-CBF9-46C1-85F4-0908B3A4B23C}" presName="desTx" presStyleLbl="alignAccFollowNode1" presStyleIdx="1" presStyleCnt="3">
        <dgm:presLayoutVars>
          <dgm:bulletEnabled val="1"/>
        </dgm:presLayoutVars>
      </dgm:prSet>
      <dgm:spPr/>
    </dgm:pt>
    <dgm:pt modelId="{2A79A75A-5A23-4BB4-91C9-B1047865211C}" type="pres">
      <dgm:prSet presAssocID="{194769A0-29E9-4E5F-8201-2B699D0D922E}" presName="space" presStyleCnt="0"/>
      <dgm:spPr/>
    </dgm:pt>
    <dgm:pt modelId="{B1FA36A1-5336-4BC8-8925-15899E99254D}" type="pres">
      <dgm:prSet presAssocID="{7F4CF57D-86E5-4F6E-A6C1-9996068D51FC}" presName="composite" presStyleCnt="0"/>
      <dgm:spPr/>
    </dgm:pt>
    <dgm:pt modelId="{12E9AF5B-433D-48A0-AD82-76E08F233401}" type="pres">
      <dgm:prSet presAssocID="{7F4CF57D-86E5-4F6E-A6C1-9996068D51FC}" presName="parTx" presStyleLbl="alignNode1" presStyleIdx="2" presStyleCnt="3">
        <dgm:presLayoutVars>
          <dgm:chMax val="0"/>
          <dgm:chPref val="0"/>
          <dgm:bulletEnabled val="1"/>
        </dgm:presLayoutVars>
      </dgm:prSet>
      <dgm:spPr/>
    </dgm:pt>
    <dgm:pt modelId="{6573C1EE-4E2B-4447-9E38-061F418E76F5}" type="pres">
      <dgm:prSet presAssocID="{7F4CF57D-86E5-4F6E-A6C1-9996068D51FC}" presName="desTx" presStyleLbl="alignAccFollowNode1" presStyleIdx="2" presStyleCnt="3">
        <dgm:presLayoutVars>
          <dgm:bulletEnabled val="1"/>
        </dgm:presLayoutVars>
      </dgm:prSet>
      <dgm:spPr/>
    </dgm:pt>
  </dgm:ptLst>
  <dgm:cxnLst>
    <dgm:cxn modelId="{27558107-92B0-49A8-AFBC-9EEE04DDDA48}" srcId="{B75EE760-CBF9-46C1-85F4-0908B3A4B23C}" destId="{4265E77C-7C01-4CE3-8563-65117302B826}" srcOrd="3" destOrd="0" parTransId="{BF1477C8-5B46-4A3B-AB0B-B8B3E5293847}" sibTransId="{33FC9B68-F405-47D4-A413-319373A77BEF}"/>
    <dgm:cxn modelId="{3D246116-4226-4C85-BBE9-65F902B0C468}" srcId="{7F4CF57D-86E5-4F6E-A6C1-9996068D51FC}" destId="{1E981662-E675-4A68-B79F-BA5D06C970D5}" srcOrd="3" destOrd="0" parTransId="{5106F7F7-3EAF-42EF-9CB7-591B69910DEA}" sibTransId="{8DDD8473-7D85-4393-9839-B2DA088AB649}"/>
    <dgm:cxn modelId="{4DA8F819-80AD-400C-831D-E6F557B70BFC}" srcId="{7F4CF57D-86E5-4F6E-A6C1-9996068D51FC}" destId="{3B6F61D0-6F80-4C45-A566-3CE530DB5FE8}" srcOrd="1" destOrd="0" parTransId="{A56CEFA9-580B-4970-B132-E63BD4B2CD46}" sibTransId="{9411EFEA-FA61-427C-96A4-20D3A0E30E72}"/>
    <dgm:cxn modelId="{B271C11A-EB06-4BDB-A627-317ACB8308DE}" type="presOf" srcId="{BE98AAB5-42AD-4AE8-9CCE-56418689AAB0}" destId="{AB986419-DDF7-4902-8BBD-B780A94CE52A}" srcOrd="0" destOrd="0" presId="urn:microsoft.com/office/officeart/2005/8/layout/hList1"/>
    <dgm:cxn modelId="{67AA991B-9116-4968-821F-23B907F23092}" srcId="{B75EE760-CBF9-46C1-85F4-0908B3A4B23C}" destId="{2D6D4F5B-4934-424C-89DA-C318D340C10C}" srcOrd="4" destOrd="0" parTransId="{993D4923-536D-4D4B-8107-E0DD8F126CF2}" sibTransId="{F8846B4D-C8FD-4C08-A2AB-9DFCB1A5846C}"/>
    <dgm:cxn modelId="{6DDFB220-AD00-4936-933E-E769955CDCD6}" type="presOf" srcId="{4265E77C-7C01-4CE3-8563-65117302B826}" destId="{6AEDD194-C122-4C14-A8D0-620ACBCA6AF5}" srcOrd="0" destOrd="3" presId="urn:microsoft.com/office/officeart/2005/8/layout/hList1"/>
    <dgm:cxn modelId="{B5B1A626-E9E3-43EB-B06F-03E75F35C605}" srcId="{BE98AAB5-42AD-4AE8-9CCE-56418689AAB0}" destId="{B75EE760-CBF9-46C1-85F4-0908B3A4B23C}" srcOrd="1" destOrd="0" parTransId="{86818BD1-AB23-404F-9876-46CF7299E518}" sibTransId="{194769A0-29E9-4E5F-8201-2B699D0D922E}"/>
    <dgm:cxn modelId="{3918D028-8A95-44DD-9AD8-742E34BC8F0F}" type="presOf" srcId="{3B6F61D0-6F80-4C45-A566-3CE530DB5FE8}" destId="{6573C1EE-4E2B-4447-9E38-061F418E76F5}" srcOrd="0" destOrd="1" presId="urn:microsoft.com/office/officeart/2005/8/layout/hList1"/>
    <dgm:cxn modelId="{0AF71C2C-EDF4-4C8D-825E-5315FC933730}" type="presOf" srcId="{B75EE760-CBF9-46C1-85F4-0908B3A4B23C}" destId="{9257BD9B-2103-4C2A-A668-6B97108D5114}" srcOrd="0" destOrd="0" presId="urn:microsoft.com/office/officeart/2005/8/layout/hList1"/>
    <dgm:cxn modelId="{78E28431-DEA6-4702-A90E-ECFCDB9D3032}" srcId="{CBB68BA5-068A-4DF1-A987-0860D72D9B83}" destId="{31952D37-D8C4-4B78-ADBA-58F9B773E25E}" srcOrd="2" destOrd="0" parTransId="{DD0314F1-0769-48CD-91BF-FF6C1EC1456C}" sibTransId="{4EEBB464-80DD-47DB-BA6F-C959E4F0CF77}"/>
    <dgm:cxn modelId="{CB1D8333-5E63-4CA7-95F6-CD3F2919DE16}" type="presOf" srcId="{54D90A7A-153F-41F9-84C3-27C2635E47C2}" destId="{6573C1EE-4E2B-4447-9E38-061F418E76F5}" srcOrd="0" destOrd="4" presId="urn:microsoft.com/office/officeart/2005/8/layout/hList1"/>
    <dgm:cxn modelId="{66ACC73A-3F44-4DAC-9CB0-00D4AA07D51E}" type="presOf" srcId="{85F0AE08-B40B-4347-B5AC-B992EB234751}" destId="{6BDCFBDD-5687-4E87-A017-C5A887210D7E}" srcOrd="0" destOrd="0" presId="urn:microsoft.com/office/officeart/2005/8/layout/hList1"/>
    <dgm:cxn modelId="{14E94F5C-A3A5-4AA7-8F7C-5348419AB3E0}" srcId="{B75EE760-CBF9-46C1-85F4-0908B3A4B23C}" destId="{A20B6CCF-2FAE-4D1B-A311-FF86F81B1711}" srcOrd="0" destOrd="0" parTransId="{EFB8C5A9-3006-43AF-922E-C9AA5622BEA5}" sibTransId="{459045CD-2E4B-4F1C-9DCB-A513D0911BF2}"/>
    <dgm:cxn modelId="{34501B66-2315-41B3-AD97-8A83B6FFD0FF}" srcId="{B75EE760-CBF9-46C1-85F4-0908B3A4B23C}" destId="{36B32BC0-53A3-4A63-BB25-8F867EBF888B}" srcOrd="2" destOrd="0" parTransId="{767D6A1A-030C-4DCE-836C-EF4746712B58}" sibTransId="{0D5955E3-9FEE-4358-9D61-5A98CEAA4B85}"/>
    <dgm:cxn modelId="{4EBFB546-1521-4AA6-A794-23C647505A3C}" srcId="{CBB68BA5-068A-4DF1-A987-0860D72D9B83}" destId="{12F554B7-7578-44F0-B92F-8F1BC4113E6B}" srcOrd="1" destOrd="0" parTransId="{B94B9771-4082-443C-9CDB-638E604C87DC}" sibTransId="{595E629B-071B-46F1-8DAF-32B909DCF491}"/>
    <dgm:cxn modelId="{6FE75067-69D0-4DD9-8928-A5001CD9E21D}" srcId="{BE98AAB5-42AD-4AE8-9CCE-56418689AAB0}" destId="{85F0AE08-B40B-4347-B5AC-B992EB234751}" srcOrd="0" destOrd="0" parTransId="{7B8F228E-083A-43F2-8AAC-983142AA167B}" sibTransId="{3BCB1B6D-559E-48F0-9427-E258BE15133A}"/>
    <dgm:cxn modelId="{D5566969-57F0-422A-9A5D-A95D72E908F1}" type="presOf" srcId="{9E575EF3-E525-4300-AC2D-6747E9B04AC1}" destId="{443BED99-3A13-47EB-AFFC-5F8B75EFFC12}" srcOrd="0" destOrd="4" presId="urn:microsoft.com/office/officeart/2005/8/layout/hList1"/>
    <dgm:cxn modelId="{21B7AC6B-E3AA-43EF-8E8B-D60EEA17A4F7}" srcId="{B75EE760-CBF9-46C1-85F4-0908B3A4B23C}" destId="{88859DF0-D506-490B-A31E-4433AFCA45BD}" srcOrd="1" destOrd="0" parTransId="{E7D6F016-73AA-4627-9AAE-4DF6D8AB1311}" sibTransId="{0030132E-0986-47F9-A0B3-BFA6E4924850}"/>
    <dgm:cxn modelId="{CE301771-7646-4EF1-804A-883091B33555}" type="presOf" srcId="{8BBB93B8-C7A0-46ED-81CD-64F6AC7D4964}" destId="{6573C1EE-4E2B-4447-9E38-061F418E76F5}" srcOrd="0" destOrd="2" presId="urn:microsoft.com/office/officeart/2005/8/layout/hList1"/>
    <dgm:cxn modelId="{F48CBB53-1112-4849-8013-7EC4E662BCF4}" type="presOf" srcId="{31952D37-D8C4-4B78-ADBA-58F9B773E25E}" destId="{443BED99-3A13-47EB-AFFC-5F8B75EFFC12}" srcOrd="0" destOrd="3" presId="urn:microsoft.com/office/officeart/2005/8/layout/hList1"/>
    <dgm:cxn modelId="{FD8F7A75-0103-4F20-B1DA-FE5B5052AF0C}" type="presOf" srcId="{66386AA7-05A1-40BD-9D0B-B8FC3844D0F4}" destId="{443BED99-3A13-47EB-AFFC-5F8B75EFFC12}" srcOrd="0" destOrd="1" presId="urn:microsoft.com/office/officeart/2005/8/layout/hList1"/>
    <dgm:cxn modelId="{51A8A478-BA94-490D-8E57-5676CE0CB546}" type="presOf" srcId="{B28EE351-2D30-461D-9DB8-F0E27A468582}" destId="{6573C1EE-4E2B-4447-9E38-061F418E76F5}" srcOrd="0" destOrd="0" presId="urn:microsoft.com/office/officeart/2005/8/layout/hList1"/>
    <dgm:cxn modelId="{7B6CB659-5DF3-486A-BC12-8A2697A93648}" srcId="{BE98AAB5-42AD-4AE8-9CCE-56418689AAB0}" destId="{7F4CF57D-86E5-4F6E-A6C1-9996068D51FC}" srcOrd="2" destOrd="0" parTransId="{4FC7B897-542B-4A82-A6BC-0A9E978B0D30}" sibTransId="{503813B9-61D8-44B2-92B4-13BA65770130}"/>
    <dgm:cxn modelId="{D518BE7E-16BD-4055-B9E5-187B74C57377}" type="presOf" srcId="{A20B6CCF-2FAE-4D1B-A311-FF86F81B1711}" destId="{6AEDD194-C122-4C14-A8D0-620ACBCA6AF5}" srcOrd="0" destOrd="0" presId="urn:microsoft.com/office/officeart/2005/8/layout/hList1"/>
    <dgm:cxn modelId="{A8D35189-320C-4584-B0CE-5DA4D4CF682A}" srcId="{7F4CF57D-86E5-4F6E-A6C1-9996068D51FC}" destId="{B28EE351-2D30-461D-9DB8-F0E27A468582}" srcOrd="0" destOrd="0" parTransId="{36A27E55-CB69-4674-9B42-63710D669614}" sibTransId="{91513391-B849-4920-8A35-28ACF64CD839}"/>
    <dgm:cxn modelId="{31D65C96-26EE-4256-88D6-1E71377B733D}" type="presOf" srcId="{2D6D4F5B-4934-424C-89DA-C318D340C10C}" destId="{6AEDD194-C122-4C14-A8D0-620ACBCA6AF5}" srcOrd="0" destOrd="4" presId="urn:microsoft.com/office/officeart/2005/8/layout/hList1"/>
    <dgm:cxn modelId="{227C2099-2C3A-46E4-A73B-555347CDADFD}" type="presOf" srcId="{B3F3AA27-99BC-4200-BA8D-3988524ED3C5}" destId="{443BED99-3A13-47EB-AFFC-5F8B75EFFC12}" srcOrd="0" destOrd="5" presId="urn:microsoft.com/office/officeart/2005/8/layout/hList1"/>
    <dgm:cxn modelId="{5EECA89A-175A-4612-BF7C-9D0A6F761B26}" srcId="{CBB68BA5-068A-4DF1-A987-0860D72D9B83}" destId="{66386AA7-05A1-40BD-9D0B-B8FC3844D0F4}" srcOrd="0" destOrd="0" parTransId="{2F0E95AF-BBC3-485E-803E-DA4BD9C42248}" sibTransId="{86F018F7-0FF2-441C-BF59-6409DB9667DD}"/>
    <dgm:cxn modelId="{B37F40B3-C010-4D30-B8E8-0CD9166C3CF0}" type="presOf" srcId="{36B32BC0-53A3-4A63-BB25-8F867EBF888B}" destId="{6AEDD194-C122-4C14-A8D0-620ACBCA6AF5}" srcOrd="0" destOrd="2" presId="urn:microsoft.com/office/officeart/2005/8/layout/hList1"/>
    <dgm:cxn modelId="{985A6AB8-C3AF-4293-B8D2-90BA2B4DE173}" srcId="{85F0AE08-B40B-4347-B5AC-B992EB234751}" destId="{B3F3AA27-99BC-4200-BA8D-3988524ED3C5}" srcOrd="2" destOrd="0" parTransId="{116DEF24-9566-4892-8D5A-7554D8CE4176}" sibTransId="{60CA05B3-2D5D-4A07-9BB2-CE631D27017E}"/>
    <dgm:cxn modelId="{0CFC38BC-0CAC-4391-B2E0-3DDD0DF05053}" type="presOf" srcId="{88859DF0-D506-490B-A31E-4433AFCA45BD}" destId="{6AEDD194-C122-4C14-A8D0-620ACBCA6AF5}" srcOrd="0" destOrd="1" presId="urn:microsoft.com/office/officeart/2005/8/layout/hList1"/>
    <dgm:cxn modelId="{AF3072CF-88EF-40F5-92E4-6F69CA9A2E35}" srcId="{85F0AE08-B40B-4347-B5AC-B992EB234751}" destId="{9E575EF3-E525-4300-AC2D-6747E9B04AC1}" srcOrd="1" destOrd="0" parTransId="{62294D89-615B-4ED9-8CB5-5D94815C2878}" sibTransId="{911BA90D-53A3-4A4C-A613-6BA3A108E70A}"/>
    <dgm:cxn modelId="{C1D58BD2-C9D3-4CA7-A64B-3F8D491E3145}" srcId="{7F4CF57D-86E5-4F6E-A6C1-9996068D51FC}" destId="{54D90A7A-153F-41F9-84C3-27C2635E47C2}" srcOrd="4" destOrd="0" parTransId="{F489985F-239C-4635-B0DF-39A646144EB4}" sibTransId="{E5BC2494-1C90-4066-8AC5-EEAAE7B4B17B}"/>
    <dgm:cxn modelId="{05F931E2-88F4-454C-8165-3076DACA598C}" type="presOf" srcId="{CBB68BA5-068A-4DF1-A987-0860D72D9B83}" destId="{443BED99-3A13-47EB-AFFC-5F8B75EFFC12}" srcOrd="0" destOrd="0" presId="urn:microsoft.com/office/officeart/2005/8/layout/hList1"/>
    <dgm:cxn modelId="{AF8A60E3-B5E8-43E2-92B6-302A91E047A2}" type="presOf" srcId="{1E981662-E675-4A68-B79F-BA5D06C970D5}" destId="{6573C1EE-4E2B-4447-9E38-061F418E76F5}" srcOrd="0" destOrd="3" presId="urn:microsoft.com/office/officeart/2005/8/layout/hList1"/>
    <dgm:cxn modelId="{7F4421EE-999D-489F-9242-DB3C7DAFEAD3}" srcId="{7F4CF57D-86E5-4F6E-A6C1-9996068D51FC}" destId="{8BBB93B8-C7A0-46ED-81CD-64F6AC7D4964}" srcOrd="2" destOrd="0" parTransId="{84187677-92BF-4CC4-92A2-1E6B51EBD5C0}" sibTransId="{900BD475-78D5-4AE6-97FE-0D56581391E8}"/>
    <dgm:cxn modelId="{E977A7F0-F660-4BCF-AEE9-0ECDF21C8694}" srcId="{85F0AE08-B40B-4347-B5AC-B992EB234751}" destId="{CBB68BA5-068A-4DF1-A987-0860D72D9B83}" srcOrd="0" destOrd="0" parTransId="{10141854-FAC0-41C9-8111-11CC24F6C80C}" sibTransId="{00D2F67A-7BF3-42B8-9373-262CC904C395}"/>
    <dgm:cxn modelId="{E2292CF1-E621-4B06-8837-CC79068B6E65}" type="presOf" srcId="{12F554B7-7578-44F0-B92F-8F1BC4113E6B}" destId="{443BED99-3A13-47EB-AFFC-5F8B75EFFC12}" srcOrd="0" destOrd="2" presId="urn:microsoft.com/office/officeart/2005/8/layout/hList1"/>
    <dgm:cxn modelId="{28D564FC-92B8-4C16-970E-4D0F22581CC0}" type="presOf" srcId="{7F4CF57D-86E5-4F6E-A6C1-9996068D51FC}" destId="{12E9AF5B-433D-48A0-AD82-76E08F233401}" srcOrd="0" destOrd="0" presId="urn:microsoft.com/office/officeart/2005/8/layout/hList1"/>
    <dgm:cxn modelId="{6240BE00-DE55-45BF-921A-D4158CA32941}" type="presParOf" srcId="{AB986419-DDF7-4902-8BBD-B780A94CE52A}" destId="{6FCE3395-4D0F-4159-A3D7-2A510B843F9D}" srcOrd="0" destOrd="0" presId="urn:microsoft.com/office/officeart/2005/8/layout/hList1"/>
    <dgm:cxn modelId="{AD07AC3D-326C-4672-A8F4-E2665BEE4371}" type="presParOf" srcId="{6FCE3395-4D0F-4159-A3D7-2A510B843F9D}" destId="{6BDCFBDD-5687-4E87-A017-C5A887210D7E}" srcOrd="0" destOrd="0" presId="urn:microsoft.com/office/officeart/2005/8/layout/hList1"/>
    <dgm:cxn modelId="{DFBDEA13-EEBD-4384-AC02-8895A9E41128}" type="presParOf" srcId="{6FCE3395-4D0F-4159-A3D7-2A510B843F9D}" destId="{443BED99-3A13-47EB-AFFC-5F8B75EFFC12}" srcOrd="1" destOrd="0" presId="urn:microsoft.com/office/officeart/2005/8/layout/hList1"/>
    <dgm:cxn modelId="{FBDF316C-D23F-474C-B266-E1B5800F0453}" type="presParOf" srcId="{AB986419-DDF7-4902-8BBD-B780A94CE52A}" destId="{602CBA53-B438-4DE8-A83E-BD7CAAA7044D}" srcOrd="1" destOrd="0" presId="urn:microsoft.com/office/officeart/2005/8/layout/hList1"/>
    <dgm:cxn modelId="{550C249E-5ED7-45CC-B8A2-56B2F0C77DBC}" type="presParOf" srcId="{AB986419-DDF7-4902-8BBD-B780A94CE52A}" destId="{5FE327BB-54DA-4AFE-A507-E23CBA2225DF}" srcOrd="2" destOrd="0" presId="urn:microsoft.com/office/officeart/2005/8/layout/hList1"/>
    <dgm:cxn modelId="{07E07324-4D89-42B1-BED8-DF5B16A734A5}" type="presParOf" srcId="{5FE327BB-54DA-4AFE-A507-E23CBA2225DF}" destId="{9257BD9B-2103-4C2A-A668-6B97108D5114}" srcOrd="0" destOrd="0" presId="urn:microsoft.com/office/officeart/2005/8/layout/hList1"/>
    <dgm:cxn modelId="{F8A85031-2C7B-4BD9-9C8D-A9DF090EDAD3}" type="presParOf" srcId="{5FE327BB-54DA-4AFE-A507-E23CBA2225DF}" destId="{6AEDD194-C122-4C14-A8D0-620ACBCA6AF5}" srcOrd="1" destOrd="0" presId="urn:microsoft.com/office/officeart/2005/8/layout/hList1"/>
    <dgm:cxn modelId="{1BCFF877-3AB4-44CD-B715-C060632924A8}" type="presParOf" srcId="{AB986419-DDF7-4902-8BBD-B780A94CE52A}" destId="{2A79A75A-5A23-4BB4-91C9-B1047865211C}" srcOrd="3" destOrd="0" presId="urn:microsoft.com/office/officeart/2005/8/layout/hList1"/>
    <dgm:cxn modelId="{778CE85D-B2F8-4286-8B8D-7342CEA257D1}" type="presParOf" srcId="{AB986419-DDF7-4902-8BBD-B780A94CE52A}" destId="{B1FA36A1-5336-4BC8-8925-15899E99254D}" srcOrd="4" destOrd="0" presId="urn:microsoft.com/office/officeart/2005/8/layout/hList1"/>
    <dgm:cxn modelId="{3188DF3E-2711-4200-B1E7-AFF181CC725E}" type="presParOf" srcId="{B1FA36A1-5336-4BC8-8925-15899E99254D}" destId="{12E9AF5B-433D-48A0-AD82-76E08F233401}" srcOrd="0" destOrd="0" presId="urn:microsoft.com/office/officeart/2005/8/layout/hList1"/>
    <dgm:cxn modelId="{384A13C8-8CDE-4D43-94CF-57D338352FE3}" type="presParOf" srcId="{B1FA36A1-5336-4BC8-8925-15899E99254D}" destId="{6573C1EE-4E2B-4447-9E38-061F418E76F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98AAB5-42AD-4AE8-9CCE-56418689AAB0}"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en-US"/>
        </a:p>
      </dgm:t>
    </dgm:pt>
    <dgm:pt modelId="{85F0AE08-B40B-4347-B5AC-B992EB234751}">
      <dgm:prSet phldrT="[Text]"/>
      <dgm:spPr/>
      <dgm:t>
        <a:bodyPr/>
        <a:lstStyle/>
        <a:p>
          <a:r>
            <a:rPr lang="en-US" b="1" dirty="0">
              <a:latin typeface="Segoe UI" panose="020B0502040204020203" pitchFamily="34" charset="0"/>
              <a:cs typeface="Segoe UI" panose="020B0502040204020203" pitchFamily="34" charset="0"/>
            </a:rPr>
            <a:t>Federal Highway Administration (FHWA)</a:t>
          </a:r>
        </a:p>
      </dgm:t>
    </dgm:pt>
    <dgm:pt modelId="{7B8F228E-083A-43F2-8AAC-983142AA167B}" type="parTrans" cxnId="{6FE75067-69D0-4DD9-8928-A5001CD9E21D}">
      <dgm:prSet/>
      <dgm:spPr/>
      <dgm:t>
        <a:bodyPr/>
        <a:lstStyle/>
        <a:p>
          <a:endParaRPr lang="en-US"/>
        </a:p>
      </dgm:t>
    </dgm:pt>
    <dgm:pt modelId="{3BCB1B6D-559E-48F0-9427-E258BE15133A}" type="sibTrans" cxnId="{6FE75067-69D0-4DD9-8928-A5001CD9E21D}">
      <dgm:prSet/>
      <dgm:spPr/>
      <dgm:t>
        <a:bodyPr/>
        <a:lstStyle/>
        <a:p>
          <a:endParaRPr lang="en-US"/>
        </a:p>
      </dgm:t>
    </dgm:pt>
    <dgm:pt modelId="{CBB68BA5-068A-4DF1-A987-0860D72D9B83}">
      <dgm:prSet phldrT="[Text]"/>
      <dgm:spPr/>
      <dgm:t>
        <a:bodyPr/>
        <a:lstStyle/>
        <a:p>
          <a:pPr>
            <a:lnSpc>
              <a:spcPct val="100000"/>
            </a:lnSpc>
          </a:pPr>
          <a:r>
            <a:rPr lang="en-US" b="0" i="0" dirty="0">
              <a:latin typeface="Segoe UI" panose="020B0502040204020203" pitchFamily="34" charset="0"/>
              <a:cs typeface="Segoe UI" panose="020B0502040204020203" pitchFamily="34" charset="0"/>
            </a:rPr>
            <a:t>Provides Urban Area boundaries (UABs) and Functional Classification designation guidance.  </a:t>
          </a:r>
          <a:endParaRPr lang="en-US" dirty="0">
            <a:latin typeface="Segoe UI" panose="020B0502040204020203" pitchFamily="34" charset="0"/>
            <a:cs typeface="Segoe UI" panose="020B0502040204020203" pitchFamily="34" charset="0"/>
          </a:endParaRPr>
        </a:p>
      </dgm:t>
    </dgm:pt>
    <dgm:pt modelId="{10141854-FAC0-41C9-8111-11CC24F6C80C}" type="parTrans" cxnId="{E977A7F0-F660-4BCF-AEE9-0ECDF21C8694}">
      <dgm:prSet/>
      <dgm:spPr/>
      <dgm:t>
        <a:bodyPr/>
        <a:lstStyle/>
        <a:p>
          <a:endParaRPr lang="en-US"/>
        </a:p>
      </dgm:t>
    </dgm:pt>
    <dgm:pt modelId="{00D2F67A-7BF3-42B8-9373-262CC904C395}" type="sibTrans" cxnId="{E977A7F0-F660-4BCF-AEE9-0ECDF21C8694}">
      <dgm:prSet/>
      <dgm:spPr/>
      <dgm:t>
        <a:bodyPr/>
        <a:lstStyle/>
        <a:p>
          <a:endParaRPr lang="en-US"/>
        </a:p>
      </dgm:t>
    </dgm:pt>
    <dgm:pt modelId="{B75EE760-CBF9-46C1-85F4-0908B3A4B23C}">
      <dgm:prSet phldrT="[Text]"/>
      <dgm:spPr/>
      <dgm:t>
        <a:bodyPr/>
        <a:lstStyle/>
        <a:p>
          <a:r>
            <a:rPr lang="en-US" b="1" dirty="0">
              <a:latin typeface="Segoe UI" panose="020B0502040204020203" pitchFamily="34" charset="0"/>
              <a:cs typeface="Segoe UI" panose="020B0502040204020203" pitchFamily="34" charset="0"/>
            </a:rPr>
            <a:t>FDOT Central Office</a:t>
          </a:r>
        </a:p>
      </dgm:t>
    </dgm:pt>
    <dgm:pt modelId="{86818BD1-AB23-404F-9876-46CF7299E518}" type="parTrans" cxnId="{B5B1A626-E9E3-43EB-B06F-03E75F35C605}">
      <dgm:prSet/>
      <dgm:spPr/>
      <dgm:t>
        <a:bodyPr/>
        <a:lstStyle/>
        <a:p>
          <a:endParaRPr lang="en-US"/>
        </a:p>
      </dgm:t>
    </dgm:pt>
    <dgm:pt modelId="{194769A0-29E9-4E5F-8201-2B699D0D922E}" type="sibTrans" cxnId="{B5B1A626-E9E3-43EB-B06F-03E75F35C605}">
      <dgm:prSet/>
      <dgm:spPr/>
      <dgm:t>
        <a:bodyPr/>
        <a:lstStyle/>
        <a:p>
          <a:endParaRPr lang="en-US"/>
        </a:p>
      </dgm:t>
    </dgm:pt>
    <dgm:pt modelId="{A20B6CCF-2FAE-4D1B-A311-FF86F81B1711}">
      <dgm:prSet phldrT="[Text]"/>
      <dgm:spPr/>
      <dgm:t>
        <a:bodyPr/>
        <a:lstStyle/>
        <a:p>
          <a:pPr>
            <a:lnSpc>
              <a:spcPct val="100000"/>
            </a:lnSpc>
          </a:pPr>
          <a:r>
            <a:rPr lang="en-US" b="0" i="0" dirty="0">
              <a:latin typeface="Segoe UI" panose="020B0502040204020203" pitchFamily="34" charset="0"/>
              <a:cs typeface="Segoe UI" panose="020B0502040204020203" pitchFamily="34" charset="0"/>
            </a:rPr>
            <a:t>Provides finalized 2020 UABs from US Census Bureau to Districts.</a:t>
          </a:r>
          <a:endParaRPr lang="en-US" dirty="0">
            <a:latin typeface="Segoe UI" panose="020B0502040204020203" pitchFamily="34" charset="0"/>
            <a:cs typeface="Segoe UI" panose="020B0502040204020203" pitchFamily="34" charset="0"/>
          </a:endParaRPr>
        </a:p>
      </dgm:t>
    </dgm:pt>
    <dgm:pt modelId="{EFB8C5A9-3006-43AF-922E-C9AA5622BEA5}" type="parTrans" cxnId="{14E94F5C-A3A5-4AA7-8F7C-5348419AB3E0}">
      <dgm:prSet/>
      <dgm:spPr/>
      <dgm:t>
        <a:bodyPr/>
        <a:lstStyle/>
        <a:p>
          <a:endParaRPr lang="en-US"/>
        </a:p>
      </dgm:t>
    </dgm:pt>
    <dgm:pt modelId="{459045CD-2E4B-4F1C-9DCB-A513D0911BF2}" type="sibTrans" cxnId="{14E94F5C-A3A5-4AA7-8F7C-5348419AB3E0}">
      <dgm:prSet/>
      <dgm:spPr/>
      <dgm:t>
        <a:bodyPr/>
        <a:lstStyle/>
        <a:p>
          <a:endParaRPr lang="en-US"/>
        </a:p>
      </dgm:t>
    </dgm:pt>
    <dgm:pt modelId="{7F4CF57D-86E5-4F6E-A6C1-9996068D51FC}">
      <dgm:prSet phldrT="[Text]"/>
      <dgm:spPr>
        <a:solidFill>
          <a:schemeClr val="bg1">
            <a:lumMod val="50000"/>
          </a:schemeClr>
        </a:solidFill>
      </dgm:spPr>
      <dgm:t>
        <a:bodyPr/>
        <a:lstStyle/>
        <a:p>
          <a:r>
            <a:rPr lang="en-US" b="1" dirty="0">
              <a:latin typeface="Segoe UI" panose="020B0502040204020203" pitchFamily="34" charset="0"/>
              <a:cs typeface="Segoe UI" panose="020B0502040204020203" pitchFamily="34" charset="0"/>
            </a:rPr>
            <a:t>Districts</a:t>
          </a:r>
        </a:p>
      </dgm:t>
    </dgm:pt>
    <dgm:pt modelId="{4FC7B897-542B-4A82-A6BC-0A9E978B0D30}" type="parTrans" cxnId="{7B6CB659-5DF3-486A-BC12-8A2697A93648}">
      <dgm:prSet/>
      <dgm:spPr/>
      <dgm:t>
        <a:bodyPr/>
        <a:lstStyle/>
        <a:p>
          <a:endParaRPr lang="en-US"/>
        </a:p>
      </dgm:t>
    </dgm:pt>
    <dgm:pt modelId="{503813B9-61D8-44B2-92B4-13BA65770130}" type="sibTrans" cxnId="{7B6CB659-5DF3-486A-BC12-8A2697A93648}">
      <dgm:prSet/>
      <dgm:spPr/>
      <dgm:t>
        <a:bodyPr/>
        <a:lstStyle/>
        <a:p>
          <a:endParaRPr lang="en-US"/>
        </a:p>
      </dgm:t>
    </dgm:pt>
    <dgm:pt modelId="{3B6F61D0-6F80-4C45-A566-3CE530DB5FE8}">
      <dgm:prSet phldrT="[Text]"/>
      <dgm:spPr/>
      <dgm:t>
        <a:bodyPr/>
        <a:lstStyle/>
        <a:p>
          <a:pPr>
            <a:lnSpc>
              <a:spcPct val="100000"/>
            </a:lnSpc>
          </a:pPr>
          <a:r>
            <a:rPr lang="en-US" b="0" i="0" dirty="0">
              <a:latin typeface="Segoe UI" panose="020B0502040204020203" pitchFamily="34" charset="0"/>
              <a:cs typeface="Segoe UI" panose="020B0502040204020203" pitchFamily="34" charset="0"/>
            </a:rPr>
            <a:t>Receives UAB and Functional Classification data from FDOT’s TDA Office.</a:t>
          </a:r>
          <a:endParaRPr lang="en-US" dirty="0">
            <a:latin typeface="Segoe UI" panose="020B0502040204020203" pitchFamily="34" charset="0"/>
            <a:cs typeface="Segoe UI" panose="020B0502040204020203" pitchFamily="34" charset="0"/>
          </a:endParaRPr>
        </a:p>
      </dgm:t>
    </dgm:pt>
    <dgm:pt modelId="{A56CEFA9-580B-4970-B132-E63BD4B2CD46}" type="parTrans" cxnId="{4DA8F819-80AD-400C-831D-E6F557B70BFC}">
      <dgm:prSet/>
      <dgm:spPr/>
      <dgm:t>
        <a:bodyPr/>
        <a:lstStyle/>
        <a:p>
          <a:endParaRPr lang="en-US"/>
        </a:p>
      </dgm:t>
    </dgm:pt>
    <dgm:pt modelId="{9411EFEA-FA61-427C-96A4-20D3A0E30E72}" type="sibTrans" cxnId="{4DA8F819-80AD-400C-831D-E6F557B70BFC}">
      <dgm:prSet/>
      <dgm:spPr/>
      <dgm:t>
        <a:bodyPr/>
        <a:lstStyle/>
        <a:p>
          <a:endParaRPr lang="en-US"/>
        </a:p>
      </dgm:t>
    </dgm:pt>
    <dgm:pt modelId="{91903AE8-1EDF-448D-9060-88DC89240191}">
      <dgm:prSet/>
      <dgm:spPr/>
      <dgm:t>
        <a:bodyPr/>
        <a:lstStyle/>
        <a:p>
          <a:r>
            <a:rPr lang="en-US" b="1" dirty="0">
              <a:latin typeface="Segoe UI" panose="020B0502040204020203" pitchFamily="34" charset="0"/>
              <a:cs typeface="Segoe UI" panose="020B0502040204020203" pitchFamily="34" charset="0"/>
            </a:rPr>
            <a:t>Metropolitan/Transportation Planning Organizations (MPOs/TPOs)</a:t>
          </a:r>
        </a:p>
      </dgm:t>
    </dgm:pt>
    <dgm:pt modelId="{AC2E83E4-BD12-43FB-8498-8FD39C576D46}" type="parTrans" cxnId="{9D4EBA90-9092-4390-8256-4CFB2D968ADB}">
      <dgm:prSet/>
      <dgm:spPr/>
      <dgm:t>
        <a:bodyPr/>
        <a:lstStyle/>
        <a:p>
          <a:endParaRPr lang="en-US"/>
        </a:p>
      </dgm:t>
    </dgm:pt>
    <dgm:pt modelId="{B90DA3AD-10D6-4BB8-9196-AD52A32FA33C}" type="sibTrans" cxnId="{9D4EBA90-9092-4390-8256-4CFB2D968ADB}">
      <dgm:prSet/>
      <dgm:spPr/>
      <dgm:t>
        <a:bodyPr/>
        <a:lstStyle/>
        <a:p>
          <a:endParaRPr lang="en-US"/>
        </a:p>
      </dgm:t>
    </dgm:pt>
    <dgm:pt modelId="{CEEEAA48-7BF1-4B53-8659-B26C3E7ED6ED}">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Updates its Metropolitan Planning Area (MPA) boundary maps in consultation with the District, which is also known as the MPO Boundary Map.</a:t>
          </a:r>
          <a:endParaRPr lang="en-US" dirty="0">
            <a:latin typeface="Segoe UI" panose="020B0502040204020203" pitchFamily="34" charset="0"/>
            <a:cs typeface="Segoe UI" panose="020B0502040204020203" pitchFamily="34" charset="0"/>
          </a:endParaRPr>
        </a:p>
      </dgm:t>
    </dgm:pt>
    <dgm:pt modelId="{AD80DA39-77BF-467A-BBA3-E1214F00508E}" type="parTrans" cxnId="{F7CD233C-C50B-4E34-AFD7-6F38B83B9180}">
      <dgm:prSet/>
      <dgm:spPr/>
      <dgm:t>
        <a:bodyPr/>
        <a:lstStyle/>
        <a:p>
          <a:endParaRPr lang="en-US"/>
        </a:p>
      </dgm:t>
    </dgm:pt>
    <dgm:pt modelId="{0D28530E-58B7-4F55-9FB4-475F96AD74E8}" type="sibTrans" cxnId="{F7CD233C-C50B-4E34-AFD7-6F38B83B9180}">
      <dgm:prSet/>
      <dgm:spPr/>
      <dgm:t>
        <a:bodyPr/>
        <a:lstStyle/>
        <a:p>
          <a:endParaRPr lang="en-US"/>
        </a:p>
      </dgm:t>
    </dgm:pt>
    <dgm:pt modelId="{A4458A6B-8500-4928-9B2E-5164CDCD4BEF}">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Updates its Apportionment Plan, which is the MPO’s voting membership structure.</a:t>
          </a:r>
        </a:p>
      </dgm:t>
    </dgm:pt>
    <dgm:pt modelId="{D45100AB-8E6A-4DEC-AAB8-031DFD7A229D}" type="parTrans" cxnId="{FE4669A7-EA38-4A2E-9049-6065F6A2ED19}">
      <dgm:prSet/>
      <dgm:spPr/>
      <dgm:t>
        <a:bodyPr/>
        <a:lstStyle/>
        <a:p>
          <a:endParaRPr lang="en-US"/>
        </a:p>
      </dgm:t>
    </dgm:pt>
    <dgm:pt modelId="{98D46DE9-4C97-49DC-BEC9-0E12232CE28D}" type="sibTrans" cxnId="{FE4669A7-EA38-4A2E-9049-6065F6A2ED19}">
      <dgm:prSet/>
      <dgm:spPr/>
      <dgm:t>
        <a:bodyPr/>
        <a:lstStyle/>
        <a:p>
          <a:endParaRPr lang="en-US"/>
        </a:p>
      </dgm:t>
    </dgm:pt>
    <dgm:pt modelId="{031C1FDF-BAE6-4553-BBF3-7DDD661582D1}">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Coordinates with local governments and the District on the process to adjust the functional classification of roadways within the MPO area. </a:t>
          </a:r>
        </a:p>
      </dgm:t>
    </dgm:pt>
    <dgm:pt modelId="{EA425789-5012-4C23-9088-84E7421C9E39}" type="parTrans" cxnId="{A6A9E2F7-EC08-4C4B-8190-470FC0D7200C}">
      <dgm:prSet/>
      <dgm:spPr/>
      <dgm:t>
        <a:bodyPr/>
        <a:lstStyle/>
        <a:p>
          <a:endParaRPr lang="en-US"/>
        </a:p>
      </dgm:t>
    </dgm:pt>
    <dgm:pt modelId="{1A5CF23E-B37B-4CFB-B724-FB676BF45546}" type="sibTrans" cxnId="{A6A9E2F7-EC08-4C4B-8190-470FC0D7200C}">
      <dgm:prSet/>
      <dgm:spPr/>
      <dgm:t>
        <a:bodyPr/>
        <a:lstStyle/>
        <a:p>
          <a:endParaRPr lang="en-US"/>
        </a:p>
      </dgm:t>
    </dgm:pt>
    <dgm:pt modelId="{C8F4CFE1-0B1B-45BD-8E35-812E3AA8A922}">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Coordinates reviews with local agency partners and regional workshops with MPOs.</a:t>
          </a:r>
        </a:p>
      </dgm:t>
    </dgm:pt>
    <dgm:pt modelId="{DED51B61-F2DF-4118-8E2E-52D1BB1AD21C}" type="parTrans" cxnId="{1F061308-F014-4C22-BF21-29F40AEF6CC1}">
      <dgm:prSet/>
      <dgm:spPr/>
      <dgm:t>
        <a:bodyPr/>
        <a:lstStyle/>
        <a:p>
          <a:endParaRPr lang="en-US"/>
        </a:p>
      </dgm:t>
    </dgm:pt>
    <dgm:pt modelId="{EBAECD7F-B4FC-417B-B7D9-00014E1526D7}" type="sibTrans" cxnId="{1F061308-F014-4C22-BF21-29F40AEF6CC1}">
      <dgm:prSet/>
      <dgm:spPr/>
      <dgm:t>
        <a:bodyPr/>
        <a:lstStyle/>
        <a:p>
          <a:endParaRPr lang="en-US"/>
        </a:p>
      </dgm:t>
    </dgm:pt>
    <dgm:pt modelId="{FE7A486C-5D24-47D6-B3C6-04E4E4919665}">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Coordinates proposed changes from planning partners and acquires signatures from local agencies.</a:t>
          </a:r>
        </a:p>
      </dgm:t>
    </dgm:pt>
    <dgm:pt modelId="{7C881B3C-0234-4897-AD6D-EBF4A0BD5F7A}" type="parTrans" cxnId="{C7B186CA-3648-4ABD-A9AA-E32166DA2A28}">
      <dgm:prSet/>
      <dgm:spPr/>
      <dgm:t>
        <a:bodyPr/>
        <a:lstStyle/>
        <a:p>
          <a:endParaRPr lang="en-US"/>
        </a:p>
      </dgm:t>
    </dgm:pt>
    <dgm:pt modelId="{CFF2A244-BD1C-4231-A924-7EAEB01FB0A6}" type="sibTrans" cxnId="{C7B186CA-3648-4ABD-A9AA-E32166DA2A28}">
      <dgm:prSet/>
      <dgm:spPr/>
      <dgm:t>
        <a:bodyPr/>
        <a:lstStyle/>
        <a:p>
          <a:endParaRPr lang="en-US"/>
        </a:p>
      </dgm:t>
    </dgm:pt>
    <dgm:pt modelId="{6449E5CD-A39C-4061-B4D6-2C20B79AE0A2}">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Performs functional classifications reviews with local entities.</a:t>
          </a:r>
        </a:p>
      </dgm:t>
    </dgm:pt>
    <dgm:pt modelId="{2AC391AE-6A36-46D2-9F03-BB535FD406BE}" type="parTrans" cxnId="{C7E28D5A-E327-441C-B30C-33A19CC540A0}">
      <dgm:prSet/>
      <dgm:spPr/>
      <dgm:t>
        <a:bodyPr/>
        <a:lstStyle/>
        <a:p>
          <a:endParaRPr lang="en-US"/>
        </a:p>
      </dgm:t>
    </dgm:pt>
    <dgm:pt modelId="{899046E4-5416-4C73-BEF6-A99224BD1C16}" type="sibTrans" cxnId="{C7E28D5A-E327-441C-B30C-33A19CC540A0}">
      <dgm:prSet/>
      <dgm:spPr/>
      <dgm:t>
        <a:bodyPr/>
        <a:lstStyle/>
        <a:p>
          <a:endParaRPr lang="en-US"/>
        </a:p>
      </dgm:t>
    </dgm:pt>
    <dgm:pt modelId="{B5E8B5A6-2D81-4D1A-9ED5-274961034CBB}">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Delivers proposed changes of UAB maps, data, and functional classification applications for FDOT TDA Office review and FHWA submission.</a:t>
          </a:r>
        </a:p>
      </dgm:t>
    </dgm:pt>
    <dgm:pt modelId="{C8072E7D-62B2-4312-A53F-8BC4636B7CD0}" type="parTrans" cxnId="{A890A9D7-466C-4D89-A98B-94EF47118879}">
      <dgm:prSet/>
      <dgm:spPr/>
      <dgm:t>
        <a:bodyPr/>
        <a:lstStyle/>
        <a:p>
          <a:endParaRPr lang="en-US"/>
        </a:p>
      </dgm:t>
    </dgm:pt>
    <dgm:pt modelId="{872BB951-E708-4B00-B62E-AC17A5F1C20A}" type="sibTrans" cxnId="{A890A9D7-466C-4D89-A98B-94EF47118879}">
      <dgm:prSet/>
      <dgm:spPr/>
      <dgm:t>
        <a:bodyPr/>
        <a:lstStyle/>
        <a:p>
          <a:endParaRPr lang="en-US"/>
        </a:p>
      </dgm:t>
    </dgm:pt>
    <dgm:pt modelId="{0D047E09-FF61-4762-92CD-7220CD24AB8B}">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Develops procedures, handbooks, guidance, and training on the UAB adjustment and functional classification update process for Districts. </a:t>
          </a:r>
        </a:p>
      </dgm:t>
    </dgm:pt>
    <dgm:pt modelId="{08CD8B10-C04F-4A57-8290-F989DF833821}" type="parTrans" cxnId="{9868462E-E32C-4872-BF71-66BCDD4630DD}">
      <dgm:prSet/>
      <dgm:spPr/>
      <dgm:t>
        <a:bodyPr/>
        <a:lstStyle/>
        <a:p>
          <a:endParaRPr lang="en-US"/>
        </a:p>
      </dgm:t>
    </dgm:pt>
    <dgm:pt modelId="{27963171-9EFE-4008-9140-844C4C784C5A}" type="sibTrans" cxnId="{9868462E-E32C-4872-BF71-66BCDD4630DD}">
      <dgm:prSet/>
      <dgm:spPr/>
      <dgm:t>
        <a:bodyPr/>
        <a:lstStyle/>
        <a:p>
          <a:endParaRPr lang="en-US"/>
        </a:p>
      </dgm:t>
    </dgm:pt>
    <dgm:pt modelId="{69351C21-C3A0-4692-A21D-77335EB058C6}">
      <dgm:prSet/>
      <dgm:spPr/>
      <dgm:t>
        <a:bodyPr/>
        <a:lstStyle/>
        <a:p>
          <a:pPr>
            <a:lnSpc>
              <a:spcPct val="100000"/>
            </a:lnSpc>
            <a:buFont typeface="Arial" panose="020B0604020202020204" pitchFamily="34" charset="0"/>
            <a:buChar char="•"/>
          </a:pPr>
          <a:endParaRPr lang="en-US" b="0" i="0" dirty="0">
            <a:latin typeface="Segoe UI" panose="020B0502040204020203" pitchFamily="34" charset="0"/>
            <a:cs typeface="Segoe UI" panose="020B0502040204020203" pitchFamily="34" charset="0"/>
          </a:endParaRPr>
        </a:p>
      </dgm:t>
    </dgm:pt>
    <dgm:pt modelId="{41ED3DDF-77B3-494C-BC3A-C6055BD89F0D}" type="parTrans" cxnId="{08A214F5-2A79-4F46-A591-14F2559EC074}">
      <dgm:prSet/>
      <dgm:spPr/>
      <dgm:t>
        <a:bodyPr/>
        <a:lstStyle/>
        <a:p>
          <a:endParaRPr lang="en-US"/>
        </a:p>
      </dgm:t>
    </dgm:pt>
    <dgm:pt modelId="{AE66BFE1-92F9-4928-8A19-129585D2A3B7}" type="sibTrans" cxnId="{08A214F5-2A79-4F46-A591-14F2559EC074}">
      <dgm:prSet/>
      <dgm:spPr/>
      <dgm:t>
        <a:bodyPr/>
        <a:lstStyle/>
        <a:p>
          <a:endParaRPr lang="en-US"/>
        </a:p>
      </dgm:t>
    </dgm:pt>
    <dgm:pt modelId="{0F8D8F50-8CD6-4C34-8465-9E25C7BC1E1E}">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Coordinates CO review and approval of UAB maps and functional classification applications with FHWA.</a:t>
          </a:r>
        </a:p>
      </dgm:t>
    </dgm:pt>
    <dgm:pt modelId="{DC27DBEC-CC06-430F-9A5F-FE0F1D8B55F6}" type="parTrans" cxnId="{92C9D980-7B5F-44A3-AAE4-CB10878DC814}">
      <dgm:prSet/>
      <dgm:spPr/>
      <dgm:t>
        <a:bodyPr/>
        <a:lstStyle/>
        <a:p>
          <a:endParaRPr lang="en-US"/>
        </a:p>
      </dgm:t>
    </dgm:pt>
    <dgm:pt modelId="{86EF626A-8E7D-469F-96A6-B7846F46926F}" type="sibTrans" cxnId="{92C9D980-7B5F-44A3-AAE4-CB10878DC814}">
      <dgm:prSet/>
      <dgm:spPr/>
      <dgm:t>
        <a:bodyPr/>
        <a:lstStyle/>
        <a:p>
          <a:endParaRPr lang="en-US"/>
        </a:p>
      </dgm:t>
    </dgm:pt>
    <dgm:pt modelId="{77A263D7-6043-4389-82A7-89D6689FAC9B}">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Updates FDOT enterprise systems and submits official data to the FHWA Highway Performance Monitoring System (HPMS).</a:t>
          </a:r>
        </a:p>
      </dgm:t>
    </dgm:pt>
    <dgm:pt modelId="{C11366A1-CB6B-4D09-8409-DEB6ACE0084C}" type="parTrans" cxnId="{A4FD5D7C-0330-40E2-B3D8-8A86974F51CF}">
      <dgm:prSet/>
      <dgm:spPr/>
      <dgm:t>
        <a:bodyPr/>
        <a:lstStyle/>
        <a:p>
          <a:endParaRPr lang="en-US"/>
        </a:p>
      </dgm:t>
    </dgm:pt>
    <dgm:pt modelId="{04EF8939-84F3-4A7B-8CD6-6AAD1B55277B}" type="sibTrans" cxnId="{A4FD5D7C-0330-40E2-B3D8-8A86974F51CF}">
      <dgm:prSet/>
      <dgm:spPr/>
      <dgm:t>
        <a:bodyPr/>
        <a:lstStyle/>
        <a:p>
          <a:endParaRPr lang="en-US"/>
        </a:p>
      </dgm:t>
    </dgm:pt>
    <dgm:pt modelId="{F4B5E50B-60A0-439E-92A8-83E2AEBAA485}">
      <dgm:prSet/>
      <dgm:spPr/>
      <dgm:t>
        <a:bodyPr/>
        <a:lstStyle/>
        <a:p>
          <a:pPr>
            <a:lnSpc>
              <a:spcPct val="100000"/>
            </a:lnSpc>
            <a:buFont typeface="Arial" panose="020B0604020202020204" pitchFamily="34" charset="0"/>
            <a:buChar char="•"/>
          </a:pPr>
          <a:r>
            <a:rPr lang="en-US" b="0" i="0" dirty="0">
              <a:latin typeface="Segoe UI" panose="020B0502040204020203" pitchFamily="34" charset="0"/>
              <a:cs typeface="Segoe UI" panose="020B0502040204020203" pitchFamily="34" charset="0"/>
            </a:rPr>
            <a:t>Reviews and approves final adjusted UABs and Functional Classification designations applications made by FDOT and local entities. </a:t>
          </a:r>
        </a:p>
      </dgm:t>
    </dgm:pt>
    <dgm:pt modelId="{EE2B2CED-214D-476B-8199-31AFD61A7D90}" type="parTrans" cxnId="{E54A64EC-2B4A-4591-8EF1-9D7E0CD207CB}">
      <dgm:prSet/>
      <dgm:spPr/>
      <dgm:t>
        <a:bodyPr/>
        <a:lstStyle/>
        <a:p>
          <a:endParaRPr lang="en-US"/>
        </a:p>
      </dgm:t>
    </dgm:pt>
    <dgm:pt modelId="{7733F601-7AE7-4DD9-B4EF-5961880C16C0}" type="sibTrans" cxnId="{E54A64EC-2B4A-4591-8EF1-9D7E0CD207CB}">
      <dgm:prSet/>
      <dgm:spPr/>
      <dgm:t>
        <a:bodyPr/>
        <a:lstStyle/>
        <a:p>
          <a:endParaRPr lang="en-US"/>
        </a:p>
      </dgm:t>
    </dgm:pt>
    <dgm:pt modelId="{B55E613A-C366-4F5C-B357-D3894E01190E}">
      <dgm:prSet/>
      <dgm:spPr/>
      <dgm:t>
        <a:bodyPr/>
        <a:lstStyle/>
        <a:p>
          <a:pPr>
            <a:lnSpc>
              <a:spcPct val="100000"/>
            </a:lnSpc>
            <a:buFont typeface="Arial" panose="020B0604020202020204" pitchFamily="34" charset="0"/>
            <a:buChar char="•"/>
          </a:pPr>
          <a:endParaRPr lang="en-US" b="0" i="0" dirty="0">
            <a:latin typeface="Segoe UI" panose="020B0502040204020203" pitchFamily="34" charset="0"/>
            <a:cs typeface="Segoe UI" panose="020B0502040204020203" pitchFamily="34" charset="0"/>
          </a:endParaRPr>
        </a:p>
      </dgm:t>
    </dgm:pt>
    <dgm:pt modelId="{0A5EE5EE-02A3-4503-979B-6DAE558F0AAE}" type="parTrans" cxnId="{9B442FB5-A744-47E0-9360-1CED526B7B5D}">
      <dgm:prSet/>
      <dgm:spPr/>
      <dgm:t>
        <a:bodyPr/>
        <a:lstStyle/>
        <a:p>
          <a:endParaRPr lang="en-US"/>
        </a:p>
      </dgm:t>
    </dgm:pt>
    <dgm:pt modelId="{1DFF013C-E9A7-4A78-8406-C6988595B8CE}" type="sibTrans" cxnId="{9B442FB5-A744-47E0-9360-1CED526B7B5D}">
      <dgm:prSet/>
      <dgm:spPr/>
      <dgm:t>
        <a:bodyPr/>
        <a:lstStyle/>
        <a:p>
          <a:endParaRPr lang="en-US"/>
        </a:p>
      </dgm:t>
    </dgm:pt>
    <dgm:pt modelId="{1DCE545E-0F80-44F0-B886-FCAC10606D45}">
      <dgm:prSet phldrT="[Text]"/>
      <dgm:spPr/>
      <dgm:t>
        <a:bodyPr/>
        <a:lstStyle/>
        <a:p>
          <a:pPr>
            <a:lnSpc>
              <a:spcPct val="100000"/>
            </a:lnSpc>
          </a:pPr>
          <a:endParaRPr lang="en-US" dirty="0">
            <a:latin typeface="Segoe UI" panose="020B0502040204020203" pitchFamily="34" charset="0"/>
            <a:cs typeface="Segoe UI" panose="020B0502040204020203" pitchFamily="34" charset="0"/>
          </a:endParaRPr>
        </a:p>
      </dgm:t>
    </dgm:pt>
    <dgm:pt modelId="{8F41E4A1-00BB-4F78-8D86-5E008EEE273D}" type="parTrans" cxnId="{FF2F5120-E4E3-44F9-9256-2B0BC0607C65}">
      <dgm:prSet/>
      <dgm:spPr/>
      <dgm:t>
        <a:bodyPr/>
        <a:lstStyle/>
        <a:p>
          <a:endParaRPr lang="en-US"/>
        </a:p>
      </dgm:t>
    </dgm:pt>
    <dgm:pt modelId="{6B6144CA-A3B6-459A-9F92-7CA2652D7A8E}" type="sibTrans" cxnId="{FF2F5120-E4E3-44F9-9256-2B0BC0607C65}">
      <dgm:prSet/>
      <dgm:spPr/>
      <dgm:t>
        <a:bodyPr/>
        <a:lstStyle/>
        <a:p>
          <a:endParaRPr lang="en-US"/>
        </a:p>
      </dgm:t>
    </dgm:pt>
    <dgm:pt modelId="{80701E53-F991-4B3C-93B4-0B7000E0470A}">
      <dgm:prSet/>
      <dgm:spPr/>
      <dgm:t>
        <a:bodyPr/>
        <a:lstStyle/>
        <a:p>
          <a:pPr>
            <a:lnSpc>
              <a:spcPct val="100000"/>
            </a:lnSpc>
            <a:buFont typeface="Arial" panose="020B0604020202020204" pitchFamily="34" charset="0"/>
            <a:buChar char="•"/>
          </a:pPr>
          <a:endParaRPr lang="en-US" b="0" i="0" dirty="0">
            <a:latin typeface="Segoe UI" panose="020B0502040204020203" pitchFamily="34" charset="0"/>
            <a:cs typeface="Segoe UI" panose="020B0502040204020203" pitchFamily="34" charset="0"/>
          </a:endParaRPr>
        </a:p>
      </dgm:t>
    </dgm:pt>
    <dgm:pt modelId="{B6BE9B25-F19A-4F10-805D-6898F441BB0E}" type="parTrans" cxnId="{CC737522-9634-4AA7-A9B3-1E0F839C91D5}">
      <dgm:prSet/>
      <dgm:spPr/>
      <dgm:t>
        <a:bodyPr/>
        <a:lstStyle/>
        <a:p>
          <a:endParaRPr lang="en-US"/>
        </a:p>
      </dgm:t>
    </dgm:pt>
    <dgm:pt modelId="{4822CECA-66F7-4B23-AB7E-0A1138FCD931}" type="sibTrans" cxnId="{CC737522-9634-4AA7-A9B3-1E0F839C91D5}">
      <dgm:prSet/>
      <dgm:spPr/>
      <dgm:t>
        <a:bodyPr/>
        <a:lstStyle/>
        <a:p>
          <a:endParaRPr lang="en-US"/>
        </a:p>
      </dgm:t>
    </dgm:pt>
    <dgm:pt modelId="{A867795F-6F62-4B5F-B5CE-F3B9B19A56B1}">
      <dgm:prSet phldrT="[Text]"/>
      <dgm:spPr/>
      <dgm:t>
        <a:bodyPr/>
        <a:lstStyle/>
        <a:p>
          <a:pPr>
            <a:lnSpc>
              <a:spcPct val="100000"/>
            </a:lnSpc>
          </a:pPr>
          <a:endParaRPr lang="en-US" dirty="0">
            <a:latin typeface="Segoe UI" panose="020B0502040204020203" pitchFamily="34" charset="0"/>
            <a:cs typeface="Segoe UI" panose="020B0502040204020203" pitchFamily="34" charset="0"/>
          </a:endParaRPr>
        </a:p>
      </dgm:t>
    </dgm:pt>
    <dgm:pt modelId="{4FAE71D0-0739-4B35-922A-C5475833100F}" type="parTrans" cxnId="{3278328C-4511-4D2D-BDB4-5EE9B9E1CAB4}">
      <dgm:prSet/>
      <dgm:spPr/>
      <dgm:t>
        <a:bodyPr/>
        <a:lstStyle/>
        <a:p>
          <a:endParaRPr lang="en-US"/>
        </a:p>
      </dgm:t>
    </dgm:pt>
    <dgm:pt modelId="{D269C37F-224A-4105-8AB5-92392527BF0B}" type="sibTrans" cxnId="{3278328C-4511-4D2D-BDB4-5EE9B9E1CAB4}">
      <dgm:prSet/>
      <dgm:spPr/>
      <dgm:t>
        <a:bodyPr/>
        <a:lstStyle/>
        <a:p>
          <a:endParaRPr lang="en-US"/>
        </a:p>
      </dgm:t>
    </dgm:pt>
    <dgm:pt modelId="{1BE6F3E6-5993-4859-A6FE-B02B24858E90}">
      <dgm:prSet/>
      <dgm:spPr/>
      <dgm:t>
        <a:bodyPr/>
        <a:lstStyle/>
        <a:p>
          <a:pPr>
            <a:lnSpc>
              <a:spcPct val="100000"/>
            </a:lnSpc>
            <a:buFont typeface="Arial" panose="020B0604020202020204" pitchFamily="34" charset="0"/>
            <a:buChar char="•"/>
          </a:pPr>
          <a:endParaRPr lang="en-US" b="0" i="0" dirty="0">
            <a:latin typeface="Segoe UI" panose="020B0502040204020203" pitchFamily="34" charset="0"/>
            <a:cs typeface="Segoe UI" panose="020B0502040204020203" pitchFamily="34" charset="0"/>
          </a:endParaRPr>
        </a:p>
      </dgm:t>
    </dgm:pt>
    <dgm:pt modelId="{2976E2DA-AB3B-44C3-BABE-7600822F89CA}" type="parTrans" cxnId="{DDABBB04-920F-47F7-9A32-1B6F641FA9A3}">
      <dgm:prSet/>
      <dgm:spPr/>
      <dgm:t>
        <a:bodyPr/>
        <a:lstStyle/>
        <a:p>
          <a:endParaRPr lang="en-US"/>
        </a:p>
      </dgm:t>
    </dgm:pt>
    <dgm:pt modelId="{FBC1A654-5502-484D-8AEB-61CB1FEAE9ED}" type="sibTrans" cxnId="{DDABBB04-920F-47F7-9A32-1B6F641FA9A3}">
      <dgm:prSet/>
      <dgm:spPr/>
      <dgm:t>
        <a:bodyPr/>
        <a:lstStyle/>
        <a:p>
          <a:endParaRPr lang="en-US"/>
        </a:p>
      </dgm:t>
    </dgm:pt>
    <dgm:pt modelId="{C9B951C8-A9B2-437B-B29E-2976CF322724}">
      <dgm:prSet/>
      <dgm:spPr/>
      <dgm:t>
        <a:bodyPr/>
        <a:lstStyle/>
        <a:p>
          <a:pPr>
            <a:lnSpc>
              <a:spcPct val="100000"/>
            </a:lnSpc>
            <a:buFont typeface="Arial" panose="020B0604020202020204" pitchFamily="34" charset="0"/>
            <a:buChar char="•"/>
          </a:pPr>
          <a:endParaRPr lang="en-US" b="0" i="0" dirty="0">
            <a:latin typeface="Segoe UI" panose="020B0502040204020203" pitchFamily="34" charset="0"/>
            <a:cs typeface="Segoe UI" panose="020B0502040204020203" pitchFamily="34" charset="0"/>
          </a:endParaRPr>
        </a:p>
      </dgm:t>
    </dgm:pt>
    <dgm:pt modelId="{FCFCE0F9-8C2D-4FD4-B0C3-AEB59CE46EDB}" type="parTrans" cxnId="{DA05EF80-B179-4855-89EA-21E83153BB20}">
      <dgm:prSet/>
      <dgm:spPr/>
      <dgm:t>
        <a:bodyPr/>
        <a:lstStyle/>
        <a:p>
          <a:endParaRPr lang="en-US"/>
        </a:p>
      </dgm:t>
    </dgm:pt>
    <dgm:pt modelId="{27D86D71-ADCA-470B-8E9B-C412F80EAE8F}" type="sibTrans" cxnId="{DA05EF80-B179-4855-89EA-21E83153BB20}">
      <dgm:prSet/>
      <dgm:spPr/>
      <dgm:t>
        <a:bodyPr/>
        <a:lstStyle/>
        <a:p>
          <a:endParaRPr lang="en-US"/>
        </a:p>
      </dgm:t>
    </dgm:pt>
    <dgm:pt modelId="{BCB6AAC0-6565-41BD-81D4-ADCF255F64B6}">
      <dgm:prSet/>
      <dgm:spPr/>
      <dgm:t>
        <a:bodyPr/>
        <a:lstStyle/>
        <a:p>
          <a:pPr>
            <a:lnSpc>
              <a:spcPct val="100000"/>
            </a:lnSpc>
            <a:buFont typeface="Arial" panose="020B0604020202020204" pitchFamily="34" charset="0"/>
            <a:buChar char="•"/>
          </a:pPr>
          <a:endParaRPr lang="en-US" b="0" i="0" dirty="0">
            <a:latin typeface="Segoe UI" panose="020B0502040204020203" pitchFamily="34" charset="0"/>
            <a:cs typeface="Segoe UI" panose="020B0502040204020203" pitchFamily="34" charset="0"/>
          </a:endParaRPr>
        </a:p>
      </dgm:t>
    </dgm:pt>
    <dgm:pt modelId="{AB5051B7-8242-4792-84F0-64A5D5F4E7B7}" type="parTrans" cxnId="{97B90FD3-98F8-43CB-927E-2C0684D87C37}">
      <dgm:prSet/>
      <dgm:spPr/>
      <dgm:t>
        <a:bodyPr/>
        <a:lstStyle/>
        <a:p>
          <a:endParaRPr lang="en-US"/>
        </a:p>
      </dgm:t>
    </dgm:pt>
    <dgm:pt modelId="{6B0604B9-C216-48E9-A5B4-7F351280215A}" type="sibTrans" cxnId="{97B90FD3-98F8-43CB-927E-2C0684D87C37}">
      <dgm:prSet/>
      <dgm:spPr/>
      <dgm:t>
        <a:bodyPr/>
        <a:lstStyle/>
        <a:p>
          <a:endParaRPr lang="en-US"/>
        </a:p>
      </dgm:t>
    </dgm:pt>
    <dgm:pt modelId="{5FA69037-7CAF-49C1-9B2D-9F8B4947721B}">
      <dgm:prSet/>
      <dgm:spPr/>
      <dgm:t>
        <a:bodyPr/>
        <a:lstStyle/>
        <a:p>
          <a:pPr>
            <a:lnSpc>
              <a:spcPct val="10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dgm:t>
    </dgm:pt>
    <dgm:pt modelId="{C68EAC97-1FBD-4FD4-A14A-60C5F4F2B162}" type="parTrans" cxnId="{4B0BD0DF-33D0-421C-83C7-4057B2860D6D}">
      <dgm:prSet/>
      <dgm:spPr/>
      <dgm:t>
        <a:bodyPr/>
        <a:lstStyle/>
        <a:p>
          <a:endParaRPr lang="en-US"/>
        </a:p>
      </dgm:t>
    </dgm:pt>
    <dgm:pt modelId="{C8E523DC-D153-4F33-94FF-A03F5EA71AB5}" type="sibTrans" cxnId="{4B0BD0DF-33D0-421C-83C7-4057B2860D6D}">
      <dgm:prSet/>
      <dgm:spPr/>
      <dgm:t>
        <a:bodyPr/>
        <a:lstStyle/>
        <a:p>
          <a:endParaRPr lang="en-US"/>
        </a:p>
      </dgm:t>
    </dgm:pt>
    <dgm:pt modelId="{F8DD82A5-6248-4FC5-971E-D16BEC58A340}">
      <dgm:prSet/>
      <dgm:spPr/>
      <dgm:t>
        <a:bodyPr/>
        <a:lstStyle/>
        <a:p>
          <a:pPr>
            <a:lnSpc>
              <a:spcPct val="100000"/>
            </a:lnSpc>
            <a:buFont typeface="Arial" panose="020B0604020202020204" pitchFamily="34" charset="0"/>
            <a:buChar char="•"/>
          </a:pPr>
          <a:endParaRPr lang="en-US" b="0" i="0" dirty="0">
            <a:latin typeface="Segoe UI" panose="020B0502040204020203" pitchFamily="34" charset="0"/>
            <a:cs typeface="Segoe UI" panose="020B0502040204020203" pitchFamily="34" charset="0"/>
          </a:endParaRPr>
        </a:p>
      </dgm:t>
    </dgm:pt>
    <dgm:pt modelId="{76BF856C-9C85-46B8-BB48-B442B0792A52}" type="parTrans" cxnId="{F068C478-6A95-430E-B5F9-A2780D12AE59}">
      <dgm:prSet/>
      <dgm:spPr/>
      <dgm:t>
        <a:bodyPr/>
        <a:lstStyle/>
        <a:p>
          <a:endParaRPr lang="en-US"/>
        </a:p>
      </dgm:t>
    </dgm:pt>
    <dgm:pt modelId="{59E1C3B0-31F6-4056-AFE0-9BE985D56F4B}" type="sibTrans" cxnId="{F068C478-6A95-430E-B5F9-A2780D12AE59}">
      <dgm:prSet/>
      <dgm:spPr/>
      <dgm:t>
        <a:bodyPr/>
        <a:lstStyle/>
        <a:p>
          <a:endParaRPr lang="en-US"/>
        </a:p>
      </dgm:t>
    </dgm:pt>
    <dgm:pt modelId="{AB986419-DDF7-4902-8BBD-B780A94CE52A}" type="pres">
      <dgm:prSet presAssocID="{BE98AAB5-42AD-4AE8-9CCE-56418689AAB0}" presName="Name0" presStyleCnt="0">
        <dgm:presLayoutVars>
          <dgm:dir/>
          <dgm:animLvl val="lvl"/>
          <dgm:resizeHandles val="exact"/>
        </dgm:presLayoutVars>
      </dgm:prSet>
      <dgm:spPr/>
    </dgm:pt>
    <dgm:pt modelId="{6FCE3395-4D0F-4159-A3D7-2A510B843F9D}" type="pres">
      <dgm:prSet presAssocID="{85F0AE08-B40B-4347-B5AC-B992EB234751}" presName="composite" presStyleCnt="0"/>
      <dgm:spPr/>
    </dgm:pt>
    <dgm:pt modelId="{6BDCFBDD-5687-4E87-A017-C5A887210D7E}" type="pres">
      <dgm:prSet presAssocID="{85F0AE08-B40B-4347-B5AC-B992EB234751}" presName="parTx" presStyleLbl="alignNode1" presStyleIdx="0" presStyleCnt="4">
        <dgm:presLayoutVars>
          <dgm:chMax val="0"/>
          <dgm:chPref val="0"/>
          <dgm:bulletEnabled val="1"/>
        </dgm:presLayoutVars>
      </dgm:prSet>
      <dgm:spPr/>
    </dgm:pt>
    <dgm:pt modelId="{443BED99-3A13-47EB-AFFC-5F8B75EFFC12}" type="pres">
      <dgm:prSet presAssocID="{85F0AE08-B40B-4347-B5AC-B992EB234751}" presName="desTx" presStyleLbl="alignAccFollowNode1" presStyleIdx="0" presStyleCnt="4">
        <dgm:presLayoutVars>
          <dgm:bulletEnabled val="1"/>
        </dgm:presLayoutVars>
      </dgm:prSet>
      <dgm:spPr/>
    </dgm:pt>
    <dgm:pt modelId="{602CBA53-B438-4DE8-A83E-BD7CAAA7044D}" type="pres">
      <dgm:prSet presAssocID="{3BCB1B6D-559E-48F0-9427-E258BE15133A}" presName="space" presStyleCnt="0"/>
      <dgm:spPr/>
    </dgm:pt>
    <dgm:pt modelId="{5FE327BB-54DA-4AFE-A507-E23CBA2225DF}" type="pres">
      <dgm:prSet presAssocID="{B75EE760-CBF9-46C1-85F4-0908B3A4B23C}" presName="composite" presStyleCnt="0"/>
      <dgm:spPr/>
    </dgm:pt>
    <dgm:pt modelId="{9257BD9B-2103-4C2A-A668-6B97108D5114}" type="pres">
      <dgm:prSet presAssocID="{B75EE760-CBF9-46C1-85F4-0908B3A4B23C}" presName="parTx" presStyleLbl="alignNode1" presStyleIdx="1" presStyleCnt="4">
        <dgm:presLayoutVars>
          <dgm:chMax val="0"/>
          <dgm:chPref val="0"/>
          <dgm:bulletEnabled val="1"/>
        </dgm:presLayoutVars>
      </dgm:prSet>
      <dgm:spPr/>
    </dgm:pt>
    <dgm:pt modelId="{6AEDD194-C122-4C14-A8D0-620ACBCA6AF5}" type="pres">
      <dgm:prSet presAssocID="{B75EE760-CBF9-46C1-85F4-0908B3A4B23C}" presName="desTx" presStyleLbl="alignAccFollowNode1" presStyleIdx="1" presStyleCnt="4">
        <dgm:presLayoutVars>
          <dgm:bulletEnabled val="1"/>
        </dgm:presLayoutVars>
      </dgm:prSet>
      <dgm:spPr/>
    </dgm:pt>
    <dgm:pt modelId="{2A79A75A-5A23-4BB4-91C9-B1047865211C}" type="pres">
      <dgm:prSet presAssocID="{194769A0-29E9-4E5F-8201-2B699D0D922E}" presName="space" presStyleCnt="0"/>
      <dgm:spPr/>
    </dgm:pt>
    <dgm:pt modelId="{B1FA36A1-5336-4BC8-8925-15899E99254D}" type="pres">
      <dgm:prSet presAssocID="{7F4CF57D-86E5-4F6E-A6C1-9996068D51FC}" presName="composite" presStyleCnt="0"/>
      <dgm:spPr/>
    </dgm:pt>
    <dgm:pt modelId="{12E9AF5B-433D-48A0-AD82-76E08F233401}" type="pres">
      <dgm:prSet presAssocID="{7F4CF57D-86E5-4F6E-A6C1-9996068D51FC}" presName="parTx" presStyleLbl="alignNode1" presStyleIdx="2" presStyleCnt="4">
        <dgm:presLayoutVars>
          <dgm:chMax val="0"/>
          <dgm:chPref val="0"/>
          <dgm:bulletEnabled val="1"/>
        </dgm:presLayoutVars>
      </dgm:prSet>
      <dgm:spPr/>
    </dgm:pt>
    <dgm:pt modelId="{6573C1EE-4E2B-4447-9E38-061F418E76F5}" type="pres">
      <dgm:prSet presAssocID="{7F4CF57D-86E5-4F6E-A6C1-9996068D51FC}" presName="desTx" presStyleLbl="alignAccFollowNode1" presStyleIdx="2" presStyleCnt="4">
        <dgm:presLayoutVars>
          <dgm:bulletEnabled val="1"/>
        </dgm:presLayoutVars>
      </dgm:prSet>
      <dgm:spPr/>
    </dgm:pt>
    <dgm:pt modelId="{843F8A6D-7B36-4AD2-84B0-BE80279B822E}" type="pres">
      <dgm:prSet presAssocID="{503813B9-61D8-44B2-92B4-13BA65770130}" presName="space" presStyleCnt="0"/>
      <dgm:spPr/>
    </dgm:pt>
    <dgm:pt modelId="{A87DA86C-1416-4A41-AA2E-E6607B6902F2}" type="pres">
      <dgm:prSet presAssocID="{91903AE8-1EDF-448D-9060-88DC89240191}" presName="composite" presStyleCnt="0"/>
      <dgm:spPr/>
    </dgm:pt>
    <dgm:pt modelId="{F111B9EA-4CF9-449E-AC80-41F428221336}" type="pres">
      <dgm:prSet presAssocID="{91903AE8-1EDF-448D-9060-88DC89240191}" presName="parTx" presStyleLbl="alignNode1" presStyleIdx="3" presStyleCnt="4">
        <dgm:presLayoutVars>
          <dgm:chMax val="0"/>
          <dgm:chPref val="0"/>
          <dgm:bulletEnabled val="1"/>
        </dgm:presLayoutVars>
      </dgm:prSet>
      <dgm:spPr/>
    </dgm:pt>
    <dgm:pt modelId="{2EB7FA58-CF76-47E4-BBBC-A6F1E38BB792}" type="pres">
      <dgm:prSet presAssocID="{91903AE8-1EDF-448D-9060-88DC89240191}" presName="desTx" presStyleLbl="alignAccFollowNode1" presStyleIdx="3" presStyleCnt="4">
        <dgm:presLayoutVars>
          <dgm:bulletEnabled val="1"/>
        </dgm:presLayoutVars>
      </dgm:prSet>
      <dgm:spPr/>
    </dgm:pt>
  </dgm:ptLst>
  <dgm:cxnLst>
    <dgm:cxn modelId="{DDABBB04-920F-47F7-9A32-1B6F641FA9A3}" srcId="{7F4CF57D-86E5-4F6E-A6C1-9996068D51FC}" destId="{1BE6F3E6-5993-4859-A6FE-B02B24858E90}" srcOrd="3" destOrd="0" parTransId="{2976E2DA-AB3B-44C3-BABE-7600822F89CA}" sibTransId="{FBC1A654-5502-484D-8AEB-61CB1FEAE9ED}"/>
    <dgm:cxn modelId="{1F061308-F014-4C22-BF21-29F40AEF6CC1}" srcId="{7F4CF57D-86E5-4F6E-A6C1-9996068D51FC}" destId="{C8F4CFE1-0B1B-45BD-8E35-812E3AA8A922}" srcOrd="2" destOrd="0" parTransId="{DED51B61-F2DF-4118-8E2E-52D1BB1AD21C}" sibTransId="{EBAECD7F-B4FC-417B-B7D9-00014E1526D7}"/>
    <dgm:cxn modelId="{1019F814-B232-446D-B1E1-D5A2459F09B3}" type="presOf" srcId="{5FA69037-7CAF-49C1-9B2D-9F8B4947721B}" destId="{2EB7FA58-CF76-47E4-BBBC-A6F1E38BB792}" srcOrd="0" destOrd="1" presId="urn:microsoft.com/office/officeart/2005/8/layout/hList1"/>
    <dgm:cxn modelId="{174C3318-7AA1-4FB2-8AFD-157E6D2A3805}" type="presOf" srcId="{0D047E09-FF61-4762-92CD-7220CD24AB8B}" destId="{6AEDD194-C122-4C14-A8D0-620ACBCA6AF5}" srcOrd="0" destOrd="2" presId="urn:microsoft.com/office/officeart/2005/8/layout/hList1"/>
    <dgm:cxn modelId="{4DA8F819-80AD-400C-831D-E6F557B70BFC}" srcId="{7F4CF57D-86E5-4F6E-A6C1-9996068D51FC}" destId="{3B6F61D0-6F80-4C45-A566-3CE530DB5FE8}" srcOrd="0" destOrd="0" parTransId="{A56CEFA9-580B-4970-B132-E63BD4B2CD46}" sibTransId="{9411EFEA-FA61-427C-96A4-20D3A0E30E72}"/>
    <dgm:cxn modelId="{B271C11A-EB06-4BDB-A627-317ACB8308DE}" type="presOf" srcId="{BE98AAB5-42AD-4AE8-9CCE-56418689AAB0}" destId="{AB986419-DDF7-4902-8BBD-B780A94CE52A}" srcOrd="0" destOrd="0" presId="urn:microsoft.com/office/officeart/2005/8/layout/hList1"/>
    <dgm:cxn modelId="{40F8FC1D-63E4-4B28-8D4E-BE9DA000DD2D}" type="presOf" srcId="{B55E613A-C366-4F5C-B357-D3894E01190E}" destId="{443BED99-3A13-47EB-AFFC-5F8B75EFFC12}" srcOrd="0" destOrd="1" presId="urn:microsoft.com/office/officeart/2005/8/layout/hList1"/>
    <dgm:cxn modelId="{FF2F5120-E4E3-44F9-9256-2B0BC0607C65}" srcId="{B75EE760-CBF9-46C1-85F4-0908B3A4B23C}" destId="{1DCE545E-0F80-44F0-B886-FCAC10606D45}" srcOrd="1" destOrd="0" parTransId="{8F41E4A1-00BB-4F78-8D86-5E008EEE273D}" sibTransId="{6B6144CA-A3B6-459A-9F92-7CA2652D7A8E}"/>
    <dgm:cxn modelId="{0BCFFA20-6642-45B9-B496-16787AF324FF}" type="presOf" srcId="{C9B951C8-A9B2-437B-B29E-2976CF322724}" destId="{6573C1EE-4E2B-4447-9E38-061F418E76F5}" srcOrd="0" destOrd="5" presId="urn:microsoft.com/office/officeart/2005/8/layout/hList1"/>
    <dgm:cxn modelId="{CC737522-9634-4AA7-A9B3-1E0F839C91D5}" srcId="{B75EE760-CBF9-46C1-85F4-0908B3A4B23C}" destId="{80701E53-F991-4B3C-93B4-0B7000E0470A}" srcOrd="5" destOrd="0" parTransId="{B6BE9B25-F19A-4F10-805D-6898F441BB0E}" sibTransId="{4822CECA-66F7-4B23-AB7E-0A1138FCD931}"/>
    <dgm:cxn modelId="{CD485623-5C9A-4EF8-8A75-3DE279DA7850}" type="presOf" srcId="{6449E5CD-A39C-4061-B4D6-2C20B79AE0A2}" destId="{6573C1EE-4E2B-4447-9E38-061F418E76F5}" srcOrd="0" destOrd="6" presId="urn:microsoft.com/office/officeart/2005/8/layout/hList1"/>
    <dgm:cxn modelId="{B5B1A626-E9E3-43EB-B06F-03E75F35C605}" srcId="{BE98AAB5-42AD-4AE8-9CCE-56418689AAB0}" destId="{B75EE760-CBF9-46C1-85F4-0908B3A4B23C}" srcOrd="1" destOrd="0" parTransId="{86818BD1-AB23-404F-9876-46CF7299E518}" sibTransId="{194769A0-29E9-4E5F-8201-2B699D0D922E}"/>
    <dgm:cxn modelId="{FA163C28-5E68-4BCC-B05E-83FB3A4BC5BD}" type="presOf" srcId="{F8DD82A5-6248-4FC5-971E-D16BEC58A340}" destId="{2EB7FA58-CF76-47E4-BBBC-A6F1E38BB792}" srcOrd="0" destOrd="3" presId="urn:microsoft.com/office/officeart/2005/8/layout/hList1"/>
    <dgm:cxn modelId="{3918D028-8A95-44DD-9AD8-742E34BC8F0F}" type="presOf" srcId="{3B6F61D0-6F80-4C45-A566-3CE530DB5FE8}" destId="{6573C1EE-4E2B-4447-9E38-061F418E76F5}" srcOrd="0" destOrd="0" presId="urn:microsoft.com/office/officeart/2005/8/layout/hList1"/>
    <dgm:cxn modelId="{0AF71C2C-EDF4-4C8D-825E-5315FC933730}" type="presOf" srcId="{B75EE760-CBF9-46C1-85F4-0908B3A4B23C}" destId="{9257BD9B-2103-4C2A-A668-6B97108D5114}" srcOrd="0" destOrd="0" presId="urn:microsoft.com/office/officeart/2005/8/layout/hList1"/>
    <dgm:cxn modelId="{9868462E-E32C-4872-BF71-66BCDD4630DD}" srcId="{B75EE760-CBF9-46C1-85F4-0908B3A4B23C}" destId="{0D047E09-FF61-4762-92CD-7220CD24AB8B}" srcOrd="2" destOrd="0" parTransId="{08CD8B10-C04F-4A57-8290-F989DF833821}" sibTransId="{27963171-9EFE-4008-9140-844C4C784C5A}"/>
    <dgm:cxn modelId="{437EA336-5DC2-4ECF-8071-631BDF83BB8F}" type="presOf" srcId="{F4B5E50B-60A0-439E-92A8-83E2AEBAA485}" destId="{443BED99-3A13-47EB-AFFC-5F8B75EFFC12}" srcOrd="0" destOrd="2" presId="urn:microsoft.com/office/officeart/2005/8/layout/hList1"/>
    <dgm:cxn modelId="{66ACC73A-3F44-4DAC-9CB0-00D4AA07D51E}" type="presOf" srcId="{85F0AE08-B40B-4347-B5AC-B992EB234751}" destId="{6BDCFBDD-5687-4E87-A017-C5A887210D7E}" srcOrd="0" destOrd="0" presId="urn:microsoft.com/office/officeart/2005/8/layout/hList1"/>
    <dgm:cxn modelId="{F7CD233C-C50B-4E34-AFD7-6F38B83B9180}" srcId="{91903AE8-1EDF-448D-9060-88DC89240191}" destId="{CEEEAA48-7BF1-4B53-8659-B26C3E7ED6ED}" srcOrd="0" destOrd="0" parTransId="{AD80DA39-77BF-467A-BBA3-E1214F00508E}" sibTransId="{0D28530E-58B7-4F55-9FB4-475F96AD74E8}"/>
    <dgm:cxn modelId="{14E94F5C-A3A5-4AA7-8F7C-5348419AB3E0}" srcId="{B75EE760-CBF9-46C1-85F4-0908B3A4B23C}" destId="{A20B6CCF-2FAE-4D1B-A311-FF86F81B1711}" srcOrd="0" destOrd="0" parTransId="{EFB8C5A9-3006-43AF-922E-C9AA5622BEA5}" sibTransId="{459045CD-2E4B-4F1C-9DCB-A513D0911BF2}"/>
    <dgm:cxn modelId="{43E11047-6126-47C5-B8E2-AE2A463916A0}" type="presOf" srcId="{1DCE545E-0F80-44F0-B886-FCAC10606D45}" destId="{6AEDD194-C122-4C14-A8D0-620ACBCA6AF5}" srcOrd="0" destOrd="1" presId="urn:microsoft.com/office/officeart/2005/8/layout/hList1"/>
    <dgm:cxn modelId="{6FE75067-69D0-4DD9-8928-A5001CD9E21D}" srcId="{BE98AAB5-42AD-4AE8-9CCE-56418689AAB0}" destId="{85F0AE08-B40B-4347-B5AC-B992EB234751}" srcOrd="0" destOrd="0" parTransId="{7B8F228E-083A-43F2-8AAC-983142AA167B}" sibTransId="{3BCB1B6D-559E-48F0-9427-E258BE15133A}"/>
    <dgm:cxn modelId="{4B8E546D-7671-47D5-9C0F-2B7CD9CD43CB}" type="presOf" srcId="{A4458A6B-8500-4928-9B2E-5164CDCD4BEF}" destId="{2EB7FA58-CF76-47E4-BBBC-A6F1E38BB792}" srcOrd="0" destOrd="2" presId="urn:microsoft.com/office/officeart/2005/8/layout/hList1"/>
    <dgm:cxn modelId="{96DB9153-C8A1-461A-9EB5-99E4AD8A00C7}" type="presOf" srcId="{CEEEAA48-7BF1-4B53-8659-B26C3E7ED6ED}" destId="{2EB7FA58-CF76-47E4-BBBC-A6F1E38BB792}" srcOrd="0" destOrd="0" presId="urn:microsoft.com/office/officeart/2005/8/layout/hList1"/>
    <dgm:cxn modelId="{C39AB977-504B-4530-B224-E6EF4FC8CB40}" type="presOf" srcId="{91903AE8-1EDF-448D-9060-88DC89240191}" destId="{F111B9EA-4CF9-449E-AC80-41F428221336}" srcOrd="0" destOrd="0" presId="urn:microsoft.com/office/officeart/2005/8/layout/hList1"/>
    <dgm:cxn modelId="{F068C478-6A95-430E-B5F9-A2780D12AE59}" srcId="{91903AE8-1EDF-448D-9060-88DC89240191}" destId="{F8DD82A5-6248-4FC5-971E-D16BEC58A340}" srcOrd="3" destOrd="0" parTransId="{76BF856C-9C85-46B8-BB48-B442B0792A52}" sibTransId="{59E1C3B0-31F6-4056-AFE0-9BE985D56F4B}"/>
    <dgm:cxn modelId="{7B6CB659-5DF3-486A-BC12-8A2697A93648}" srcId="{BE98AAB5-42AD-4AE8-9CCE-56418689AAB0}" destId="{7F4CF57D-86E5-4F6E-A6C1-9996068D51FC}" srcOrd="2" destOrd="0" parTransId="{4FC7B897-542B-4A82-A6BC-0A9E978B0D30}" sibTransId="{503813B9-61D8-44B2-92B4-13BA65770130}"/>
    <dgm:cxn modelId="{C7E28D5A-E327-441C-B30C-33A19CC540A0}" srcId="{7F4CF57D-86E5-4F6E-A6C1-9996068D51FC}" destId="{6449E5CD-A39C-4061-B4D6-2C20B79AE0A2}" srcOrd="6" destOrd="0" parTransId="{2AC391AE-6A36-46D2-9F03-BB535FD406BE}" sibTransId="{899046E4-5416-4C73-BEF6-A99224BD1C16}"/>
    <dgm:cxn modelId="{A4FD5D7C-0330-40E2-B3D8-8A86974F51CF}" srcId="{B75EE760-CBF9-46C1-85F4-0908B3A4B23C}" destId="{77A263D7-6043-4389-82A7-89D6689FAC9B}" srcOrd="6" destOrd="0" parTransId="{C11366A1-CB6B-4D09-8409-DEB6ACE0084C}" sibTransId="{04EF8939-84F3-4A7B-8CD6-6AAD1B55277B}"/>
    <dgm:cxn modelId="{D518BE7E-16BD-4055-B9E5-187B74C57377}" type="presOf" srcId="{A20B6CCF-2FAE-4D1B-A311-FF86F81B1711}" destId="{6AEDD194-C122-4C14-A8D0-620ACBCA6AF5}" srcOrd="0" destOrd="0" presId="urn:microsoft.com/office/officeart/2005/8/layout/hList1"/>
    <dgm:cxn modelId="{92C9D980-7B5F-44A3-AAE4-CB10878DC814}" srcId="{B75EE760-CBF9-46C1-85F4-0908B3A4B23C}" destId="{0F8D8F50-8CD6-4C34-8465-9E25C7BC1E1E}" srcOrd="4" destOrd="0" parTransId="{DC27DBEC-CC06-430F-9A5F-FE0F1D8B55F6}" sibTransId="{86EF626A-8E7D-469F-96A6-B7846F46926F}"/>
    <dgm:cxn modelId="{DA05EF80-B179-4855-89EA-21E83153BB20}" srcId="{7F4CF57D-86E5-4F6E-A6C1-9996068D51FC}" destId="{C9B951C8-A9B2-437B-B29E-2976CF322724}" srcOrd="5" destOrd="0" parTransId="{FCFCE0F9-8C2D-4FD4-B0C3-AEB59CE46EDB}" sibTransId="{27D86D71-ADCA-470B-8E9B-C412F80EAE8F}"/>
    <dgm:cxn modelId="{2E134586-B45A-46A6-AC33-CCADDC137CAB}" type="presOf" srcId="{A867795F-6F62-4B5F-B5CE-F3B9B19A56B1}" destId="{6573C1EE-4E2B-4447-9E38-061F418E76F5}" srcOrd="0" destOrd="1" presId="urn:microsoft.com/office/officeart/2005/8/layout/hList1"/>
    <dgm:cxn modelId="{1DA54188-3E30-4FDD-A8B7-C88CC555CC18}" type="presOf" srcId="{B5E8B5A6-2D81-4D1A-9ED5-274961034CBB}" destId="{6573C1EE-4E2B-4447-9E38-061F418E76F5}" srcOrd="0" destOrd="8" presId="urn:microsoft.com/office/officeart/2005/8/layout/hList1"/>
    <dgm:cxn modelId="{B1D65289-B5C8-4512-8966-E6B673E09FA5}" type="presOf" srcId="{77A263D7-6043-4389-82A7-89D6689FAC9B}" destId="{6AEDD194-C122-4C14-A8D0-620ACBCA6AF5}" srcOrd="0" destOrd="6" presId="urn:microsoft.com/office/officeart/2005/8/layout/hList1"/>
    <dgm:cxn modelId="{3278328C-4511-4D2D-BDB4-5EE9B9E1CAB4}" srcId="{7F4CF57D-86E5-4F6E-A6C1-9996068D51FC}" destId="{A867795F-6F62-4B5F-B5CE-F3B9B19A56B1}" srcOrd="1" destOrd="0" parTransId="{4FAE71D0-0739-4B35-922A-C5475833100F}" sibTransId="{D269C37F-224A-4105-8AB5-92392527BF0B}"/>
    <dgm:cxn modelId="{9D4EBA90-9092-4390-8256-4CFB2D968ADB}" srcId="{BE98AAB5-42AD-4AE8-9CCE-56418689AAB0}" destId="{91903AE8-1EDF-448D-9060-88DC89240191}" srcOrd="3" destOrd="0" parTransId="{AC2E83E4-BD12-43FB-8498-8FD39C576D46}" sibTransId="{B90DA3AD-10D6-4BB8-9196-AD52A32FA33C}"/>
    <dgm:cxn modelId="{55B1F299-2F4C-4450-80D8-2824B4625204}" type="presOf" srcId="{031C1FDF-BAE6-4553-BBF3-7DDD661582D1}" destId="{2EB7FA58-CF76-47E4-BBBC-A6F1E38BB792}" srcOrd="0" destOrd="4" presId="urn:microsoft.com/office/officeart/2005/8/layout/hList1"/>
    <dgm:cxn modelId="{57DB67A5-9B17-43B3-8E81-8192E88CEAB9}" type="presOf" srcId="{69351C21-C3A0-4692-A21D-77335EB058C6}" destId="{6AEDD194-C122-4C14-A8D0-620ACBCA6AF5}" srcOrd="0" destOrd="3" presId="urn:microsoft.com/office/officeart/2005/8/layout/hList1"/>
    <dgm:cxn modelId="{FE4669A7-EA38-4A2E-9049-6065F6A2ED19}" srcId="{91903AE8-1EDF-448D-9060-88DC89240191}" destId="{A4458A6B-8500-4928-9B2E-5164CDCD4BEF}" srcOrd="2" destOrd="0" parTransId="{D45100AB-8E6A-4DEC-AAB8-031DFD7A229D}" sibTransId="{98D46DE9-4C97-49DC-BEC9-0E12232CE28D}"/>
    <dgm:cxn modelId="{ED8178A9-E3E6-40B6-A1F7-7F22FF465C00}" type="presOf" srcId="{80701E53-F991-4B3C-93B4-0B7000E0470A}" destId="{6AEDD194-C122-4C14-A8D0-620ACBCA6AF5}" srcOrd="0" destOrd="5" presId="urn:microsoft.com/office/officeart/2005/8/layout/hList1"/>
    <dgm:cxn modelId="{E77CC3AB-77F1-4BAA-A16D-247E8251F043}" type="presOf" srcId="{BCB6AAC0-6565-41BD-81D4-ADCF255F64B6}" destId="{6573C1EE-4E2B-4447-9E38-061F418E76F5}" srcOrd="0" destOrd="7" presId="urn:microsoft.com/office/officeart/2005/8/layout/hList1"/>
    <dgm:cxn modelId="{9B442FB5-A744-47E0-9360-1CED526B7B5D}" srcId="{85F0AE08-B40B-4347-B5AC-B992EB234751}" destId="{B55E613A-C366-4F5C-B357-D3894E01190E}" srcOrd="1" destOrd="0" parTransId="{0A5EE5EE-02A3-4503-979B-6DAE558F0AAE}" sibTransId="{1DFF013C-E9A7-4A78-8406-C6988595B8CE}"/>
    <dgm:cxn modelId="{8CE870C1-00DB-4D18-AA60-3FA7EB250AF3}" type="presOf" srcId="{1BE6F3E6-5993-4859-A6FE-B02B24858E90}" destId="{6573C1EE-4E2B-4447-9E38-061F418E76F5}" srcOrd="0" destOrd="3" presId="urn:microsoft.com/office/officeart/2005/8/layout/hList1"/>
    <dgm:cxn modelId="{EA697DC1-70BE-4A1E-A67E-8F540043DFA5}" type="presOf" srcId="{0F8D8F50-8CD6-4C34-8465-9E25C7BC1E1E}" destId="{6AEDD194-C122-4C14-A8D0-620ACBCA6AF5}" srcOrd="0" destOrd="4" presId="urn:microsoft.com/office/officeart/2005/8/layout/hList1"/>
    <dgm:cxn modelId="{AEA34DC6-77E2-46AC-91C0-AC9421ACC33C}" type="presOf" srcId="{C8F4CFE1-0B1B-45BD-8E35-812E3AA8A922}" destId="{6573C1EE-4E2B-4447-9E38-061F418E76F5}" srcOrd="0" destOrd="2" presId="urn:microsoft.com/office/officeart/2005/8/layout/hList1"/>
    <dgm:cxn modelId="{C7B186CA-3648-4ABD-A9AA-E32166DA2A28}" srcId="{7F4CF57D-86E5-4F6E-A6C1-9996068D51FC}" destId="{FE7A486C-5D24-47D6-B3C6-04E4E4919665}" srcOrd="4" destOrd="0" parTransId="{7C881B3C-0234-4897-AD6D-EBF4A0BD5F7A}" sibTransId="{CFF2A244-BD1C-4231-A924-7EAEB01FB0A6}"/>
    <dgm:cxn modelId="{B839D6CD-E1F0-497A-92B2-FE6EC1798C21}" type="presOf" srcId="{FE7A486C-5D24-47D6-B3C6-04E4E4919665}" destId="{6573C1EE-4E2B-4447-9E38-061F418E76F5}" srcOrd="0" destOrd="4" presId="urn:microsoft.com/office/officeart/2005/8/layout/hList1"/>
    <dgm:cxn modelId="{97B90FD3-98F8-43CB-927E-2C0684D87C37}" srcId="{7F4CF57D-86E5-4F6E-A6C1-9996068D51FC}" destId="{BCB6AAC0-6565-41BD-81D4-ADCF255F64B6}" srcOrd="7" destOrd="0" parTransId="{AB5051B7-8242-4792-84F0-64A5D5F4E7B7}" sibTransId="{6B0604B9-C216-48E9-A5B4-7F351280215A}"/>
    <dgm:cxn modelId="{A890A9D7-466C-4D89-A98B-94EF47118879}" srcId="{7F4CF57D-86E5-4F6E-A6C1-9996068D51FC}" destId="{B5E8B5A6-2D81-4D1A-9ED5-274961034CBB}" srcOrd="8" destOrd="0" parTransId="{C8072E7D-62B2-4312-A53F-8BC4636B7CD0}" sibTransId="{872BB951-E708-4B00-B62E-AC17A5F1C20A}"/>
    <dgm:cxn modelId="{4B0BD0DF-33D0-421C-83C7-4057B2860D6D}" srcId="{91903AE8-1EDF-448D-9060-88DC89240191}" destId="{5FA69037-7CAF-49C1-9B2D-9F8B4947721B}" srcOrd="1" destOrd="0" parTransId="{C68EAC97-1FBD-4FD4-A14A-60C5F4F2B162}" sibTransId="{C8E523DC-D153-4F33-94FF-A03F5EA71AB5}"/>
    <dgm:cxn modelId="{05F931E2-88F4-454C-8165-3076DACA598C}" type="presOf" srcId="{CBB68BA5-068A-4DF1-A987-0860D72D9B83}" destId="{443BED99-3A13-47EB-AFFC-5F8B75EFFC12}" srcOrd="0" destOrd="0" presId="urn:microsoft.com/office/officeart/2005/8/layout/hList1"/>
    <dgm:cxn modelId="{E54A64EC-2B4A-4591-8EF1-9D7E0CD207CB}" srcId="{85F0AE08-B40B-4347-B5AC-B992EB234751}" destId="{F4B5E50B-60A0-439E-92A8-83E2AEBAA485}" srcOrd="2" destOrd="0" parTransId="{EE2B2CED-214D-476B-8199-31AFD61A7D90}" sibTransId="{7733F601-7AE7-4DD9-B4EF-5961880C16C0}"/>
    <dgm:cxn modelId="{E977A7F0-F660-4BCF-AEE9-0ECDF21C8694}" srcId="{85F0AE08-B40B-4347-B5AC-B992EB234751}" destId="{CBB68BA5-068A-4DF1-A987-0860D72D9B83}" srcOrd="0" destOrd="0" parTransId="{10141854-FAC0-41C9-8111-11CC24F6C80C}" sibTransId="{00D2F67A-7BF3-42B8-9373-262CC904C395}"/>
    <dgm:cxn modelId="{08A214F5-2A79-4F46-A591-14F2559EC074}" srcId="{B75EE760-CBF9-46C1-85F4-0908B3A4B23C}" destId="{69351C21-C3A0-4692-A21D-77335EB058C6}" srcOrd="3" destOrd="0" parTransId="{41ED3DDF-77B3-494C-BC3A-C6055BD89F0D}" sibTransId="{AE66BFE1-92F9-4928-8A19-129585D2A3B7}"/>
    <dgm:cxn modelId="{A6A9E2F7-EC08-4C4B-8190-470FC0D7200C}" srcId="{91903AE8-1EDF-448D-9060-88DC89240191}" destId="{031C1FDF-BAE6-4553-BBF3-7DDD661582D1}" srcOrd="4" destOrd="0" parTransId="{EA425789-5012-4C23-9088-84E7421C9E39}" sibTransId="{1A5CF23E-B37B-4CFB-B724-FB676BF45546}"/>
    <dgm:cxn modelId="{28D564FC-92B8-4C16-970E-4D0F22581CC0}" type="presOf" srcId="{7F4CF57D-86E5-4F6E-A6C1-9996068D51FC}" destId="{12E9AF5B-433D-48A0-AD82-76E08F233401}" srcOrd="0" destOrd="0" presId="urn:microsoft.com/office/officeart/2005/8/layout/hList1"/>
    <dgm:cxn modelId="{6240BE00-DE55-45BF-921A-D4158CA32941}" type="presParOf" srcId="{AB986419-DDF7-4902-8BBD-B780A94CE52A}" destId="{6FCE3395-4D0F-4159-A3D7-2A510B843F9D}" srcOrd="0" destOrd="0" presId="urn:microsoft.com/office/officeart/2005/8/layout/hList1"/>
    <dgm:cxn modelId="{AD07AC3D-326C-4672-A8F4-E2665BEE4371}" type="presParOf" srcId="{6FCE3395-4D0F-4159-A3D7-2A510B843F9D}" destId="{6BDCFBDD-5687-4E87-A017-C5A887210D7E}" srcOrd="0" destOrd="0" presId="urn:microsoft.com/office/officeart/2005/8/layout/hList1"/>
    <dgm:cxn modelId="{DFBDEA13-EEBD-4384-AC02-8895A9E41128}" type="presParOf" srcId="{6FCE3395-4D0F-4159-A3D7-2A510B843F9D}" destId="{443BED99-3A13-47EB-AFFC-5F8B75EFFC12}" srcOrd="1" destOrd="0" presId="urn:microsoft.com/office/officeart/2005/8/layout/hList1"/>
    <dgm:cxn modelId="{FBDF316C-D23F-474C-B266-E1B5800F0453}" type="presParOf" srcId="{AB986419-DDF7-4902-8BBD-B780A94CE52A}" destId="{602CBA53-B438-4DE8-A83E-BD7CAAA7044D}" srcOrd="1" destOrd="0" presId="urn:microsoft.com/office/officeart/2005/8/layout/hList1"/>
    <dgm:cxn modelId="{550C249E-5ED7-45CC-B8A2-56B2F0C77DBC}" type="presParOf" srcId="{AB986419-DDF7-4902-8BBD-B780A94CE52A}" destId="{5FE327BB-54DA-4AFE-A507-E23CBA2225DF}" srcOrd="2" destOrd="0" presId="urn:microsoft.com/office/officeart/2005/8/layout/hList1"/>
    <dgm:cxn modelId="{07E07324-4D89-42B1-BED8-DF5B16A734A5}" type="presParOf" srcId="{5FE327BB-54DA-4AFE-A507-E23CBA2225DF}" destId="{9257BD9B-2103-4C2A-A668-6B97108D5114}" srcOrd="0" destOrd="0" presId="urn:microsoft.com/office/officeart/2005/8/layout/hList1"/>
    <dgm:cxn modelId="{F8A85031-2C7B-4BD9-9C8D-A9DF090EDAD3}" type="presParOf" srcId="{5FE327BB-54DA-4AFE-A507-E23CBA2225DF}" destId="{6AEDD194-C122-4C14-A8D0-620ACBCA6AF5}" srcOrd="1" destOrd="0" presId="urn:microsoft.com/office/officeart/2005/8/layout/hList1"/>
    <dgm:cxn modelId="{1BCFF877-3AB4-44CD-B715-C060632924A8}" type="presParOf" srcId="{AB986419-DDF7-4902-8BBD-B780A94CE52A}" destId="{2A79A75A-5A23-4BB4-91C9-B1047865211C}" srcOrd="3" destOrd="0" presId="urn:microsoft.com/office/officeart/2005/8/layout/hList1"/>
    <dgm:cxn modelId="{778CE85D-B2F8-4286-8B8D-7342CEA257D1}" type="presParOf" srcId="{AB986419-DDF7-4902-8BBD-B780A94CE52A}" destId="{B1FA36A1-5336-4BC8-8925-15899E99254D}" srcOrd="4" destOrd="0" presId="urn:microsoft.com/office/officeart/2005/8/layout/hList1"/>
    <dgm:cxn modelId="{3188DF3E-2711-4200-B1E7-AFF181CC725E}" type="presParOf" srcId="{B1FA36A1-5336-4BC8-8925-15899E99254D}" destId="{12E9AF5B-433D-48A0-AD82-76E08F233401}" srcOrd="0" destOrd="0" presId="urn:microsoft.com/office/officeart/2005/8/layout/hList1"/>
    <dgm:cxn modelId="{384A13C8-8CDE-4D43-94CF-57D338352FE3}" type="presParOf" srcId="{B1FA36A1-5336-4BC8-8925-15899E99254D}" destId="{6573C1EE-4E2B-4447-9E38-061F418E76F5}" srcOrd="1" destOrd="0" presId="urn:microsoft.com/office/officeart/2005/8/layout/hList1"/>
    <dgm:cxn modelId="{C0D317ED-52F8-4699-928B-0690462A9487}" type="presParOf" srcId="{AB986419-DDF7-4902-8BBD-B780A94CE52A}" destId="{843F8A6D-7B36-4AD2-84B0-BE80279B822E}" srcOrd="5" destOrd="0" presId="urn:microsoft.com/office/officeart/2005/8/layout/hList1"/>
    <dgm:cxn modelId="{A24D6B73-0CFE-4CFD-9D86-7263A8F604A2}" type="presParOf" srcId="{AB986419-DDF7-4902-8BBD-B780A94CE52A}" destId="{A87DA86C-1416-4A41-AA2E-E6607B6902F2}" srcOrd="6" destOrd="0" presId="urn:microsoft.com/office/officeart/2005/8/layout/hList1"/>
    <dgm:cxn modelId="{B3FBDD46-BE04-492A-984B-10E4DEC9E08D}" type="presParOf" srcId="{A87DA86C-1416-4A41-AA2E-E6607B6902F2}" destId="{F111B9EA-4CF9-449E-AC80-41F428221336}" srcOrd="0" destOrd="0" presId="urn:microsoft.com/office/officeart/2005/8/layout/hList1"/>
    <dgm:cxn modelId="{F41B2584-7183-4754-9F6D-0659D2A6BED2}" type="presParOf" srcId="{A87DA86C-1416-4A41-AA2E-E6607B6902F2}" destId="{2EB7FA58-CF76-47E4-BBBC-A6F1E38BB79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0C7204-8822-42F6-ABEB-1C484845B93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E53073D-AE60-4721-B98B-5D9289274A88}">
      <dgm:prSet phldrT="[Text]"/>
      <dgm:spPr/>
      <dgm:t>
        <a:bodyPr/>
        <a:lstStyle/>
        <a:p>
          <a:r>
            <a:rPr lang="en-US" dirty="0">
              <a:latin typeface="Segoe UI" panose="020B0502040204020203" pitchFamily="34" charset="0"/>
              <a:cs typeface="Segoe UI" panose="020B0502040204020203" pitchFamily="34" charset="0"/>
            </a:rPr>
            <a:t>Travel Speeds</a:t>
          </a:r>
        </a:p>
      </dgm:t>
    </dgm:pt>
    <dgm:pt modelId="{A7D9D0FF-B50F-4474-A355-C0144615AF19}" type="parTrans" cxnId="{59B0ADFA-640F-4CE6-9C1B-B1675A8C8245}">
      <dgm:prSet/>
      <dgm:spPr/>
      <dgm:t>
        <a:bodyPr/>
        <a:lstStyle/>
        <a:p>
          <a:endParaRPr lang="en-US">
            <a:latin typeface="Segoe UI" panose="020B0502040204020203" pitchFamily="34" charset="0"/>
            <a:cs typeface="Segoe UI" panose="020B0502040204020203" pitchFamily="34" charset="0"/>
          </a:endParaRPr>
        </a:p>
      </dgm:t>
    </dgm:pt>
    <dgm:pt modelId="{9FA639B5-05B2-4392-BD82-844C2CDFDDC8}" type="sibTrans" cxnId="{59B0ADFA-640F-4CE6-9C1B-B1675A8C8245}">
      <dgm:prSet/>
      <dgm:spPr/>
      <dgm:t>
        <a:bodyPr/>
        <a:lstStyle/>
        <a:p>
          <a:endParaRPr lang="en-US">
            <a:latin typeface="Segoe UI" panose="020B0502040204020203" pitchFamily="34" charset="0"/>
            <a:cs typeface="Segoe UI" panose="020B0502040204020203" pitchFamily="34" charset="0"/>
          </a:endParaRPr>
        </a:p>
      </dgm:t>
    </dgm:pt>
    <dgm:pt modelId="{505C3D36-384B-4F93-AAA8-7B18DF257796}">
      <dgm:prSet phldrT="[Text]"/>
      <dgm:spPr/>
      <dgm:t>
        <a:bodyPr/>
        <a:lstStyle/>
        <a:p>
          <a:r>
            <a:rPr lang="en-US" dirty="0">
              <a:latin typeface="Segoe UI" panose="020B0502040204020203" pitchFamily="34" charset="0"/>
              <a:cs typeface="Segoe UI" panose="020B0502040204020203" pitchFamily="34" charset="0"/>
            </a:rPr>
            <a:t>Trip Distance</a:t>
          </a:r>
        </a:p>
      </dgm:t>
    </dgm:pt>
    <dgm:pt modelId="{F978CA54-9B2B-408E-B9D0-18C833B06FA6}" type="parTrans" cxnId="{2026B99F-693B-4376-8502-B291957E1F68}">
      <dgm:prSet/>
      <dgm:spPr/>
      <dgm:t>
        <a:bodyPr/>
        <a:lstStyle/>
        <a:p>
          <a:endParaRPr lang="en-US">
            <a:latin typeface="Segoe UI" panose="020B0502040204020203" pitchFamily="34" charset="0"/>
            <a:cs typeface="Segoe UI" panose="020B0502040204020203" pitchFamily="34" charset="0"/>
          </a:endParaRPr>
        </a:p>
      </dgm:t>
    </dgm:pt>
    <dgm:pt modelId="{CA7AF9ED-92DC-4FF1-A0DF-AF510E39A15B}" type="sibTrans" cxnId="{2026B99F-693B-4376-8502-B291957E1F68}">
      <dgm:prSet/>
      <dgm:spPr/>
      <dgm:t>
        <a:bodyPr/>
        <a:lstStyle/>
        <a:p>
          <a:endParaRPr lang="en-US">
            <a:latin typeface="Segoe UI" panose="020B0502040204020203" pitchFamily="34" charset="0"/>
            <a:cs typeface="Segoe UI" panose="020B0502040204020203" pitchFamily="34" charset="0"/>
          </a:endParaRPr>
        </a:p>
      </dgm:t>
    </dgm:pt>
    <dgm:pt modelId="{D034B1E5-5CEA-4F28-AA9F-3897BF4D1C97}">
      <dgm:prSet phldrT="[Text]"/>
      <dgm:spPr/>
      <dgm:t>
        <a:bodyPr/>
        <a:lstStyle/>
        <a:p>
          <a:r>
            <a:rPr lang="en-US" dirty="0">
              <a:latin typeface="Segoe UI" panose="020B0502040204020203" pitchFamily="34" charset="0"/>
              <a:cs typeface="Segoe UI" panose="020B0502040204020203" pitchFamily="34" charset="0"/>
            </a:rPr>
            <a:t>Interval Spacing</a:t>
          </a:r>
        </a:p>
      </dgm:t>
    </dgm:pt>
    <dgm:pt modelId="{A0F8AF2F-D1A1-4C32-8D32-5FD64446A6F8}" type="parTrans" cxnId="{78AD5047-F225-44C1-A762-32195A14C0DE}">
      <dgm:prSet/>
      <dgm:spPr/>
      <dgm:t>
        <a:bodyPr/>
        <a:lstStyle/>
        <a:p>
          <a:endParaRPr lang="en-US">
            <a:latin typeface="Segoe UI" panose="020B0502040204020203" pitchFamily="34" charset="0"/>
            <a:cs typeface="Segoe UI" panose="020B0502040204020203" pitchFamily="34" charset="0"/>
          </a:endParaRPr>
        </a:p>
      </dgm:t>
    </dgm:pt>
    <dgm:pt modelId="{D201DAEC-7319-4708-B44F-BEDA34A23847}" type="sibTrans" cxnId="{78AD5047-F225-44C1-A762-32195A14C0DE}">
      <dgm:prSet/>
      <dgm:spPr/>
      <dgm:t>
        <a:bodyPr/>
        <a:lstStyle/>
        <a:p>
          <a:endParaRPr lang="en-US">
            <a:latin typeface="Segoe UI" panose="020B0502040204020203" pitchFamily="34" charset="0"/>
            <a:cs typeface="Segoe UI" panose="020B0502040204020203" pitchFamily="34" charset="0"/>
          </a:endParaRPr>
        </a:p>
      </dgm:t>
    </dgm:pt>
    <dgm:pt modelId="{B2BD0F8B-80EF-432B-BB64-D12E79B2F278}">
      <dgm:prSet phldrT="[Text]"/>
      <dgm:spPr/>
      <dgm:t>
        <a:bodyPr/>
        <a:lstStyle/>
        <a:p>
          <a:r>
            <a:rPr lang="en-US" dirty="0">
              <a:latin typeface="Segoe UI" panose="020B0502040204020203" pitchFamily="34" charset="0"/>
              <a:cs typeface="Segoe UI" panose="020B0502040204020203" pitchFamily="34" charset="0"/>
            </a:rPr>
            <a:t>Population center thresholds and/or traffic generators being served</a:t>
          </a:r>
        </a:p>
      </dgm:t>
    </dgm:pt>
    <dgm:pt modelId="{D99B7BDB-D725-4DB1-9E12-851FE7393033}" type="parTrans" cxnId="{8E37CB55-3AC1-42C3-8674-0519E0E41E61}">
      <dgm:prSet/>
      <dgm:spPr/>
      <dgm:t>
        <a:bodyPr/>
        <a:lstStyle/>
        <a:p>
          <a:endParaRPr lang="en-US">
            <a:latin typeface="Segoe UI" panose="020B0502040204020203" pitchFamily="34" charset="0"/>
            <a:cs typeface="Segoe UI" panose="020B0502040204020203" pitchFamily="34" charset="0"/>
          </a:endParaRPr>
        </a:p>
      </dgm:t>
    </dgm:pt>
    <dgm:pt modelId="{36C4480D-6ED8-4EC0-9161-17BA1092BE52}" type="sibTrans" cxnId="{8E37CB55-3AC1-42C3-8674-0519E0E41E61}">
      <dgm:prSet/>
      <dgm:spPr/>
      <dgm:t>
        <a:bodyPr/>
        <a:lstStyle/>
        <a:p>
          <a:endParaRPr lang="en-US">
            <a:latin typeface="Segoe UI" panose="020B0502040204020203" pitchFamily="34" charset="0"/>
            <a:cs typeface="Segoe UI" panose="020B0502040204020203" pitchFamily="34" charset="0"/>
          </a:endParaRPr>
        </a:p>
      </dgm:t>
    </dgm:pt>
    <dgm:pt modelId="{A2009255-9CA0-4820-8669-971869992A9A}">
      <dgm:prSet phldrT="[Text]"/>
      <dgm:spPr/>
      <dgm:t>
        <a:bodyPr/>
        <a:lstStyle/>
        <a:p>
          <a:r>
            <a:rPr lang="en-US" dirty="0">
              <a:latin typeface="Segoe UI" panose="020B0502040204020203" pitchFamily="34" charset="0"/>
              <a:cs typeface="Segoe UI" panose="020B0502040204020203" pitchFamily="34" charset="0"/>
            </a:rPr>
            <a:t>Expected Volume</a:t>
          </a:r>
        </a:p>
      </dgm:t>
    </dgm:pt>
    <dgm:pt modelId="{F772592A-2AEB-4884-A651-8C2FE9AF922A}" type="parTrans" cxnId="{FE012BC7-23BB-4814-8DA1-CCE9D8A8A7D8}">
      <dgm:prSet/>
      <dgm:spPr/>
      <dgm:t>
        <a:bodyPr/>
        <a:lstStyle/>
        <a:p>
          <a:endParaRPr lang="en-US">
            <a:latin typeface="Segoe UI" panose="020B0502040204020203" pitchFamily="34" charset="0"/>
            <a:cs typeface="Segoe UI" panose="020B0502040204020203" pitchFamily="34" charset="0"/>
          </a:endParaRPr>
        </a:p>
      </dgm:t>
    </dgm:pt>
    <dgm:pt modelId="{DE0D3C22-1947-47F4-A68D-124DD43CB3AE}" type="sibTrans" cxnId="{FE012BC7-23BB-4814-8DA1-CCE9D8A8A7D8}">
      <dgm:prSet/>
      <dgm:spPr/>
      <dgm:t>
        <a:bodyPr/>
        <a:lstStyle/>
        <a:p>
          <a:endParaRPr lang="en-US">
            <a:latin typeface="Segoe UI" panose="020B0502040204020203" pitchFamily="34" charset="0"/>
            <a:cs typeface="Segoe UI" panose="020B0502040204020203" pitchFamily="34" charset="0"/>
          </a:endParaRPr>
        </a:p>
      </dgm:t>
    </dgm:pt>
    <dgm:pt modelId="{5BD1CEA5-7AB9-4472-B73F-E43F04DFC43A}">
      <dgm:prSet phldrT="[Text]"/>
      <dgm:spPr/>
      <dgm:t>
        <a:bodyPr/>
        <a:lstStyle/>
        <a:p>
          <a:r>
            <a:rPr lang="en-US" dirty="0">
              <a:latin typeface="Segoe UI" panose="020B0502040204020203" pitchFamily="34" charset="0"/>
              <a:cs typeface="Segoe UI" panose="020B0502040204020203" pitchFamily="34" charset="0"/>
            </a:rPr>
            <a:t>Types of trips being served</a:t>
          </a:r>
        </a:p>
      </dgm:t>
    </dgm:pt>
    <dgm:pt modelId="{E11CCF7A-F43F-49CA-B713-AD3F2A65F121}" type="parTrans" cxnId="{8A640842-964C-44E4-9563-679A6B0E813D}">
      <dgm:prSet/>
      <dgm:spPr/>
      <dgm:t>
        <a:bodyPr/>
        <a:lstStyle/>
        <a:p>
          <a:endParaRPr lang="en-US">
            <a:latin typeface="Segoe UI" panose="020B0502040204020203" pitchFamily="34" charset="0"/>
            <a:cs typeface="Segoe UI" panose="020B0502040204020203" pitchFamily="34" charset="0"/>
          </a:endParaRPr>
        </a:p>
      </dgm:t>
    </dgm:pt>
    <dgm:pt modelId="{E4B2EE25-0E85-4E2A-B06B-DC8FD45F8247}" type="sibTrans" cxnId="{8A640842-964C-44E4-9563-679A6B0E813D}">
      <dgm:prSet/>
      <dgm:spPr/>
      <dgm:t>
        <a:bodyPr/>
        <a:lstStyle/>
        <a:p>
          <a:endParaRPr lang="en-US">
            <a:latin typeface="Segoe UI" panose="020B0502040204020203" pitchFamily="34" charset="0"/>
            <a:cs typeface="Segoe UI" panose="020B0502040204020203" pitchFamily="34" charset="0"/>
          </a:endParaRPr>
        </a:p>
      </dgm:t>
    </dgm:pt>
    <dgm:pt modelId="{D9402F45-C805-4581-B04D-E4157371907A}">
      <dgm:prSet phldrT="[Text]"/>
      <dgm:spPr/>
      <dgm:t>
        <a:bodyPr/>
        <a:lstStyle/>
        <a:p>
          <a:r>
            <a:rPr lang="en-US" dirty="0">
              <a:latin typeface="Segoe UI" panose="020B0502040204020203" pitchFamily="34" charset="0"/>
              <a:cs typeface="Segoe UI" panose="020B0502040204020203" pitchFamily="34" charset="0"/>
            </a:rPr>
            <a:t>Network Characteristics</a:t>
          </a:r>
        </a:p>
      </dgm:t>
    </dgm:pt>
    <dgm:pt modelId="{19B1C3E0-872A-4706-B75D-FE4D9D2FDFEC}" type="parTrans" cxnId="{1EA42016-F3C0-4930-87BF-3F179EA70795}">
      <dgm:prSet/>
      <dgm:spPr/>
      <dgm:t>
        <a:bodyPr/>
        <a:lstStyle/>
        <a:p>
          <a:endParaRPr lang="en-US">
            <a:latin typeface="Segoe UI" panose="020B0502040204020203" pitchFamily="34" charset="0"/>
            <a:cs typeface="Segoe UI" panose="020B0502040204020203" pitchFamily="34" charset="0"/>
          </a:endParaRPr>
        </a:p>
      </dgm:t>
    </dgm:pt>
    <dgm:pt modelId="{3D979178-6C81-4A6F-A265-31BA7B9256DF}" type="sibTrans" cxnId="{1EA42016-F3C0-4930-87BF-3F179EA70795}">
      <dgm:prSet/>
      <dgm:spPr/>
      <dgm:t>
        <a:bodyPr/>
        <a:lstStyle/>
        <a:p>
          <a:endParaRPr lang="en-US">
            <a:latin typeface="Segoe UI" panose="020B0502040204020203" pitchFamily="34" charset="0"/>
            <a:cs typeface="Segoe UI" panose="020B0502040204020203" pitchFamily="34" charset="0"/>
          </a:endParaRPr>
        </a:p>
      </dgm:t>
    </dgm:pt>
    <dgm:pt modelId="{9BF5AC0E-6980-4B08-BB39-B0B96A785537}">
      <dgm:prSet phldrT="[Text]"/>
      <dgm:spPr/>
      <dgm:t>
        <a:bodyPr/>
        <a:lstStyle/>
        <a:p>
          <a:r>
            <a:rPr lang="en-US" dirty="0">
              <a:latin typeface="Segoe UI" panose="020B0502040204020203" pitchFamily="34" charset="0"/>
              <a:cs typeface="Segoe UI" panose="020B0502040204020203" pitchFamily="34" charset="0"/>
            </a:rPr>
            <a:t>Mileage extents</a:t>
          </a:r>
        </a:p>
      </dgm:t>
    </dgm:pt>
    <dgm:pt modelId="{3AC8C710-F4D6-4F3F-9501-A6D6032C1DA6}" type="parTrans" cxnId="{7EA7AB76-BB4A-43F8-8831-73C9783CF2C1}">
      <dgm:prSet/>
      <dgm:spPr/>
      <dgm:t>
        <a:bodyPr/>
        <a:lstStyle/>
        <a:p>
          <a:endParaRPr lang="en-US">
            <a:latin typeface="Segoe UI" panose="020B0502040204020203" pitchFamily="34" charset="0"/>
            <a:cs typeface="Segoe UI" panose="020B0502040204020203" pitchFamily="34" charset="0"/>
          </a:endParaRPr>
        </a:p>
      </dgm:t>
    </dgm:pt>
    <dgm:pt modelId="{734CC10F-4755-4FD2-B92B-10196C588986}" type="sibTrans" cxnId="{7EA7AB76-BB4A-43F8-8831-73C9783CF2C1}">
      <dgm:prSet/>
      <dgm:spPr/>
      <dgm:t>
        <a:bodyPr/>
        <a:lstStyle/>
        <a:p>
          <a:endParaRPr lang="en-US">
            <a:latin typeface="Segoe UI" panose="020B0502040204020203" pitchFamily="34" charset="0"/>
            <a:cs typeface="Segoe UI" panose="020B0502040204020203" pitchFamily="34" charset="0"/>
          </a:endParaRPr>
        </a:p>
      </dgm:t>
    </dgm:pt>
    <dgm:pt modelId="{4D5C864B-1E4B-44D1-8E74-42E75CACDD4C}" type="pres">
      <dgm:prSet presAssocID="{E80C7204-8822-42F6-ABEB-1C484845B93F}" presName="diagram" presStyleCnt="0">
        <dgm:presLayoutVars>
          <dgm:dir/>
          <dgm:resizeHandles val="exact"/>
        </dgm:presLayoutVars>
      </dgm:prSet>
      <dgm:spPr/>
    </dgm:pt>
    <dgm:pt modelId="{B4E4654C-0E05-4057-ADA0-F0E3964F532D}" type="pres">
      <dgm:prSet presAssocID="{5BD1CEA5-7AB9-4472-B73F-E43F04DFC43A}" presName="node" presStyleLbl="node1" presStyleIdx="0" presStyleCnt="8">
        <dgm:presLayoutVars>
          <dgm:bulletEnabled val="1"/>
        </dgm:presLayoutVars>
      </dgm:prSet>
      <dgm:spPr/>
    </dgm:pt>
    <dgm:pt modelId="{FB20E798-04C7-485C-932A-1996AD480F1F}" type="pres">
      <dgm:prSet presAssocID="{E4B2EE25-0E85-4E2A-B06B-DC8FD45F8247}" presName="sibTrans" presStyleCnt="0"/>
      <dgm:spPr/>
    </dgm:pt>
    <dgm:pt modelId="{3AB3E8BB-E1CA-4F87-8924-4E588F7B5A9A}" type="pres">
      <dgm:prSet presAssocID="{CE53073D-AE60-4721-B98B-5D9289274A88}" presName="node" presStyleLbl="node1" presStyleIdx="1" presStyleCnt="8">
        <dgm:presLayoutVars>
          <dgm:bulletEnabled val="1"/>
        </dgm:presLayoutVars>
      </dgm:prSet>
      <dgm:spPr/>
    </dgm:pt>
    <dgm:pt modelId="{FD99BB85-84E0-4CAA-B3AD-44666FF6E90E}" type="pres">
      <dgm:prSet presAssocID="{9FA639B5-05B2-4392-BD82-844C2CDFDDC8}" presName="sibTrans" presStyleCnt="0"/>
      <dgm:spPr/>
    </dgm:pt>
    <dgm:pt modelId="{AF85615B-66C3-4A6E-A056-0DB9FA611F55}" type="pres">
      <dgm:prSet presAssocID="{505C3D36-384B-4F93-AAA8-7B18DF257796}" presName="node" presStyleLbl="node1" presStyleIdx="2" presStyleCnt="8">
        <dgm:presLayoutVars>
          <dgm:bulletEnabled val="1"/>
        </dgm:presLayoutVars>
      </dgm:prSet>
      <dgm:spPr/>
    </dgm:pt>
    <dgm:pt modelId="{DD22BE06-D385-4025-9336-D37315C8BD5D}" type="pres">
      <dgm:prSet presAssocID="{CA7AF9ED-92DC-4FF1-A0DF-AF510E39A15B}" presName="sibTrans" presStyleCnt="0"/>
      <dgm:spPr/>
    </dgm:pt>
    <dgm:pt modelId="{DFFE0C2B-EE52-42C1-90AC-A27251A4D8D4}" type="pres">
      <dgm:prSet presAssocID="{D034B1E5-5CEA-4F28-AA9F-3897BF4D1C97}" presName="node" presStyleLbl="node1" presStyleIdx="3" presStyleCnt="8">
        <dgm:presLayoutVars>
          <dgm:bulletEnabled val="1"/>
        </dgm:presLayoutVars>
      </dgm:prSet>
      <dgm:spPr/>
    </dgm:pt>
    <dgm:pt modelId="{04CA3D79-5911-4C54-9334-120947A70C3E}" type="pres">
      <dgm:prSet presAssocID="{D201DAEC-7319-4708-B44F-BEDA34A23847}" presName="sibTrans" presStyleCnt="0"/>
      <dgm:spPr/>
    </dgm:pt>
    <dgm:pt modelId="{DF8BDBF3-0B6F-4271-8865-D7A649B55F6D}" type="pres">
      <dgm:prSet presAssocID="{B2BD0F8B-80EF-432B-BB64-D12E79B2F278}" presName="node" presStyleLbl="node1" presStyleIdx="4" presStyleCnt="8">
        <dgm:presLayoutVars>
          <dgm:bulletEnabled val="1"/>
        </dgm:presLayoutVars>
      </dgm:prSet>
      <dgm:spPr/>
    </dgm:pt>
    <dgm:pt modelId="{985BCD0C-F756-46C5-81FA-DA7D14D6BE9C}" type="pres">
      <dgm:prSet presAssocID="{36C4480D-6ED8-4EC0-9161-17BA1092BE52}" presName="sibTrans" presStyleCnt="0"/>
      <dgm:spPr/>
    </dgm:pt>
    <dgm:pt modelId="{F145BC1D-846E-46B6-9EC0-5899E8EE1D49}" type="pres">
      <dgm:prSet presAssocID="{A2009255-9CA0-4820-8669-971869992A9A}" presName="node" presStyleLbl="node1" presStyleIdx="5" presStyleCnt="8">
        <dgm:presLayoutVars>
          <dgm:bulletEnabled val="1"/>
        </dgm:presLayoutVars>
      </dgm:prSet>
      <dgm:spPr/>
    </dgm:pt>
    <dgm:pt modelId="{3CF69590-98C3-4B4D-8280-E447E3244FFC}" type="pres">
      <dgm:prSet presAssocID="{DE0D3C22-1947-47F4-A68D-124DD43CB3AE}" presName="sibTrans" presStyleCnt="0"/>
      <dgm:spPr/>
    </dgm:pt>
    <dgm:pt modelId="{C0C5244D-8656-4BFD-91AB-680FEA9D1252}" type="pres">
      <dgm:prSet presAssocID="{D9402F45-C805-4581-B04D-E4157371907A}" presName="node" presStyleLbl="node1" presStyleIdx="6" presStyleCnt="8">
        <dgm:presLayoutVars>
          <dgm:bulletEnabled val="1"/>
        </dgm:presLayoutVars>
      </dgm:prSet>
      <dgm:spPr/>
    </dgm:pt>
    <dgm:pt modelId="{E0B50201-76BB-4CB2-A1D9-AEF26C071D21}" type="pres">
      <dgm:prSet presAssocID="{3D979178-6C81-4A6F-A265-31BA7B9256DF}" presName="sibTrans" presStyleCnt="0"/>
      <dgm:spPr/>
    </dgm:pt>
    <dgm:pt modelId="{E4361670-BBC4-401B-B723-6814A45E2991}" type="pres">
      <dgm:prSet presAssocID="{9BF5AC0E-6980-4B08-BB39-B0B96A785537}" presName="node" presStyleLbl="node1" presStyleIdx="7" presStyleCnt="8">
        <dgm:presLayoutVars>
          <dgm:bulletEnabled val="1"/>
        </dgm:presLayoutVars>
      </dgm:prSet>
      <dgm:spPr/>
    </dgm:pt>
  </dgm:ptLst>
  <dgm:cxnLst>
    <dgm:cxn modelId="{B254240F-6C7B-415C-AB19-932DDD028302}" type="presOf" srcId="{9BF5AC0E-6980-4B08-BB39-B0B96A785537}" destId="{E4361670-BBC4-401B-B723-6814A45E2991}" srcOrd="0" destOrd="0" presId="urn:microsoft.com/office/officeart/2005/8/layout/default"/>
    <dgm:cxn modelId="{1EA42016-F3C0-4930-87BF-3F179EA70795}" srcId="{E80C7204-8822-42F6-ABEB-1C484845B93F}" destId="{D9402F45-C805-4581-B04D-E4157371907A}" srcOrd="6" destOrd="0" parTransId="{19B1C3E0-872A-4706-B75D-FE4D9D2FDFEC}" sibTransId="{3D979178-6C81-4A6F-A265-31BA7B9256DF}"/>
    <dgm:cxn modelId="{8DFC891D-3269-45E8-8ACC-51D1D0AFCFE1}" type="presOf" srcId="{5BD1CEA5-7AB9-4472-B73F-E43F04DFC43A}" destId="{B4E4654C-0E05-4057-ADA0-F0E3964F532D}" srcOrd="0" destOrd="0" presId="urn:microsoft.com/office/officeart/2005/8/layout/default"/>
    <dgm:cxn modelId="{E4ADD635-68F4-4E86-9538-61AE1FA3FA71}" type="presOf" srcId="{D034B1E5-5CEA-4F28-AA9F-3897BF4D1C97}" destId="{DFFE0C2B-EE52-42C1-90AC-A27251A4D8D4}" srcOrd="0" destOrd="0" presId="urn:microsoft.com/office/officeart/2005/8/layout/default"/>
    <dgm:cxn modelId="{8A640842-964C-44E4-9563-679A6B0E813D}" srcId="{E80C7204-8822-42F6-ABEB-1C484845B93F}" destId="{5BD1CEA5-7AB9-4472-B73F-E43F04DFC43A}" srcOrd="0" destOrd="0" parTransId="{E11CCF7A-F43F-49CA-B713-AD3F2A65F121}" sibTransId="{E4B2EE25-0E85-4E2A-B06B-DC8FD45F8247}"/>
    <dgm:cxn modelId="{78AD5047-F225-44C1-A762-32195A14C0DE}" srcId="{E80C7204-8822-42F6-ABEB-1C484845B93F}" destId="{D034B1E5-5CEA-4F28-AA9F-3897BF4D1C97}" srcOrd="3" destOrd="0" parTransId="{A0F8AF2F-D1A1-4C32-8D32-5FD64446A6F8}" sibTransId="{D201DAEC-7319-4708-B44F-BEDA34A23847}"/>
    <dgm:cxn modelId="{7A6C8047-5F3E-419D-BC8F-93AE29A35299}" type="presOf" srcId="{505C3D36-384B-4F93-AAA8-7B18DF257796}" destId="{AF85615B-66C3-4A6E-A056-0DB9FA611F55}" srcOrd="0" destOrd="0" presId="urn:microsoft.com/office/officeart/2005/8/layout/default"/>
    <dgm:cxn modelId="{8E37CB55-3AC1-42C3-8674-0519E0E41E61}" srcId="{E80C7204-8822-42F6-ABEB-1C484845B93F}" destId="{B2BD0F8B-80EF-432B-BB64-D12E79B2F278}" srcOrd="4" destOrd="0" parTransId="{D99B7BDB-D725-4DB1-9E12-851FE7393033}" sibTransId="{36C4480D-6ED8-4EC0-9161-17BA1092BE52}"/>
    <dgm:cxn modelId="{C997CF55-E8E2-4C55-847C-ADBCD87C8137}" type="presOf" srcId="{D9402F45-C805-4581-B04D-E4157371907A}" destId="{C0C5244D-8656-4BFD-91AB-680FEA9D1252}" srcOrd="0" destOrd="0" presId="urn:microsoft.com/office/officeart/2005/8/layout/default"/>
    <dgm:cxn modelId="{7EA7AB76-BB4A-43F8-8831-73C9783CF2C1}" srcId="{E80C7204-8822-42F6-ABEB-1C484845B93F}" destId="{9BF5AC0E-6980-4B08-BB39-B0B96A785537}" srcOrd="7" destOrd="0" parTransId="{3AC8C710-F4D6-4F3F-9501-A6D6032C1DA6}" sibTransId="{734CC10F-4755-4FD2-B92B-10196C588986}"/>
    <dgm:cxn modelId="{D446D091-6463-401A-97B6-6416A6447489}" type="presOf" srcId="{E80C7204-8822-42F6-ABEB-1C484845B93F}" destId="{4D5C864B-1E4B-44D1-8E74-42E75CACDD4C}" srcOrd="0" destOrd="0" presId="urn:microsoft.com/office/officeart/2005/8/layout/default"/>
    <dgm:cxn modelId="{2026B99F-693B-4376-8502-B291957E1F68}" srcId="{E80C7204-8822-42F6-ABEB-1C484845B93F}" destId="{505C3D36-384B-4F93-AAA8-7B18DF257796}" srcOrd="2" destOrd="0" parTransId="{F978CA54-9B2B-408E-B9D0-18C833B06FA6}" sibTransId="{CA7AF9ED-92DC-4FF1-A0DF-AF510E39A15B}"/>
    <dgm:cxn modelId="{396FB2A3-E36D-4846-A2CD-38881D52B64C}" type="presOf" srcId="{B2BD0F8B-80EF-432B-BB64-D12E79B2F278}" destId="{DF8BDBF3-0B6F-4271-8865-D7A649B55F6D}" srcOrd="0" destOrd="0" presId="urn:microsoft.com/office/officeart/2005/8/layout/default"/>
    <dgm:cxn modelId="{A4F63DC1-E19B-4432-9A3B-B639D3D13E90}" type="presOf" srcId="{A2009255-9CA0-4820-8669-971869992A9A}" destId="{F145BC1D-846E-46B6-9EC0-5899E8EE1D49}" srcOrd="0" destOrd="0" presId="urn:microsoft.com/office/officeart/2005/8/layout/default"/>
    <dgm:cxn modelId="{FE012BC7-23BB-4814-8DA1-CCE9D8A8A7D8}" srcId="{E80C7204-8822-42F6-ABEB-1C484845B93F}" destId="{A2009255-9CA0-4820-8669-971869992A9A}" srcOrd="5" destOrd="0" parTransId="{F772592A-2AEB-4884-A651-8C2FE9AF922A}" sibTransId="{DE0D3C22-1947-47F4-A68D-124DD43CB3AE}"/>
    <dgm:cxn modelId="{59271DF5-F11E-4F7B-9DAF-6966BBE747B8}" type="presOf" srcId="{CE53073D-AE60-4721-B98B-5D9289274A88}" destId="{3AB3E8BB-E1CA-4F87-8924-4E588F7B5A9A}" srcOrd="0" destOrd="0" presId="urn:microsoft.com/office/officeart/2005/8/layout/default"/>
    <dgm:cxn modelId="{59B0ADFA-640F-4CE6-9C1B-B1675A8C8245}" srcId="{E80C7204-8822-42F6-ABEB-1C484845B93F}" destId="{CE53073D-AE60-4721-B98B-5D9289274A88}" srcOrd="1" destOrd="0" parTransId="{A7D9D0FF-B50F-4474-A355-C0144615AF19}" sibTransId="{9FA639B5-05B2-4392-BD82-844C2CDFDDC8}"/>
    <dgm:cxn modelId="{029AC176-5E8A-4B51-9A90-95FC339C01B7}" type="presParOf" srcId="{4D5C864B-1E4B-44D1-8E74-42E75CACDD4C}" destId="{B4E4654C-0E05-4057-ADA0-F0E3964F532D}" srcOrd="0" destOrd="0" presId="urn:microsoft.com/office/officeart/2005/8/layout/default"/>
    <dgm:cxn modelId="{9CA1F478-BA08-45B7-97A3-B1A2D7A27CB0}" type="presParOf" srcId="{4D5C864B-1E4B-44D1-8E74-42E75CACDD4C}" destId="{FB20E798-04C7-485C-932A-1996AD480F1F}" srcOrd="1" destOrd="0" presId="urn:microsoft.com/office/officeart/2005/8/layout/default"/>
    <dgm:cxn modelId="{7DDD867D-8185-4D61-9AB7-8F52C71F18CC}" type="presParOf" srcId="{4D5C864B-1E4B-44D1-8E74-42E75CACDD4C}" destId="{3AB3E8BB-E1CA-4F87-8924-4E588F7B5A9A}" srcOrd="2" destOrd="0" presId="urn:microsoft.com/office/officeart/2005/8/layout/default"/>
    <dgm:cxn modelId="{86622EA6-0A3E-482D-9AE5-3366A66520C6}" type="presParOf" srcId="{4D5C864B-1E4B-44D1-8E74-42E75CACDD4C}" destId="{FD99BB85-84E0-4CAA-B3AD-44666FF6E90E}" srcOrd="3" destOrd="0" presId="urn:microsoft.com/office/officeart/2005/8/layout/default"/>
    <dgm:cxn modelId="{4168F7A7-F237-4AB6-BD80-EE46F2AAA92D}" type="presParOf" srcId="{4D5C864B-1E4B-44D1-8E74-42E75CACDD4C}" destId="{AF85615B-66C3-4A6E-A056-0DB9FA611F55}" srcOrd="4" destOrd="0" presId="urn:microsoft.com/office/officeart/2005/8/layout/default"/>
    <dgm:cxn modelId="{FC5625E7-E01C-4BDA-90A2-3DE4890C1033}" type="presParOf" srcId="{4D5C864B-1E4B-44D1-8E74-42E75CACDD4C}" destId="{DD22BE06-D385-4025-9336-D37315C8BD5D}" srcOrd="5" destOrd="0" presId="urn:microsoft.com/office/officeart/2005/8/layout/default"/>
    <dgm:cxn modelId="{0C85D090-0D4C-4419-A2A0-9EB8B7D4757F}" type="presParOf" srcId="{4D5C864B-1E4B-44D1-8E74-42E75CACDD4C}" destId="{DFFE0C2B-EE52-42C1-90AC-A27251A4D8D4}" srcOrd="6" destOrd="0" presId="urn:microsoft.com/office/officeart/2005/8/layout/default"/>
    <dgm:cxn modelId="{803DA807-87A7-4DC7-B511-D5E7190B80E1}" type="presParOf" srcId="{4D5C864B-1E4B-44D1-8E74-42E75CACDD4C}" destId="{04CA3D79-5911-4C54-9334-120947A70C3E}" srcOrd="7" destOrd="0" presId="urn:microsoft.com/office/officeart/2005/8/layout/default"/>
    <dgm:cxn modelId="{8D30896F-E8F0-449F-865B-316EB09FE828}" type="presParOf" srcId="{4D5C864B-1E4B-44D1-8E74-42E75CACDD4C}" destId="{DF8BDBF3-0B6F-4271-8865-D7A649B55F6D}" srcOrd="8" destOrd="0" presId="urn:microsoft.com/office/officeart/2005/8/layout/default"/>
    <dgm:cxn modelId="{6782415A-0784-400C-8579-C7804589C578}" type="presParOf" srcId="{4D5C864B-1E4B-44D1-8E74-42E75CACDD4C}" destId="{985BCD0C-F756-46C5-81FA-DA7D14D6BE9C}" srcOrd="9" destOrd="0" presId="urn:microsoft.com/office/officeart/2005/8/layout/default"/>
    <dgm:cxn modelId="{BE5E8C7E-3D41-4B7E-A0C5-3521A010C77B}" type="presParOf" srcId="{4D5C864B-1E4B-44D1-8E74-42E75CACDD4C}" destId="{F145BC1D-846E-46B6-9EC0-5899E8EE1D49}" srcOrd="10" destOrd="0" presId="urn:microsoft.com/office/officeart/2005/8/layout/default"/>
    <dgm:cxn modelId="{C5A49CEE-C31D-44EB-B36A-A89DE5EC69F9}" type="presParOf" srcId="{4D5C864B-1E4B-44D1-8E74-42E75CACDD4C}" destId="{3CF69590-98C3-4B4D-8280-E447E3244FFC}" srcOrd="11" destOrd="0" presId="urn:microsoft.com/office/officeart/2005/8/layout/default"/>
    <dgm:cxn modelId="{7F28B403-23EE-47DC-AAC6-F76E45FBF196}" type="presParOf" srcId="{4D5C864B-1E4B-44D1-8E74-42E75CACDD4C}" destId="{C0C5244D-8656-4BFD-91AB-680FEA9D1252}" srcOrd="12" destOrd="0" presId="urn:microsoft.com/office/officeart/2005/8/layout/default"/>
    <dgm:cxn modelId="{A5C1CEFF-1D6A-4A52-914E-93E61CA4CC0F}" type="presParOf" srcId="{4D5C864B-1E4B-44D1-8E74-42E75CACDD4C}" destId="{E0B50201-76BB-4CB2-A1D9-AEF26C071D21}" srcOrd="13" destOrd="0" presId="urn:microsoft.com/office/officeart/2005/8/layout/default"/>
    <dgm:cxn modelId="{90C83E16-87F2-48F5-AFFB-4175A9FC3D9F}" type="presParOf" srcId="{4D5C864B-1E4B-44D1-8E74-42E75CACDD4C}" destId="{E4361670-BBC4-401B-B723-6814A45E2991}"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B5FD4B-1EDB-49A3-BE9E-BCA9D3D0628A}"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en-US"/>
        </a:p>
      </dgm:t>
    </dgm:pt>
    <dgm:pt modelId="{C9190803-EF47-4B48-B8B9-269C2C05A9DF}">
      <dgm:prSet phldrT="[Text]"/>
      <dgm:spPr>
        <a:xfrm>
          <a:off x="3063699" y="73904"/>
          <a:ext cx="679413" cy="431427"/>
        </a:xfrm>
        <a:solidFill>
          <a:sysClr val="window" lastClr="FFFFFF">
            <a:alpha val="90000"/>
            <a:hueOff val="0"/>
            <a:satOff val="0"/>
            <a:lumOff val="0"/>
            <a:alphaOff val="0"/>
          </a:sysClr>
        </a:solidFill>
        <a:ln w="38100" cap="flat" cmpd="sng" algn="ctr">
          <a:solidFill>
            <a:srgbClr val="4F81BD">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All Roads</a:t>
          </a:r>
        </a:p>
      </dgm:t>
    </dgm:pt>
    <dgm:pt modelId="{EDAB797F-423E-4516-8BE2-BF04B9A61DA0}" type="parTrans" cxnId="{971254E9-5793-4121-9F55-16AD2A637942}">
      <dgm:prSet/>
      <dgm:spPr/>
      <dgm:t>
        <a:bodyPr/>
        <a:lstStyle/>
        <a:p>
          <a:endParaRPr lang="en-US" b="1"/>
        </a:p>
      </dgm:t>
    </dgm:pt>
    <dgm:pt modelId="{9587B992-9DA1-417E-A198-DB18A5EFA2E2}" type="sibTrans" cxnId="{971254E9-5793-4121-9F55-16AD2A637942}">
      <dgm:prSet/>
      <dgm:spPr/>
      <dgm:t>
        <a:bodyPr/>
        <a:lstStyle/>
        <a:p>
          <a:endParaRPr lang="en-US" b="1"/>
        </a:p>
      </dgm:t>
    </dgm:pt>
    <dgm:pt modelId="{F561F8B7-CFA0-475C-8C4D-E4C7F9CE6EFE}">
      <dgm:prSet phldrT="[Text]"/>
      <dgm:spPr>
        <a:xfrm>
          <a:off x="2233305" y="702928"/>
          <a:ext cx="679413" cy="431427"/>
        </a:xfrm>
        <a:solidFill>
          <a:sysClr val="window" lastClr="FFFFFF">
            <a:alpha val="90000"/>
            <a:hueOff val="0"/>
            <a:satOff val="0"/>
            <a:lumOff val="0"/>
            <a:alphaOff val="0"/>
          </a:sysClr>
        </a:solidFill>
        <a:ln w="38100" cap="flat" cmpd="sng" algn="ctr">
          <a:solidFill>
            <a:srgbClr val="9BBB59">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Arterial</a:t>
          </a:r>
        </a:p>
      </dgm:t>
    </dgm:pt>
    <dgm:pt modelId="{9FA4E780-1960-4FA6-ABD1-A3C28E019BCD}" type="parTrans" cxnId="{9012898A-14BD-4342-9590-622BDCA28AA1}">
      <dgm:prSet/>
      <dgm:spPr>
        <a:xfrm>
          <a:off x="2497521" y="433616"/>
          <a:ext cx="830394" cy="197596"/>
        </a:xfrm>
        <a:noFill/>
        <a:ln w="25400" cap="flat" cmpd="sng" algn="ctr">
          <a:solidFill>
            <a:srgbClr val="9BBB59">
              <a:lumMod val="75000"/>
            </a:srgbClr>
          </a:solidFill>
          <a:prstDash val="solid"/>
        </a:ln>
        <a:effectLst/>
      </dgm:spPr>
      <dgm:t>
        <a:bodyPr/>
        <a:lstStyle/>
        <a:p>
          <a:endParaRPr lang="en-US" b="1"/>
        </a:p>
      </dgm:t>
    </dgm:pt>
    <dgm:pt modelId="{7CD9E947-D4A2-4338-9F3B-CCE7E3C7B964}" type="sibTrans" cxnId="{9012898A-14BD-4342-9590-622BDCA28AA1}">
      <dgm:prSet/>
      <dgm:spPr/>
      <dgm:t>
        <a:bodyPr/>
        <a:lstStyle/>
        <a:p>
          <a:endParaRPr lang="en-US" b="1"/>
        </a:p>
      </dgm:t>
    </dgm:pt>
    <dgm:pt modelId="{0D655BE7-FF40-4113-9237-21792E4B0896}">
      <dgm:prSet phldrT="[Text]"/>
      <dgm:spPr>
        <a:xfrm>
          <a:off x="1818108" y="1331952"/>
          <a:ext cx="679413" cy="431427"/>
        </a:xfrm>
        <a:solidFill>
          <a:sysClr val="window" lastClr="FFFFFF">
            <a:alpha val="90000"/>
            <a:hueOff val="0"/>
            <a:satOff val="0"/>
            <a:lumOff val="0"/>
            <a:alphaOff val="0"/>
          </a:sysClr>
        </a:solidFill>
        <a:ln w="38100" cap="flat" cmpd="sng" algn="ctr">
          <a:solidFill>
            <a:srgbClr val="F79646">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Principal</a:t>
          </a:r>
        </a:p>
      </dgm:t>
    </dgm:pt>
    <dgm:pt modelId="{2DB95756-F5D1-42CD-A190-1A2276BC1701}" type="parTrans" cxnId="{9F72B19C-AFF8-46FB-904B-0A37D655672C}">
      <dgm:prSet/>
      <dgm:spPr>
        <a:xfrm>
          <a:off x="2082324" y="1062640"/>
          <a:ext cx="415197" cy="197596"/>
        </a:xfrm>
        <a:noFill/>
        <a:ln w="25400" cap="flat" cmpd="sng" algn="ctr">
          <a:solidFill>
            <a:srgbClr val="F79646">
              <a:lumMod val="75000"/>
            </a:srgbClr>
          </a:solidFill>
          <a:prstDash val="solid"/>
        </a:ln>
        <a:effectLst/>
      </dgm:spPr>
      <dgm:t>
        <a:bodyPr/>
        <a:lstStyle/>
        <a:p>
          <a:endParaRPr lang="en-US" b="1"/>
        </a:p>
      </dgm:t>
    </dgm:pt>
    <dgm:pt modelId="{ADD7D93D-EEB9-41F3-94A4-4758C5FD932A}" type="sibTrans" cxnId="{9F72B19C-AFF8-46FB-904B-0A37D655672C}">
      <dgm:prSet/>
      <dgm:spPr/>
      <dgm:t>
        <a:bodyPr/>
        <a:lstStyle/>
        <a:p>
          <a:endParaRPr lang="en-US" b="1"/>
        </a:p>
      </dgm:t>
    </dgm:pt>
    <dgm:pt modelId="{7C3EC89F-7287-4E04-BEF3-A65EBC037A8C}">
      <dgm:prSet phldrT="[Text]"/>
      <dgm:spPr>
        <a:xfrm>
          <a:off x="2648502" y="1331952"/>
          <a:ext cx="679413" cy="431427"/>
        </a:xfrm>
        <a:solidFill>
          <a:schemeClr val="accent6">
            <a:lumMod val="20000"/>
            <a:lumOff val="80000"/>
            <a:alpha val="90000"/>
          </a:schemeClr>
        </a:solidFill>
        <a:ln w="38100" cap="flat" cmpd="sng" algn="ctr">
          <a:solidFill>
            <a:srgbClr val="F79646">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Minor </a:t>
          </a:r>
        </a:p>
        <a:p>
          <a:r>
            <a:rPr lang="en-US" b="1">
              <a:solidFill>
                <a:sysClr val="windowText" lastClr="000000">
                  <a:hueOff val="0"/>
                  <a:satOff val="0"/>
                  <a:lumOff val="0"/>
                  <a:alphaOff val="0"/>
                </a:sysClr>
              </a:solidFill>
              <a:latin typeface="Calibri"/>
              <a:ea typeface="+mn-ea"/>
              <a:cs typeface="+mn-cs"/>
            </a:rPr>
            <a:t> (Full Access)</a:t>
          </a:r>
        </a:p>
      </dgm:t>
    </dgm:pt>
    <dgm:pt modelId="{238EAC5D-839F-41B9-B02E-B17CDAD5ACB5}" type="parTrans" cxnId="{49E2D627-992C-4C52-AFEE-D383E106CE71}">
      <dgm:prSet/>
      <dgm:spPr>
        <a:xfrm>
          <a:off x="2497521" y="1062640"/>
          <a:ext cx="415197" cy="197596"/>
        </a:xfrm>
        <a:noFill/>
        <a:ln w="25400" cap="flat" cmpd="sng" algn="ctr">
          <a:solidFill>
            <a:srgbClr val="F79646">
              <a:lumMod val="75000"/>
            </a:srgbClr>
          </a:solidFill>
          <a:prstDash val="solid"/>
        </a:ln>
        <a:effectLst/>
      </dgm:spPr>
      <dgm:t>
        <a:bodyPr/>
        <a:lstStyle/>
        <a:p>
          <a:endParaRPr lang="en-US" b="1"/>
        </a:p>
      </dgm:t>
    </dgm:pt>
    <dgm:pt modelId="{960BDAAF-B239-4C4D-8C18-B29F9141D0DA}" type="sibTrans" cxnId="{49E2D627-992C-4C52-AFEE-D383E106CE71}">
      <dgm:prSet/>
      <dgm:spPr/>
      <dgm:t>
        <a:bodyPr/>
        <a:lstStyle/>
        <a:p>
          <a:endParaRPr lang="en-US" b="1"/>
        </a:p>
      </dgm:t>
    </dgm:pt>
    <dgm:pt modelId="{62E4132B-8F4E-4E01-950D-8B06D97ACD14}">
      <dgm:prSet phldrT="[Text]"/>
      <dgm:spPr>
        <a:xfrm>
          <a:off x="3894093" y="702928"/>
          <a:ext cx="679413" cy="431427"/>
        </a:xfrm>
        <a:solidFill>
          <a:sysClr val="window" lastClr="FFFFFF">
            <a:alpha val="90000"/>
            <a:hueOff val="0"/>
            <a:satOff val="0"/>
            <a:lumOff val="0"/>
            <a:alphaOff val="0"/>
          </a:sysClr>
        </a:solidFill>
        <a:ln w="38100" cap="flat" cmpd="sng" algn="ctr">
          <a:solidFill>
            <a:srgbClr val="9BBB59">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Non-Arterial</a:t>
          </a:r>
        </a:p>
      </dgm:t>
    </dgm:pt>
    <dgm:pt modelId="{5CDC4A91-7163-4D94-AE35-A967234F8DEE}" type="parTrans" cxnId="{548FD545-1DF1-40EE-8163-8BC6BC76E82D}">
      <dgm:prSet/>
      <dgm:spPr>
        <a:xfrm>
          <a:off x="3327915" y="433616"/>
          <a:ext cx="830394" cy="197596"/>
        </a:xfrm>
        <a:noFill/>
        <a:ln w="25400" cap="flat" cmpd="sng" algn="ctr">
          <a:solidFill>
            <a:srgbClr val="9BBB59">
              <a:lumMod val="75000"/>
            </a:srgbClr>
          </a:solidFill>
          <a:prstDash val="solid"/>
        </a:ln>
        <a:effectLst/>
      </dgm:spPr>
      <dgm:t>
        <a:bodyPr/>
        <a:lstStyle/>
        <a:p>
          <a:endParaRPr lang="en-US" b="1"/>
        </a:p>
      </dgm:t>
    </dgm:pt>
    <dgm:pt modelId="{92088D31-08F6-4577-975D-B7276EF37CF8}" type="sibTrans" cxnId="{548FD545-1DF1-40EE-8163-8BC6BC76E82D}">
      <dgm:prSet/>
      <dgm:spPr/>
      <dgm:t>
        <a:bodyPr/>
        <a:lstStyle/>
        <a:p>
          <a:endParaRPr lang="en-US" b="1"/>
        </a:p>
      </dgm:t>
    </dgm:pt>
    <dgm:pt modelId="{86EA3024-E56B-47B4-9AE9-104A8F9EA018}">
      <dgm:prSet phldrT="[Text]"/>
      <dgm:spPr>
        <a:xfrm>
          <a:off x="3478896" y="1331952"/>
          <a:ext cx="679413" cy="431427"/>
        </a:xfrm>
        <a:solidFill>
          <a:sysClr val="window" lastClr="FFFFFF">
            <a:alpha val="90000"/>
            <a:hueOff val="0"/>
            <a:satOff val="0"/>
            <a:lumOff val="0"/>
            <a:alphaOff val="0"/>
          </a:sysClr>
        </a:solidFill>
        <a:ln w="38100" cap="flat" cmpd="sng" algn="ctr">
          <a:solidFill>
            <a:srgbClr val="F79646">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Collector</a:t>
          </a:r>
        </a:p>
      </dgm:t>
    </dgm:pt>
    <dgm:pt modelId="{8E4E43C7-E01A-4A93-9670-026B3CE32485}" type="parTrans" cxnId="{A0E11BC3-06F5-4C13-BEE1-78F5F6A037C2}">
      <dgm:prSet/>
      <dgm:spPr>
        <a:xfrm>
          <a:off x="3743113" y="1062640"/>
          <a:ext cx="415197" cy="197596"/>
        </a:xfrm>
        <a:noFill/>
        <a:ln w="25400" cap="flat" cmpd="sng" algn="ctr">
          <a:solidFill>
            <a:srgbClr val="F79646">
              <a:lumMod val="75000"/>
            </a:srgbClr>
          </a:solidFill>
          <a:prstDash val="solid"/>
        </a:ln>
        <a:effectLst/>
      </dgm:spPr>
      <dgm:t>
        <a:bodyPr/>
        <a:lstStyle/>
        <a:p>
          <a:endParaRPr lang="en-US" b="1"/>
        </a:p>
      </dgm:t>
    </dgm:pt>
    <dgm:pt modelId="{479ADE3C-BA05-4996-BF82-60D00BAD058B}" type="sibTrans" cxnId="{A0E11BC3-06F5-4C13-BEE1-78F5F6A037C2}">
      <dgm:prSet/>
      <dgm:spPr/>
      <dgm:t>
        <a:bodyPr/>
        <a:lstStyle/>
        <a:p>
          <a:endParaRPr lang="en-US" b="1"/>
        </a:p>
      </dgm:t>
    </dgm:pt>
    <dgm:pt modelId="{68ED20F2-CAAD-44D1-A8B5-B8E85EE57AFE}">
      <dgm:prSet phldrT="[Text]"/>
      <dgm:spPr>
        <a:xfrm>
          <a:off x="4309290" y="1331952"/>
          <a:ext cx="679413" cy="431427"/>
        </a:xfrm>
        <a:solidFill>
          <a:schemeClr val="accent6">
            <a:lumMod val="40000"/>
            <a:lumOff val="60000"/>
            <a:alpha val="90000"/>
          </a:schemeClr>
        </a:solidFill>
        <a:ln w="38100" cap="flat" cmpd="sng" algn="ctr">
          <a:solidFill>
            <a:srgbClr val="F79646">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Local</a:t>
          </a:r>
        </a:p>
      </dgm:t>
    </dgm:pt>
    <dgm:pt modelId="{9E8D2BAD-8BF5-489A-9199-3DB3457420C8}" type="parTrans" cxnId="{398D8862-115A-4792-BB07-123C01C16D13}">
      <dgm:prSet/>
      <dgm:spPr>
        <a:xfrm>
          <a:off x="4158310" y="1062640"/>
          <a:ext cx="415197" cy="197596"/>
        </a:xfrm>
        <a:noFill/>
        <a:ln w="25400" cap="flat" cmpd="sng" algn="ctr">
          <a:solidFill>
            <a:srgbClr val="F79646">
              <a:lumMod val="75000"/>
            </a:srgbClr>
          </a:solidFill>
          <a:prstDash val="solid"/>
        </a:ln>
        <a:effectLst/>
      </dgm:spPr>
      <dgm:t>
        <a:bodyPr/>
        <a:lstStyle/>
        <a:p>
          <a:endParaRPr lang="en-US" b="1"/>
        </a:p>
      </dgm:t>
    </dgm:pt>
    <dgm:pt modelId="{03AD7696-5339-42C9-93A0-3E528E6E3C45}" type="sibTrans" cxnId="{398D8862-115A-4792-BB07-123C01C16D13}">
      <dgm:prSet/>
      <dgm:spPr/>
      <dgm:t>
        <a:bodyPr/>
        <a:lstStyle/>
        <a:p>
          <a:endParaRPr lang="en-US" b="1"/>
        </a:p>
      </dgm:t>
    </dgm:pt>
    <dgm:pt modelId="{E61A909F-A87C-4E2F-A7A8-88CA940D14DB}">
      <dgm:prSet phldrT="[Text]"/>
      <dgm:spPr>
        <a:xfrm>
          <a:off x="1402911" y="1960975"/>
          <a:ext cx="679413" cy="431427"/>
        </a:xfrm>
        <a:solidFill>
          <a:sysClr val="window" lastClr="FFFFFF">
            <a:alpha val="90000"/>
            <a:hueOff val="0"/>
            <a:satOff val="0"/>
            <a:lumOff val="0"/>
            <a:alphaOff val="0"/>
          </a:sysClr>
        </a:solidFill>
        <a:ln w="38100" cap="flat" cmpd="sng" algn="ctr">
          <a:solidFill>
            <a:srgbClr val="4BACC6">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Limited Access</a:t>
          </a:r>
        </a:p>
      </dgm:t>
    </dgm:pt>
    <dgm:pt modelId="{BDC4D188-634E-4FAE-A4AA-0B614323F9A2}" type="parTrans" cxnId="{6527CDCD-A9BA-4F52-AACF-F74C253A01EB}">
      <dgm:prSet/>
      <dgm:spPr>
        <a:xfrm>
          <a:off x="1667127" y="1691663"/>
          <a:ext cx="415197" cy="197596"/>
        </a:xfrm>
        <a:noFill/>
        <a:ln w="25400" cap="flat" cmpd="sng" algn="ctr">
          <a:solidFill>
            <a:srgbClr val="4BACC6">
              <a:lumMod val="75000"/>
            </a:srgbClr>
          </a:solidFill>
          <a:prstDash val="solid"/>
        </a:ln>
        <a:effectLst/>
      </dgm:spPr>
      <dgm:t>
        <a:bodyPr/>
        <a:lstStyle/>
        <a:p>
          <a:endParaRPr lang="en-US" b="1"/>
        </a:p>
      </dgm:t>
    </dgm:pt>
    <dgm:pt modelId="{52444121-CC13-4E2A-8C0F-CAE040D182A5}" type="sibTrans" cxnId="{6527CDCD-A9BA-4F52-AACF-F74C253A01EB}">
      <dgm:prSet/>
      <dgm:spPr/>
      <dgm:t>
        <a:bodyPr/>
        <a:lstStyle/>
        <a:p>
          <a:endParaRPr lang="en-US" b="1"/>
        </a:p>
      </dgm:t>
    </dgm:pt>
    <dgm:pt modelId="{14C5BAFB-FB54-4D99-8871-45A44DD819C2}">
      <dgm:prSet phldrT="[Text]"/>
      <dgm:spPr>
        <a:xfrm>
          <a:off x="2233305" y="1960975"/>
          <a:ext cx="679413" cy="431427"/>
        </a:xfrm>
        <a:solidFill>
          <a:sysClr val="window" lastClr="FFFFFF">
            <a:alpha val="90000"/>
            <a:hueOff val="0"/>
            <a:satOff val="0"/>
            <a:lumOff val="0"/>
            <a:alphaOff val="0"/>
          </a:sysClr>
        </a:solidFill>
        <a:ln w="38100" cap="flat" cmpd="sng" algn="ctr">
          <a:solidFill>
            <a:srgbClr val="4BACC6">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Full Access</a:t>
          </a:r>
        </a:p>
      </dgm:t>
    </dgm:pt>
    <dgm:pt modelId="{06590F60-BD61-4803-B5ED-878578DBF7B9}" type="parTrans" cxnId="{8D332AF3-79C1-47DF-B35A-1651281204F7}">
      <dgm:prSet/>
      <dgm:spPr>
        <a:xfrm>
          <a:off x="2082324" y="1691663"/>
          <a:ext cx="415197" cy="197596"/>
        </a:xfrm>
        <a:noFill/>
        <a:ln w="25400" cap="flat" cmpd="sng" algn="ctr">
          <a:solidFill>
            <a:srgbClr val="4BACC6">
              <a:lumMod val="75000"/>
            </a:srgbClr>
          </a:solidFill>
          <a:prstDash val="solid"/>
        </a:ln>
        <a:effectLst/>
      </dgm:spPr>
      <dgm:t>
        <a:bodyPr/>
        <a:lstStyle/>
        <a:p>
          <a:endParaRPr lang="en-US" b="1"/>
        </a:p>
      </dgm:t>
    </dgm:pt>
    <dgm:pt modelId="{AF74B8EB-A03D-47A1-96BB-2D0193C4C059}" type="sibTrans" cxnId="{8D332AF3-79C1-47DF-B35A-1651281204F7}">
      <dgm:prSet/>
      <dgm:spPr/>
      <dgm:t>
        <a:bodyPr/>
        <a:lstStyle/>
        <a:p>
          <a:endParaRPr lang="en-US" b="1"/>
        </a:p>
      </dgm:t>
    </dgm:pt>
    <dgm:pt modelId="{E132D82A-CD4C-4B03-AB35-AE13FB29C6D6}">
      <dgm:prSet phldrT="[Text]"/>
      <dgm:spPr>
        <a:xfrm>
          <a:off x="3063699" y="1960975"/>
          <a:ext cx="679413" cy="431427"/>
        </a:xfrm>
        <a:solidFill>
          <a:schemeClr val="accent3">
            <a:lumMod val="20000"/>
            <a:lumOff val="80000"/>
            <a:alpha val="90000"/>
          </a:schemeClr>
        </a:solidFill>
        <a:ln w="38100" cap="flat" cmpd="sng" algn="ctr">
          <a:solidFill>
            <a:srgbClr val="4BACC6">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Major</a:t>
          </a:r>
        </a:p>
      </dgm:t>
    </dgm:pt>
    <dgm:pt modelId="{796BABD3-1BA6-478F-8DF4-603AAA85D8D8}" type="parTrans" cxnId="{6BC4820B-2C5D-4A2F-A3F9-1E9A7D3C6330}">
      <dgm:prSet/>
      <dgm:spPr>
        <a:xfrm>
          <a:off x="3327915" y="1691663"/>
          <a:ext cx="415197" cy="197596"/>
        </a:xfrm>
        <a:noFill/>
        <a:ln w="25400" cap="flat" cmpd="sng" algn="ctr">
          <a:solidFill>
            <a:srgbClr val="4BACC6">
              <a:lumMod val="75000"/>
            </a:srgbClr>
          </a:solidFill>
          <a:prstDash val="solid"/>
        </a:ln>
        <a:effectLst/>
      </dgm:spPr>
      <dgm:t>
        <a:bodyPr/>
        <a:lstStyle/>
        <a:p>
          <a:endParaRPr lang="en-US" b="1"/>
        </a:p>
      </dgm:t>
    </dgm:pt>
    <dgm:pt modelId="{96338259-A89C-4B66-83E5-6013E0475045}" type="sibTrans" cxnId="{6BC4820B-2C5D-4A2F-A3F9-1E9A7D3C6330}">
      <dgm:prSet/>
      <dgm:spPr/>
      <dgm:t>
        <a:bodyPr/>
        <a:lstStyle/>
        <a:p>
          <a:endParaRPr lang="en-US" b="1"/>
        </a:p>
      </dgm:t>
    </dgm:pt>
    <dgm:pt modelId="{1D676312-DB02-424A-A85D-C32083796F4E}">
      <dgm:prSet phldrT="[Text]"/>
      <dgm:spPr>
        <a:xfrm>
          <a:off x="3894093" y="1960975"/>
          <a:ext cx="679413" cy="431427"/>
        </a:xfrm>
        <a:solidFill>
          <a:schemeClr val="accent3">
            <a:lumMod val="20000"/>
            <a:lumOff val="80000"/>
            <a:alpha val="90000"/>
          </a:schemeClr>
        </a:solidFill>
        <a:ln w="38100" cap="flat" cmpd="sng" algn="ctr">
          <a:solidFill>
            <a:srgbClr val="4BACC6">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Minor</a:t>
          </a:r>
        </a:p>
      </dgm:t>
    </dgm:pt>
    <dgm:pt modelId="{214986F6-A2C7-4499-9862-A68EB640E66E}" type="parTrans" cxnId="{86A2AE53-471F-4A15-9B8C-9AC4702E1A18}">
      <dgm:prSet/>
      <dgm:spPr>
        <a:xfrm>
          <a:off x="3743113" y="1691663"/>
          <a:ext cx="415197" cy="197596"/>
        </a:xfrm>
        <a:noFill/>
        <a:ln w="25400" cap="flat" cmpd="sng" algn="ctr">
          <a:solidFill>
            <a:srgbClr val="4BACC6">
              <a:lumMod val="75000"/>
            </a:srgbClr>
          </a:solidFill>
          <a:prstDash val="solid"/>
        </a:ln>
        <a:effectLst/>
      </dgm:spPr>
      <dgm:t>
        <a:bodyPr/>
        <a:lstStyle/>
        <a:p>
          <a:endParaRPr lang="en-US" b="1"/>
        </a:p>
      </dgm:t>
    </dgm:pt>
    <dgm:pt modelId="{47F87D64-D626-4D28-A76D-AE215DE2ECEE}" type="sibTrans" cxnId="{86A2AE53-471F-4A15-9B8C-9AC4702E1A18}">
      <dgm:prSet/>
      <dgm:spPr/>
      <dgm:t>
        <a:bodyPr/>
        <a:lstStyle/>
        <a:p>
          <a:endParaRPr lang="en-US" b="1"/>
        </a:p>
      </dgm:t>
    </dgm:pt>
    <dgm:pt modelId="{72CB240C-E3FC-4575-BA3C-DB96CF90E451}">
      <dgm:prSet phldrT="[Text]"/>
      <dgm:spPr>
        <a:xfrm>
          <a:off x="987713" y="2589999"/>
          <a:ext cx="679413" cy="431427"/>
        </a:xfrm>
        <a:solidFill>
          <a:schemeClr val="accent1">
            <a:lumMod val="40000"/>
            <a:lumOff val="60000"/>
            <a:alpha val="90000"/>
          </a:schemeClr>
        </a:solidFill>
        <a:ln w="38100" cap="flat" cmpd="sng" algn="ctr">
          <a:solidFill>
            <a:srgbClr val="C0504D">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Interstate</a:t>
          </a:r>
        </a:p>
      </dgm:t>
    </dgm:pt>
    <dgm:pt modelId="{4EDA58E7-3F42-4E92-A70C-9128CEADD990}" type="parTrans" cxnId="{038CE65B-3E37-47E7-9399-1B236453B608}">
      <dgm:prSet/>
      <dgm:spPr>
        <a:xfrm>
          <a:off x="1251930" y="2320687"/>
          <a:ext cx="415197" cy="197596"/>
        </a:xfrm>
        <a:noFill/>
        <a:ln w="25400" cap="flat" cmpd="sng" algn="ctr">
          <a:solidFill>
            <a:srgbClr val="C0504D">
              <a:lumMod val="75000"/>
            </a:srgbClr>
          </a:solidFill>
          <a:prstDash val="solid"/>
        </a:ln>
        <a:effectLst/>
      </dgm:spPr>
      <dgm:t>
        <a:bodyPr/>
        <a:lstStyle/>
        <a:p>
          <a:endParaRPr lang="en-US" b="1"/>
        </a:p>
      </dgm:t>
    </dgm:pt>
    <dgm:pt modelId="{CB832900-DA1E-4C9C-9F8C-9F8A985215F5}" type="sibTrans" cxnId="{038CE65B-3E37-47E7-9399-1B236453B608}">
      <dgm:prSet/>
      <dgm:spPr/>
      <dgm:t>
        <a:bodyPr/>
        <a:lstStyle/>
        <a:p>
          <a:endParaRPr lang="en-US" b="1"/>
        </a:p>
      </dgm:t>
    </dgm:pt>
    <dgm:pt modelId="{F0B0207B-86E6-4D6A-8336-99E30FA666E9}">
      <dgm:prSet phldrT="[Text]"/>
      <dgm:spPr>
        <a:xfrm>
          <a:off x="1818108" y="2589999"/>
          <a:ext cx="679413" cy="431427"/>
        </a:xfrm>
        <a:solidFill>
          <a:schemeClr val="accent1">
            <a:lumMod val="40000"/>
            <a:lumOff val="60000"/>
            <a:alpha val="90000"/>
          </a:schemeClr>
        </a:solidFill>
        <a:ln w="38100" cap="flat" cmpd="sng" algn="ctr">
          <a:solidFill>
            <a:srgbClr val="C0504D">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Other Freeways &amp; Expressways</a:t>
          </a:r>
        </a:p>
      </dgm:t>
    </dgm:pt>
    <dgm:pt modelId="{2D7BCC24-2833-4310-A291-7C7FA30A7878}" type="parTrans" cxnId="{C71BE7FD-81E9-4AB5-8405-A4EEB5BE92A5}">
      <dgm:prSet/>
      <dgm:spPr>
        <a:xfrm>
          <a:off x="1667127" y="2320687"/>
          <a:ext cx="415197" cy="197596"/>
        </a:xfrm>
        <a:noFill/>
        <a:ln w="25400" cap="flat" cmpd="sng" algn="ctr">
          <a:solidFill>
            <a:srgbClr val="C0504D">
              <a:lumMod val="75000"/>
            </a:srgbClr>
          </a:solidFill>
          <a:prstDash val="solid"/>
        </a:ln>
        <a:effectLst/>
      </dgm:spPr>
      <dgm:t>
        <a:bodyPr/>
        <a:lstStyle/>
        <a:p>
          <a:endParaRPr lang="en-US" b="1"/>
        </a:p>
      </dgm:t>
    </dgm:pt>
    <dgm:pt modelId="{006391FF-E4F1-4D09-80BE-29B75618C5C1}" type="sibTrans" cxnId="{C71BE7FD-81E9-4AB5-8405-A4EEB5BE92A5}">
      <dgm:prSet/>
      <dgm:spPr/>
      <dgm:t>
        <a:bodyPr/>
        <a:lstStyle/>
        <a:p>
          <a:endParaRPr lang="en-US" b="1"/>
        </a:p>
      </dgm:t>
    </dgm:pt>
    <dgm:pt modelId="{B73AFE45-2918-4C9A-BA18-7BB64129CF28}">
      <dgm:prSet phldrT="[Text]"/>
      <dgm:spPr>
        <a:xfrm>
          <a:off x="2233305" y="1960975"/>
          <a:ext cx="679413" cy="431427"/>
        </a:xfrm>
        <a:solidFill>
          <a:schemeClr val="accent3">
            <a:lumMod val="40000"/>
            <a:lumOff val="60000"/>
            <a:alpha val="90000"/>
          </a:schemeClr>
        </a:solidFill>
        <a:ln w="38100" cap="flat" cmpd="sng" algn="ctr">
          <a:solidFill>
            <a:srgbClr val="4BACC6">
              <a:lumMod val="75000"/>
            </a:srgbClr>
          </a:solidFill>
          <a:prstDash val="solid"/>
        </a:ln>
        <a:effectLst/>
      </dgm:spPr>
      <dgm:t>
        <a:bodyPr/>
        <a:lstStyle/>
        <a:p>
          <a:r>
            <a:rPr lang="en-US" b="1">
              <a:solidFill>
                <a:sysClr val="windowText" lastClr="000000">
                  <a:hueOff val="0"/>
                  <a:satOff val="0"/>
                  <a:lumOff val="0"/>
                  <a:alphaOff val="0"/>
                </a:sysClr>
              </a:solidFill>
              <a:latin typeface="Calibri"/>
              <a:ea typeface="+mn-ea"/>
              <a:cs typeface="+mn-cs"/>
            </a:rPr>
            <a:t>Other Principal Arterial</a:t>
          </a:r>
        </a:p>
      </dgm:t>
    </dgm:pt>
    <dgm:pt modelId="{82B526EE-E99E-4ED1-8337-6F650D457CF0}" type="parTrans" cxnId="{AFE91327-051A-45C5-923E-558118DD99BE}">
      <dgm:prSet/>
      <dgm:spPr/>
      <dgm:t>
        <a:bodyPr/>
        <a:lstStyle/>
        <a:p>
          <a:endParaRPr lang="en-US" b="1"/>
        </a:p>
      </dgm:t>
    </dgm:pt>
    <dgm:pt modelId="{2A0C1EE3-5C9D-446F-970D-89608782AA1A}" type="sibTrans" cxnId="{AFE91327-051A-45C5-923E-558118DD99BE}">
      <dgm:prSet/>
      <dgm:spPr/>
      <dgm:t>
        <a:bodyPr/>
        <a:lstStyle/>
        <a:p>
          <a:endParaRPr lang="en-US" b="1"/>
        </a:p>
      </dgm:t>
    </dgm:pt>
    <dgm:pt modelId="{5C355360-6D43-483C-97D6-9716F5D5F283}" type="pres">
      <dgm:prSet presAssocID="{E6B5FD4B-1EDB-49A3-BE9E-BCA9D3D0628A}" presName="mainComposite" presStyleCnt="0">
        <dgm:presLayoutVars>
          <dgm:chPref val="1"/>
          <dgm:dir/>
          <dgm:animOne val="branch"/>
          <dgm:animLvl val="lvl"/>
          <dgm:resizeHandles val="exact"/>
        </dgm:presLayoutVars>
      </dgm:prSet>
      <dgm:spPr/>
    </dgm:pt>
    <dgm:pt modelId="{6A65AEA4-A3D4-4393-A9A6-F085E619C225}" type="pres">
      <dgm:prSet presAssocID="{E6B5FD4B-1EDB-49A3-BE9E-BCA9D3D0628A}" presName="hierFlow" presStyleCnt="0"/>
      <dgm:spPr/>
    </dgm:pt>
    <dgm:pt modelId="{386EBEF7-B2E5-481E-B591-960AF11B82CC}" type="pres">
      <dgm:prSet presAssocID="{E6B5FD4B-1EDB-49A3-BE9E-BCA9D3D0628A}" presName="hierChild1" presStyleCnt="0">
        <dgm:presLayoutVars>
          <dgm:chPref val="1"/>
          <dgm:animOne val="branch"/>
          <dgm:animLvl val="lvl"/>
        </dgm:presLayoutVars>
      </dgm:prSet>
      <dgm:spPr/>
    </dgm:pt>
    <dgm:pt modelId="{96597F54-0E83-4B75-9BA4-3E0BFD9AFADA}" type="pres">
      <dgm:prSet presAssocID="{C9190803-EF47-4B48-B8B9-269C2C05A9DF}" presName="Name14" presStyleCnt="0"/>
      <dgm:spPr/>
    </dgm:pt>
    <dgm:pt modelId="{33D3F920-6A70-4E04-9D6D-D282CA949828}" type="pres">
      <dgm:prSet presAssocID="{C9190803-EF47-4B48-B8B9-269C2C05A9DF}" presName="level1Shape" presStyleLbl="node0" presStyleIdx="0" presStyleCnt="1">
        <dgm:presLayoutVars>
          <dgm:chPref val="3"/>
        </dgm:presLayoutVars>
      </dgm:prSet>
      <dgm:spPr/>
    </dgm:pt>
    <dgm:pt modelId="{6978D5AA-F417-4B87-9BF7-0DF0812D26E0}" type="pres">
      <dgm:prSet presAssocID="{C9190803-EF47-4B48-B8B9-269C2C05A9DF}" presName="hierChild2" presStyleCnt="0"/>
      <dgm:spPr/>
    </dgm:pt>
    <dgm:pt modelId="{2595EFE4-4003-459C-BE8C-748723F4C828}" type="pres">
      <dgm:prSet presAssocID="{9FA4E780-1960-4FA6-ABD1-A3C28E019BCD}" presName="Name19" presStyleLbl="parChTrans1D2" presStyleIdx="0" presStyleCnt="2"/>
      <dgm:spPr/>
    </dgm:pt>
    <dgm:pt modelId="{F4304470-473B-482B-A34A-72A6A692C3F6}" type="pres">
      <dgm:prSet presAssocID="{F561F8B7-CFA0-475C-8C4D-E4C7F9CE6EFE}" presName="Name21" presStyleCnt="0"/>
      <dgm:spPr/>
    </dgm:pt>
    <dgm:pt modelId="{6F3D06E6-17A2-445D-A213-771EAECB45D9}" type="pres">
      <dgm:prSet presAssocID="{F561F8B7-CFA0-475C-8C4D-E4C7F9CE6EFE}" presName="level2Shape" presStyleLbl="node2" presStyleIdx="0" presStyleCnt="2"/>
      <dgm:spPr/>
    </dgm:pt>
    <dgm:pt modelId="{56E3A955-440F-493B-B87F-9E542900E49E}" type="pres">
      <dgm:prSet presAssocID="{F561F8B7-CFA0-475C-8C4D-E4C7F9CE6EFE}" presName="hierChild3" presStyleCnt="0"/>
      <dgm:spPr/>
    </dgm:pt>
    <dgm:pt modelId="{12D6EAD8-8CBB-4ECD-8E94-114D73B1861E}" type="pres">
      <dgm:prSet presAssocID="{2DB95756-F5D1-42CD-A190-1A2276BC1701}" presName="Name19" presStyleLbl="parChTrans1D3" presStyleIdx="0" presStyleCnt="4"/>
      <dgm:spPr/>
    </dgm:pt>
    <dgm:pt modelId="{471A6277-04D7-4156-8404-703CBDC1CB1E}" type="pres">
      <dgm:prSet presAssocID="{0D655BE7-FF40-4113-9237-21792E4B0896}" presName="Name21" presStyleCnt="0"/>
      <dgm:spPr/>
    </dgm:pt>
    <dgm:pt modelId="{534BFDE4-73BC-4A94-AC38-CDFF59093B04}" type="pres">
      <dgm:prSet presAssocID="{0D655BE7-FF40-4113-9237-21792E4B0896}" presName="level2Shape" presStyleLbl="node3" presStyleIdx="0" presStyleCnt="4"/>
      <dgm:spPr/>
    </dgm:pt>
    <dgm:pt modelId="{19205B41-28F3-465E-BF7A-2932AAFE1893}" type="pres">
      <dgm:prSet presAssocID="{0D655BE7-FF40-4113-9237-21792E4B0896}" presName="hierChild3" presStyleCnt="0"/>
      <dgm:spPr/>
    </dgm:pt>
    <dgm:pt modelId="{0D914C94-AF5D-4288-9AA7-835875219EAA}" type="pres">
      <dgm:prSet presAssocID="{BDC4D188-634E-4FAE-A4AA-0B614323F9A2}" presName="Name19" presStyleLbl="parChTrans1D4" presStyleIdx="0" presStyleCnt="7"/>
      <dgm:spPr/>
    </dgm:pt>
    <dgm:pt modelId="{C5BDA283-DE1C-463B-94AE-281F8AB98B79}" type="pres">
      <dgm:prSet presAssocID="{E61A909F-A87C-4E2F-A7A8-88CA940D14DB}" presName="Name21" presStyleCnt="0"/>
      <dgm:spPr/>
    </dgm:pt>
    <dgm:pt modelId="{9932A394-EBFA-4B17-9D0C-20119DF9ACBA}" type="pres">
      <dgm:prSet presAssocID="{E61A909F-A87C-4E2F-A7A8-88CA940D14DB}" presName="level2Shape" presStyleLbl="node4" presStyleIdx="0" presStyleCnt="7"/>
      <dgm:spPr/>
    </dgm:pt>
    <dgm:pt modelId="{4F717B02-4DD5-4E33-BC74-3614492AEC02}" type="pres">
      <dgm:prSet presAssocID="{E61A909F-A87C-4E2F-A7A8-88CA940D14DB}" presName="hierChild3" presStyleCnt="0"/>
      <dgm:spPr/>
    </dgm:pt>
    <dgm:pt modelId="{F5CEF66A-BDF5-4199-85B7-D8E33709AD4D}" type="pres">
      <dgm:prSet presAssocID="{4EDA58E7-3F42-4E92-A70C-9128CEADD990}" presName="Name19" presStyleLbl="parChTrans1D4" presStyleIdx="1" presStyleCnt="7"/>
      <dgm:spPr/>
    </dgm:pt>
    <dgm:pt modelId="{13434DC7-23CF-4B07-968B-5143CA0EDC3C}" type="pres">
      <dgm:prSet presAssocID="{72CB240C-E3FC-4575-BA3C-DB96CF90E451}" presName="Name21" presStyleCnt="0"/>
      <dgm:spPr/>
    </dgm:pt>
    <dgm:pt modelId="{1F0B4513-D549-42CA-B2D7-6EE68A512087}" type="pres">
      <dgm:prSet presAssocID="{72CB240C-E3FC-4575-BA3C-DB96CF90E451}" presName="level2Shape" presStyleLbl="node4" presStyleIdx="1" presStyleCnt="7" custLinFactNeighborX="7263" custLinFactNeighborY="-8975"/>
      <dgm:spPr/>
    </dgm:pt>
    <dgm:pt modelId="{D58867E6-F6CB-4E87-BF05-4E75DA7179C4}" type="pres">
      <dgm:prSet presAssocID="{72CB240C-E3FC-4575-BA3C-DB96CF90E451}" presName="hierChild3" presStyleCnt="0"/>
      <dgm:spPr/>
    </dgm:pt>
    <dgm:pt modelId="{B7B48B6F-0695-4540-8CF0-84CD27744067}" type="pres">
      <dgm:prSet presAssocID="{2D7BCC24-2833-4310-A291-7C7FA30A7878}" presName="Name19" presStyleLbl="parChTrans1D4" presStyleIdx="2" presStyleCnt="7"/>
      <dgm:spPr/>
    </dgm:pt>
    <dgm:pt modelId="{F53B8038-D007-49BF-8401-8209B1E9EEFA}" type="pres">
      <dgm:prSet presAssocID="{F0B0207B-86E6-4D6A-8336-99E30FA666E9}" presName="Name21" presStyleCnt="0"/>
      <dgm:spPr/>
    </dgm:pt>
    <dgm:pt modelId="{1F0764C8-225E-4218-BE0A-4E395B44686B}" type="pres">
      <dgm:prSet presAssocID="{F0B0207B-86E6-4D6A-8336-99E30FA666E9}" presName="level2Shape" presStyleLbl="node4" presStyleIdx="2" presStyleCnt="7"/>
      <dgm:spPr/>
    </dgm:pt>
    <dgm:pt modelId="{22B6BB00-5580-422B-AD7E-6C943DB5DAA2}" type="pres">
      <dgm:prSet presAssocID="{F0B0207B-86E6-4D6A-8336-99E30FA666E9}" presName="hierChild3" presStyleCnt="0"/>
      <dgm:spPr/>
    </dgm:pt>
    <dgm:pt modelId="{C272BC99-A091-4A66-9CFB-580217EF4F9C}" type="pres">
      <dgm:prSet presAssocID="{06590F60-BD61-4803-B5ED-878578DBF7B9}" presName="Name19" presStyleLbl="parChTrans1D4" presStyleIdx="3" presStyleCnt="7"/>
      <dgm:spPr/>
    </dgm:pt>
    <dgm:pt modelId="{0B2C0318-5D6F-47A7-8F42-A031B86E694C}" type="pres">
      <dgm:prSet presAssocID="{14C5BAFB-FB54-4D99-8871-45A44DD819C2}" presName="Name21" presStyleCnt="0"/>
      <dgm:spPr/>
    </dgm:pt>
    <dgm:pt modelId="{76168A57-0396-4797-B97A-AA86C3C17B94}" type="pres">
      <dgm:prSet presAssocID="{14C5BAFB-FB54-4D99-8871-45A44DD819C2}" presName="level2Shape" presStyleLbl="node4" presStyleIdx="3" presStyleCnt="7"/>
      <dgm:spPr/>
    </dgm:pt>
    <dgm:pt modelId="{EE2C538C-1C6D-40A9-B2AF-4F1C0ABDCE90}" type="pres">
      <dgm:prSet presAssocID="{14C5BAFB-FB54-4D99-8871-45A44DD819C2}" presName="hierChild3" presStyleCnt="0"/>
      <dgm:spPr/>
    </dgm:pt>
    <dgm:pt modelId="{C1509A7B-E55D-465A-B093-8F18505BA62C}" type="pres">
      <dgm:prSet presAssocID="{82B526EE-E99E-4ED1-8337-6F650D457CF0}" presName="Name19" presStyleLbl="parChTrans1D4" presStyleIdx="4" presStyleCnt="7"/>
      <dgm:spPr/>
    </dgm:pt>
    <dgm:pt modelId="{BDC9A7A2-F34E-4D09-958C-849DFC1D7E99}" type="pres">
      <dgm:prSet presAssocID="{B73AFE45-2918-4C9A-BA18-7BB64129CF28}" presName="Name21" presStyleCnt="0"/>
      <dgm:spPr/>
    </dgm:pt>
    <dgm:pt modelId="{675C7168-AE8C-4C9C-A3B1-2D1B9A554AD6}" type="pres">
      <dgm:prSet presAssocID="{B73AFE45-2918-4C9A-BA18-7BB64129CF28}" presName="level2Shape" presStyleLbl="node4" presStyleIdx="4" presStyleCnt="7"/>
      <dgm:spPr/>
    </dgm:pt>
    <dgm:pt modelId="{615E373B-E45A-4B97-9729-63C8D8907208}" type="pres">
      <dgm:prSet presAssocID="{B73AFE45-2918-4C9A-BA18-7BB64129CF28}" presName="hierChild3" presStyleCnt="0"/>
      <dgm:spPr/>
    </dgm:pt>
    <dgm:pt modelId="{B769C8C8-1434-4F66-912F-6FBFA179571F}" type="pres">
      <dgm:prSet presAssocID="{238EAC5D-839F-41B9-B02E-B17CDAD5ACB5}" presName="Name19" presStyleLbl="parChTrans1D3" presStyleIdx="1" presStyleCnt="4"/>
      <dgm:spPr/>
    </dgm:pt>
    <dgm:pt modelId="{A68A222E-5C13-432D-A145-3C82AA82567C}" type="pres">
      <dgm:prSet presAssocID="{7C3EC89F-7287-4E04-BEF3-A65EBC037A8C}" presName="Name21" presStyleCnt="0"/>
      <dgm:spPr/>
    </dgm:pt>
    <dgm:pt modelId="{19677137-63AC-4806-B758-8F0EE94719B2}" type="pres">
      <dgm:prSet presAssocID="{7C3EC89F-7287-4E04-BEF3-A65EBC037A8C}" presName="level2Shape" presStyleLbl="node3" presStyleIdx="1" presStyleCnt="4"/>
      <dgm:spPr/>
    </dgm:pt>
    <dgm:pt modelId="{3C69AAAB-2A78-48BE-9235-781D1884EEC0}" type="pres">
      <dgm:prSet presAssocID="{7C3EC89F-7287-4E04-BEF3-A65EBC037A8C}" presName="hierChild3" presStyleCnt="0"/>
      <dgm:spPr/>
    </dgm:pt>
    <dgm:pt modelId="{2BE6056C-1DE9-42E5-80B3-CF8F0B217360}" type="pres">
      <dgm:prSet presAssocID="{5CDC4A91-7163-4D94-AE35-A967234F8DEE}" presName="Name19" presStyleLbl="parChTrans1D2" presStyleIdx="1" presStyleCnt="2"/>
      <dgm:spPr/>
    </dgm:pt>
    <dgm:pt modelId="{E4A2A134-5833-4FED-BC7E-80605C85E846}" type="pres">
      <dgm:prSet presAssocID="{62E4132B-8F4E-4E01-950D-8B06D97ACD14}" presName="Name21" presStyleCnt="0"/>
      <dgm:spPr/>
    </dgm:pt>
    <dgm:pt modelId="{0A0A8116-79EF-4FB0-BF93-84A40BCCA90B}" type="pres">
      <dgm:prSet presAssocID="{62E4132B-8F4E-4E01-950D-8B06D97ACD14}" presName="level2Shape" presStyleLbl="node2" presStyleIdx="1" presStyleCnt="2"/>
      <dgm:spPr/>
    </dgm:pt>
    <dgm:pt modelId="{B2546331-8050-4772-AFE5-BDCB4EFEF04A}" type="pres">
      <dgm:prSet presAssocID="{62E4132B-8F4E-4E01-950D-8B06D97ACD14}" presName="hierChild3" presStyleCnt="0"/>
      <dgm:spPr/>
    </dgm:pt>
    <dgm:pt modelId="{B54284DE-759B-462A-A662-2F822F73D2DA}" type="pres">
      <dgm:prSet presAssocID="{8E4E43C7-E01A-4A93-9670-026B3CE32485}" presName="Name19" presStyleLbl="parChTrans1D3" presStyleIdx="2" presStyleCnt="4"/>
      <dgm:spPr/>
    </dgm:pt>
    <dgm:pt modelId="{28BE5778-8627-4CE1-9DB3-23D709BC6A14}" type="pres">
      <dgm:prSet presAssocID="{86EA3024-E56B-47B4-9AE9-104A8F9EA018}" presName="Name21" presStyleCnt="0"/>
      <dgm:spPr/>
    </dgm:pt>
    <dgm:pt modelId="{F51E12E5-E2A2-42BF-8380-DDD39D525DC8}" type="pres">
      <dgm:prSet presAssocID="{86EA3024-E56B-47B4-9AE9-104A8F9EA018}" presName="level2Shape" presStyleLbl="node3" presStyleIdx="2" presStyleCnt="4"/>
      <dgm:spPr/>
    </dgm:pt>
    <dgm:pt modelId="{76BA99DF-EA68-4A19-A391-B3BF444437F5}" type="pres">
      <dgm:prSet presAssocID="{86EA3024-E56B-47B4-9AE9-104A8F9EA018}" presName="hierChild3" presStyleCnt="0"/>
      <dgm:spPr/>
    </dgm:pt>
    <dgm:pt modelId="{DF676594-8954-42AC-9F64-2ABA16CF8E30}" type="pres">
      <dgm:prSet presAssocID="{796BABD3-1BA6-478F-8DF4-603AAA85D8D8}" presName="Name19" presStyleLbl="parChTrans1D4" presStyleIdx="5" presStyleCnt="7"/>
      <dgm:spPr/>
    </dgm:pt>
    <dgm:pt modelId="{30BB7FC1-F444-4AEE-B342-04A0E5F58787}" type="pres">
      <dgm:prSet presAssocID="{E132D82A-CD4C-4B03-AB35-AE13FB29C6D6}" presName="Name21" presStyleCnt="0"/>
      <dgm:spPr/>
    </dgm:pt>
    <dgm:pt modelId="{390302FB-C35E-4970-AF8E-92A791A05729}" type="pres">
      <dgm:prSet presAssocID="{E132D82A-CD4C-4B03-AB35-AE13FB29C6D6}" presName="level2Shape" presStyleLbl="node4" presStyleIdx="5" presStyleCnt="7"/>
      <dgm:spPr/>
    </dgm:pt>
    <dgm:pt modelId="{2AEB7F96-9F75-4378-AAFD-42319BD42132}" type="pres">
      <dgm:prSet presAssocID="{E132D82A-CD4C-4B03-AB35-AE13FB29C6D6}" presName="hierChild3" presStyleCnt="0"/>
      <dgm:spPr/>
    </dgm:pt>
    <dgm:pt modelId="{6A6BD83A-2553-4A61-B72B-19CE9AC78A13}" type="pres">
      <dgm:prSet presAssocID="{214986F6-A2C7-4499-9862-A68EB640E66E}" presName="Name19" presStyleLbl="parChTrans1D4" presStyleIdx="6" presStyleCnt="7"/>
      <dgm:spPr/>
    </dgm:pt>
    <dgm:pt modelId="{34F8F0F9-B398-4F2B-8BA8-885F25C496A4}" type="pres">
      <dgm:prSet presAssocID="{1D676312-DB02-424A-A85D-C32083796F4E}" presName="Name21" presStyleCnt="0"/>
      <dgm:spPr/>
    </dgm:pt>
    <dgm:pt modelId="{4824D386-F1BA-4A3F-B5D8-A8B73081B3AC}" type="pres">
      <dgm:prSet presAssocID="{1D676312-DB02-424A-A85D-C32083796F4E}" presName="level2Shape" presStyleLbl="node4" presStyleIdx="6" presStyleCnt="7"/>
      <dgm:spPr/>
    </dgm:pt>
    <dgm:pt modelId="{38C8AAE2-C4AD-42FD-906F-5941B546928A}" type="pres">
      <dgm:prSet presAssocID="{1D676312-DB02-424A-A85D-C32083796F4E}" presName="hierChild3" presStyleCnt="0"/>
      <dgm:spPr/>
    </dgm:pt>
    <dgm:pt modelId="{18B04D38-BFA4-4935-9A87-295CE4A2C9F3}" type="pres">
      <dgm:prSet presAssocID="{9E8D2BAD-8BF5-489A-9199-3DB3457420C8}" presName="Name19" presStyleLbl="parChTrans1D3" presStyleIdx="3" presStyleCnt="4"/>
      <dgm:spPr/>
    </dgm:pt>
    <dgm:pt modelId="{32D53862-9C79-4B81-99EA-B187AF3C256B}" type="pres">
      <dgm:prSet presAssocID="{68ED20F2-CAAD-44D1-A8B5-B8E85EE57AFE}" presName="Name21" presStyleCnt="0"/>
      <dgm:spPr/>
    </dgm:pt>
    <dgm:pt modelId="{2046080B-DA7E-4FAB-B246-1D477EBE987F}" type="pres">
      <dgm:prSet presAssocID="{68ED20F2-CAAD-44D1-A8B5-B8E85EE57AFE}" presName="level2Shape" presStyleLbl="node3" presStyleIdx="3" presStyleCnt="4"/>
      <dgm:spPr/>
    </dgm:pt>
    <dgm:pt modelId="{2E69DAC6-D3A0-4EA6-B364-C5C3D74E84A6}" type="pres">
      <dgm:prSet presAssocID="{68ED20F2-CAAD-44D1-A8B5-B8E85EE57AFE}" presName="hierChild3" presStyleCnt="0"/>
      <dgm:spPr/>
    </dgm:pt>
    <dgm:pt modelId="{F72887E0-3F71-4562-B190-6EA11CD2ABB5}" type="pres">
      <dgm:prSet presAssocID="{E6B5FD4B-1EDB-49A3-BE9E-BCA9D3D0628A}" presName="bgShapesFlow" presStyleCnt="0"/>
      <dgm:spPr/>
    </dgm:pt>
  </dgm:ptLst>
  <dgm:cxnLst>
    <dgm:cxn modelId="{6BC4820B-2C5D-4A2F-A3F9-1E9A7D3C6330}" srcId="{86EA3024-E56B-47B4-9AE9-104A8F9EA018}" destId="{E132D82A-CD4C-4B03-AB35-AE13FB29C6D6}" srcOrd="0" destOrd="0" parTransId="{796BABD3-1BA6-478F-8DF4-603AAA85D8D8}" sibTransId="{96338259-A89C-4B66-83E5-6013E0475045}"/>
    <dgm:cxn modelId="{80C4D916-F4C3-4CF3-B63A-539507AB6044}" type="presOf" srcId="{238EAC5D-839F-41B9-B02E-B17CDAD5ACB5}" destId="{B769C8C8-1434-4F66-912F-6FBFA179571F}" srcOrd="0" destOrd="0" presId="urn:microsoft.com/office/officeart/2005/8/layout/hierarchy6"/>
    <dgm:cxn modelId="{CC21971C-FA45-4B7B-9057-915267F06AD1}" type="presOf" srcId="{72CB240C-E3FC-4575-BA3C-DB96CF90E451}" destId="{1F0B4513-D549-42CA-B2D7-6EE68A512087}" srcOrd="0" destOrd="0" presId="urn:microsoft.com/office/officeart/2005/8/layout/hierarchy6"/>
    <dgm:cxn modelId="{F0E42B1E-53D2-42F8-BA10-433EC272FB94}" type="presOf" srcId="{796BABD3-1BA6-478F-8DF4-603AAA85D8D8}" destId="{DF676594-8954-42AC-9F64-2ABA16CF8E30}" srcOrd="0" destOrd="0" presId="urn:microsoft.com/office/officeart/2005/8/layout/hierarchy6"/>
    <dgm:cxn modelId="{AFE91327-051A-45C5-923E-558118DD99BE}" srcId="{14C5BAFB-FB54-4D99-8871-45A44DD819C2}" destId="{B73AFE45-2918-4C9A-BA18-7BB64129CF28}" srcOrd="0" destOrd="0" parTransId="{82B526EE-E99E-4ED1-8337-6F650D457CF0}" sibTransId="{2A0C1EE3-5C9D-446F-970D-89608782AA1A}"/>
    <dgm:cxn modelId="{49E2D627-992C-4C52-AFEE-D383E106CE71}" srcId="{F561F8B7-CFA0-475C-8C4D-E4C7F9CE6EFE}" destId="{7C3EC89F-7287-4E04-BEF3-A65EBC037A8C}" srcOrd="1" destOrd="0" parTransId="{238EAC5D-839F-41B9-B02E-B17CDAD5ACB5}" sibTransId="{960BDAAF-B239-4C4D-8C18-B29F9141D0DA}"/>
    <dgm:cxn modelId="{A8B1F839-F2CA-41B8-8B74-9141EC8B85C2}" type="presOf" srcId="{E61A909F-A87C-4E2F-A7A8-88CA940D14DB}" destId="{9932A394-EBFA-4B17-9D0C-20119DF9ACBA}" srcOrd="0" destOrd="0" presId="urn:microsoft.com/office/officeart/2005/8/layout/hierarchy6"/>
    <dgm:cxn modelId="{2614873F-221F-4ED1-98AD-079BA717DEAA}" type="presOf" srcId="{F561F8B7-CFA0-475C-8C4D-E4C7F9CE6EFE}" destId="{6F3D06E6-17A2-445D-A213-771EAECB45D9}" srcOrd="0" destOrd="0" presId="urn:microsoft.com/office/officeart/2005/8/layout/hierarchy6"/>
    <dgm:cxn modelId="{9CEC1E5B-6775-4F03-8946-3CD2040748EA}" type="presOf" srcId="{B73AFE45-2918-4C9A-BA18-7BB64129CF28}" destId="{675C7168-AE8C-4C9C-A3B1-2D1B9A554AD6}" srcOrd="0" destOrd="0" presId="urn:microsoft.com/office/officeart/2005/8/layout/hierarchy6"/>
    <dgm:cxn modelId="{038CE65B-3E37-47E7-9399-1B236453B608}" srcId="{E61A909F-A87C-4E2F-A7A8-88CA940D14DB}" destId="{72CB240C-E3FC-4575-BA3C-DB96CF90E451}" srcOrd="0" destOrd="0" parTransId="{4EDA58E7-3F42-4E92-A70C-9128CEADD990}" sibTransId="{CB832900-DA1E-4C9C-9F8C-9F8A985215F5}"/>
    <dgm:cxn modelId="{AFC4615D-4BC7-4F2F-AD37-20A3A2113215}" type="presOf" srcId="{5CDC4A91-7163-4D94-AE35-A967234F8DEE}" destId="{2BE6056C-1DE9-42E5-80B3-CF8F0B217360}" srcOrd="0" destOrd="0" presId="urn:microsoft.com/office/officeart/2005/8/layout/hierarchy6"/>
    <dgm:cxn modelId="{77CF575D-6F3A-46EC-8195-41AB3D4A7A0B}" type="presOf" srcId="{62E4132B-8F4E-4E01-950D-8B06D97ACD14}" destId="{0A0A8116-79EF-4FB0-BF93-84A40BCCA90B}" srcOrd="0" destOrd="0" presId="urn:microsoft.com/office/officeart/2005/8/layout/hierarchy6"/>
    <dgm:cxn modelId="{76F86A5F-2C25-473F-9B4D-44289A3058E5}" type="presOf" srcId="{86EA3024-E56B-47B4-9AE9-104A8F9EA018}" destId="{F51E12E5-E2A2-42BF-8380-DDD39D525DC8}" srcOrd="0" destOrd="0" presId="urn:microsoft.com/office/officeart/2005/8/layout/hierarchy6"/>
    <dgm:cxn modelId="{9A098742-5C52-47FA-A8AD-B3C7199A6C90}" type="presOf" srcId="{BDC4D188-634E-4FAE-A4AA-0B614323F9A2}" destId="{0D914C94-AF5D-4288-9AA7-835875219EAA}" srcOrd="0" destOrd="0" presId="urn:microsoft.com/office/officeart/2005/8/layout/hierarchy6"/>
    <dgm:cxn modelId="{398D8862-115A-4792-BB07-123C01C16D13}" srcId="{62E4132B-8F4E-4E01-950D-8B06D97ACD14}" destId="{68ED20F2-CAAD-44D1-A8B5-B8E85EE57AFE}" srcOrd="1" destOrd="0" parTransId="{9E8D2BAD-8BF5-489A-9199-3DB3457420C8}" sibTransId="{03AD7696-5339-42C9-93A0-3E528E6E3C45}"/>
    <dgm:cxn modelId="{548FD545-1DF1-40EE-8163-8BC6BC76E82D}" srcId="{C9190803-EF47-4B48-B8B9-269C2C05A9DF}" destId="{62E4132B-8F4E-4E01-950D-8B06D97ACD14}" srcOrd="1" destOrd="0" parTransId="{5CDC4A91-7163-4D94-AE35-A967234F8DEE}" sibTransId="{92088D31-08F6-4577-975D-B7276EF37CF8}"/>
    <dgm:cxn modelId="{E18C4466-0B65-4B86-8645-1A465B387EA6}" type="presOf" srcId="{1D676312-DB02-424A-A85D-C32083796F4E}" destId="{4824D386-F1BA-4A3F-B5D8-A8B73081B3AC}" srcOrd="0" destOrd="0" presId="urn:microsoft.com/office/officeart/2005/8/layout/hierarchy6"/>
    <dgm:cxn modelId="{300AA067-4ABD-4705-8D46-53FEB6FF907B}" type="presOf" srcId="{C9190803-EF47-4B48-B8B9-269C2C05A9DF}" destId="{33D3F920-6A70-4E04-9D6D-D282CA949828}" srcOrd="0" destOrd="0" presId="urn:microsoft.com/office/officeart/2005/8/layout/hierarchy6"/>
    <dgm:cxn modelId="{86A2AE53-471F-4A15-9B8C-9AC4702E1A18}" srcId="{86EA3024-E56B-47B4-9AE9-104A8F9EA018}" destId="{1D676312-DB02-424A-A85D-C32083796F4E}" srcOrd="1" destOrd="0" parTransId="{214986F6-A2C7-4499-9862-A68EB640E66E}" sibTransId="{47F87D64-D626-4D28-A76D-AE215DE2ECEE}"/>
    <dgm:cxn modelId="{C964BC56-E57F-432B-AB58-D73A84E2FA4B}" type="presOf" srcId="{82B526EE-E99E-4ED1-8337-6F650D457CF0}" destId="{C1509A7B-E55D-465A-B093-8F18505BA62C}" srcOrd="0" destOrd="0" presId="urn:microsoft.com/office/officeart/2005/8/layout/hierarchy6"/>
    <dgm:cxn modelId="{4927B677-57F5-499C-A229-895C8DEF3D70}" type="presOf" srcId="{2DB95756-F5D1-42CD-A190-1A2276BC1701}" destId="{12D6EAD8-8CBB-4ECD-8E94-114D73B1861E}" srcOrd="0" destOrd="0" presId="urn:microsoft.com/office/officeart/2005/8/layout/hierarchy6"/>
    <dgm:cxn modelId="{EA2DD05A-9109-491E-8086-C89A8A03A26D}" type="presOf" srcId="{214986F6-A2C7-4499-9862-A68EB640E66E}" destId="{6A6BD83A-2553-4A61-B72B-19CE9AC78A13}" srcOrd="0" destOrd="0" presId="urn:microsoft.com/office/officeart/2005/8/layout/hierarchy6"/>
    <dgm:cxn modelId="{9012898A-14BD-4342-9590-622BDCA28AA1}" srcId="{C9190803-EF47-4B48-B8B9-269C2C05A9DF}" destId="{F561F8B7-CFA0-475C-8C4D-E4C7F9CE6EFE}" srcOrd="0" destOrd="0" parTransId="{9FA4E780-1960-4FA6-ABD1-A3C28E019BCD}" sibTransId="{7CD9E947-D4A2-4338-9F3B-CCE7E3C7B964}"/>
    <dgm:cxn modelId="{CE743E8C-CFED-4E62-A2D4-3F8368AAA126}" type="presOf" srcId="{9E8D2BAD-8BF5-489A-9199-3DB3457420C8}" destId="{18B04D38-BFA4-4935-9A87-295CE4A2C9F3}" srcOrd="0" destOrd="0" presId="urn:microsoft.com/office/officeart/2005/8/layout/hierarchy6"/>
    <dgm:cxn modelId="{3D271C93-9220-402E-9954-E2F8CF8BD36F}" type="presOf" srcId="{68ED20F2-CAAD-44D1-A8B5-B8E85EE57AFE}" destId="{2046080B-DA7E-4FAB-B246-1D477EBE987F}" srcOrd="0" destOrd="0" presId="urn:microsoft.com/office/officeart/2005/8/layout/hierarchy6"/>
    <dgm:cxn modelId="{9F72B19C-AFF8-46FB-904B-0A37D655672C}" srcId="{F561F8B7-CFA0-475C-8C4D-E4C7F9CE6EFE}" destId="{0D655BE7-FF40-4113-9237-21792E4B0896}" srcOrd="0" destOrd="0" parTransId="{2DB95756-F5D1-42CD-A190-1A2276BC1701}" sibTransId="{ADD7D93D-EEB9-41F3-94A4-4758C5FD932A}"/>
    <dgm:cxn modelId="{2A4AF8A3-2A59-4425-9942-D3FE36D0B62D}" type="presOf" srcId="{14C5BAFB-FB54-4D99-8871-45A44DD819C2}" destId="{76168A57-0396-4797-B97A-AA86C3C17B94}" srcOrd="0" destOrd="0" presId="urn:microsoft.com/office/officeart/2005/8/layout/hierarchy6"/>
    <dgm:cxn modelId="{D44615AA-BBCF-4F53-A82F-12CCB6F15FE0}" type="presOf" srcId="{4EDA58E7-3F42-4E92-A70C-9128CEADD990}" destId="{F5CEF66A-BDF5-4199-85B7-D8E33709AD4D}" srcOrd="0" destOrd="0" presId="urn:microsoft.com/office/officeart/2005/8/layout/hierarchy6"/>
    <dgm:cxn modelId="{A23625AD-74ED-4FB4-B380-BC32B661A2DC}" type="presOf" srcId="{2D7BCC24-2833-4310-A291-7C7FA30A7878}" destId="{B7B48B6F-0695-4540-8CF0-84CD27744067}" srcOrd="0" destOrd="0" presId="urn:microsoft.com/office/officeart/2005/8/layout/hierarchy6"/>
    <dgm:cxn modelId="{0F2E4AB4-A885-4279-9E47-C5C8D0C9DF75}" type="presOf" srcId="{0D655BE7-FF40-4113-9237-21792E4B0896}" destId="{534BFDE4-73BC-4A94-AC38-CDFF59093B04}" srcOrd="0" destOrd="0" presId="urn:microsoft.com/office/officeart/2005/8/layout/hierarchy6"/>
    <dgm:cxn modelId="{086363B7-D1D6-4E31-8C8B-6C977C8A79EC}" type="presOf" srcId="{06590F60-BD61-4803-B5ED-878578DBF7B9}" destId="{C272BC99-A091-4A66-9CFB-580217EF4F9C}" srcOrd="0" destOrd="0" presId="urn:microsoft.com/office/officeart/2005/8/layout/hierarchy6"/>
    <dgm:cxn modelId="{879CC7BA-2487-4B2E-82BF-1E11CE43C741}" type="presOf" srcId="{9FA4E780-1960-4FA6-ABD1-A3C28E019BCD}" destId="{2595EFE4-4003-459C-BE8C-748723F4C828}" srcOrd="0" destOrd="0" presId="urn:microsoft.com/office/officeart/2005/8/layout/hierarchy6"/>
    <dgm:cxn modelId="{FBA171C0-0CFA-4845-B5FD-987F4E09CB74}" type="presOf" srcId="{E132D82A-CD4C-4B03-AB35-AE13FB29C6D6}" destId="{390302FB-C35E-4970-AF8E-92A791A05729}" srcOrd="0" destOrd="0" presId="urn:microsoft.com/office/officeart/2005/8/layout/hierarchy6"/>
    <dgm:cxn modelId="{A0E11BC3-06F5-4C13-BEE1-78F5F6A037C2}" srcId="{62E4132B-8F4E-4E01-950D-8B06D97ACD14}" destId="{86EA3024-E56B-47B4-9AE9-104A8F9EA018}" srcOrd="0" destOrd="0" parTransId="{8E4E43C7-E01A-4A93-9670-026B3CE32485}" sibTransId="{479ADE3C-BA05-4996-BF82-60D00BAD058B}"/>
    <dgm:cxn modelId="{6527CDCD-A9BA-4F52-AACF-F74C253A01EB}" srcId="{0D655BE7-FF40-4113-9237-21792E4B0896}" destId="{E61A909F-A87C-4E2F-A7A8-88CA940D14DB}" srcOrd="0" destOrd="0" parTransId="{BDC4D188-634E-4FAE-A4AA-0B614323F9A2}" sibTransId="{52444121-CC13-4E2A-8C0F-CAE040D182A5}"/>
    <dgm:cxn modelId="{FC93ACDC-423E-4FB4-A478-A01340B246B5}" type="presOf" srcId="{7C3EC89F-7287-4E04-BEF3-A65EBC037A8C}" destId="{19677137-63AC-4806-B758-8F0EE94719B2}" srcOrd="0" destOrd="0" presId="urn:microsoft.com/office/officeart/2005/8/layout/hierarchy6"/>
    <dgm:cxn modelId="{854B55E5-C003-46ED-9325-1257178B401C}" type="presOf" srcId="{F0B0207B-86E6-4D6A-8336-99E30FA666E9}" destId="{1F0764C8-225E-4218-BE0A-4E395B44686B}" srcOrd="0" destOrd="0" presId="urn:microsoft.com/office/officeart/2005/8/layout/hierarchy6"/>
    <dgm:cxn modelId="{E7320EE6-F7C5-4E1C-A52D-2A0D871DDB88}" type="presOf" srcId="{E6B5FD4B-1EDB-49A3-BE9E-BCA9D3D0628A}" destId="{5C355360-6D43-483C-97D6-9716F5D5F283}" srcOrd="0" destOrd="0" presId="urn:microsoft.com/office/officeart/2005/8/layout/hierarchy6"/>
    <dgm:cxn modelId="{971254E9-5793-4121-9F55-16AD2A637942}" srcId="{E6B5FD4B-1EDB-49A3-BE9E-BCA9D3D0628A}" destId="{C9190803-EF47-4B48-B8B9-269C2C05A9DF}" srcOrd="0" destOrd="0" parTransId="{EDAB797F-423E-4516-8BE2-BF04B9A61DA0}" sibTransId="{9587B992-9DA1-417E-A198-DB18A5EFA2E2}"/>
    <dgm:cxn modelId="{EDE1D3ED-3759-42EB-A4DA-EDE47D599F76}" type="presOf" srcId="{8E4E43C7-E01A-4A93-9670-026B3CE32485}" destId="{B54284DE-759B-462A-A662-2F822F73D2DA}" srcOrd="0" destOrd="0" presId="urn:microsoft.com/office/officeart/2005/8/layout/hierarchy6"/>
    <dgm:cxn modelId="{8D332AF3-79C1-47DF-B35A-1651281204F7}" srcId="{0D655BE7-FF40-4113-9237-21792E4B0896}" destId="{14C5BAFB-FB54-4D99-8871-45A44DD819C2}" srcOrd="1" destOrd="0" parTransId="{06590F60-BD61-4803-B5ED-878578DBF7B9}" sibTransId="{AF74B8EB-A03D-47A1-96BB-2D0193C4C059}"/>
    <dgm:cxn modelId="{C71BE7FD-81E9-4AB5-8405-A4EEB5BE92A5}" srcId="{E61A909F-A87C-4E2F-A7A8-88CA940D14DB}" destId="{F0B0207B-86E6-4D6A-8336-99E30FA666E9}" srcOrd="1" destOrd="0" parTransId="{2D7BCC24-2833-4310-A291-7C7FA30A7878}" sibTransId="{006391FF-E4F1-4D09-80BE-29B75618C5C1}"/>
    <dgm:cxn modelId="{41DE0354-A6C5-436C-8332-17861CB1DD05}" type="presParOf" srcId="{5C355360-6D43-483C-97D6-9716F5D5F283}" destId="{6A65AEA4-A3D4-4393-A9A6-F085E619C225}" srcOrd="0" destOrd="0" presId="urn:microsoft.com/office/officeart/2005/8/layout/hierarchy6"/>
    <dgm:cxn modelId="{FADB01C5-2CBD-41D8-9880-01BBF5D94840}" type="presParOf" srcId="{6A65AEA4-A3D4-4393-A9A6-F085E619C225}" destId="{386EBEF7-B2E5-481E-B591-960AF11B82CC}" srcOrd="0" destOrd="0" presId="urn:microsoft.com/office/officeart/2005/8/layout/hierarchy6"/>
    <dgm:cxn modelId="{DCF462B3-2E93-4D71-B550-E7F15D6A3BF8}" type="presParOf" srcId="{386EBEF7-B2E5-481E-B591-960AF11B82CC}" destId="{96597F54-0E83-4B75-9BA4-3E0BFD9AFADA}" srcOrd="0" destOrd="0" presId="urn:microsoft.com/office/officeart/2005/8/layout/hierarchy6"/>
    <dgm:cxn modelId="{DDB90E92-F4C4-4771-A5C8-856CE99D90EA}" type="presParOf" srcId="{96597F54-0E83-4B75-9BA4-3E0BFD9AFADA}" destId="{33D3F920-6A70-4E04-9D6D-D282CA949828}" srcOrd="0" destOrd="0" presId="urn:microsoft.com/office/officeart/2005/8/layout/hierarchy6"/>
    <dgm:cxn modelId="{2FA8B7DB-A6F2-4889-AC77-AE7C381A17D5}" type="presParOf" srcId="{96597F54-0E83-4B75-9BA4-3E0BFD9AFADA}" destId="{6978D5AA-F417-4B87-9BF7-0DF0812D26E0}" srcOrd="1" destOrd="0" presId="urn:microsoft.com/office/officeart/2005/8/layout/hierarchy6"/>
    <dgm:cxn modelId="{140FC50C-8D8E-4B39-8A25-36904F96FADF}" type="presParOf" srcId="{6978D5AA-F417-4B87-9BF7-0DF0812D26E0}" destId="{2595EFE4-4003-459C-BE8C-748723F4C828}" srcOrd="0" destOrd="0" presId="urn:microsoft.com/office/officeart/2005/8/layout/hierarchy6"/>
    <dgm:cxn modelId="{28C9310B-C481-4BA9-9530-34F2FDB0215C}" type="presParOf" srcId="{6978D5AA-F417-4B87-9BF7-0DF0812D26E0}" destId="{F4304470-473B-482B-A34A-72A6A692C3F6}" srcOrd="1" destOrd="0" presId="urn:microsoft.com/office/officeart/2005/8/layout/hierarchy6"/>
    <dgm:cxn modelId="{705453E9-8378-4F4C-9AC5-9B21551EA981}" type="presParOf" srcId="{F4304470-473B-482B-A34A-72A6A692C3F6}" destId="{6F3D06E6-17A2-445D-A213-771EAECB45D9}" srcOrd="0" destOrd="0" presId="urn:microsoft.com/office/officeart/2005/8/layout/hierarchy6"/>
    <dgm:cxn modelId="{98E823F9-61D6-423A-A4F1-4CF628C6107B}" type="presParOf" srcId="{F4304470-473B-482B-A34A-72A6A692C3F6}" destId="{56E3A955-440F-493B-B87F-9E542900E49E}" srcOrd="1" destOrd="0" presId="urn:microsoft.com/office/officeart/2005/8/layout/hierarchy6"/>
    <dgm:cxn modelId="{93E19D63-F19A-42FC-A18D-8B40AA8BC15A}" type="presParOf" srcId="{56E3A955-440F-493B-B87F-9E542900E49E}" destId="{12D6EAD8-8CBB-4ECD-8E94-114D73B1861E}" srcOrd="0" destOrd="0" presId="urn:microsoft.com/office/officeart/2005/8/layout/hierarchy6"/>
    <dgm:cxn modelId="{17365571-959D-4341-91D8-DBCA9EF1E653}" type="presParOf" srcId="{56E3A955-440F-493B-B87F-9E542900E49E}" destId="{471A6277-04D7-4156-8404-703CBDC1CB1E}" srcOrd="1" destOrd="0" presId="urn:microsoft.com/office/officeart/2005/8/layout/hierarchy6"/>
    <dgm:cxn modelId="{4A8EB083-9891-408B-AA6D-8D0C8D56A25A}" type="presParOf" srcId="{471A6277-04D7-4156-8404-703CBDC1CB1E}" destId="{534BFDE4-73BC-4A94-AC38-CDFF59093B04}" srcOrd="0" destOrd="0" presId="urn:microsoft.com/office/officeart/2005/8/layout/hierarchy6"/>
    <dgm:cxn modelId="{B7C4E946-6EB2-461C-B0C4-570A8E8251F2}" type="presParOf" srcId="{471A6277-04D7-4156-8404-703CBDC1CB1E}" destId="{19205B41-28F3-465E-BF7A-2932AAFE1893}" srcOrd="1" destOrd="0" presId="urn:microsoft.com/office/officeart/2005/8/layout/hierarchy6"/>
    <dgm:cxn modelId="{7CB9724A-E470-4406-A2F1-F77F5690FA37}" type="presParOf" srcId="{19205B41-28F3-465E-BF7A-2932AAFE1893}" destId="{0D914C94-AF5D-4288-9AA7-835875219EAA}" srcOrd="0" destOrd="0" presId="urn:microsoft.com/office/officeart/2005/8/layout/hierarchy6"/>
    <dgm:cxn modelId="{2A286858-C48D-46C0-9E6D-84639F3FA51F}" type="presParOf" srcId="{19205B41-28F3-465E-BF7A-2932AAFE1893}" destId="{C5BDA283-DE1C-463B-94AE-281F8AB98B79}" srcOrd="1" destOrd="0" presId="urn:microsoft.com/office/officeart/2005/8/layout/hierarchy6"/>
    <dgm:cxn modelId="{94888481-1A59-4250-B2A0-813AC44CC85E}" type="presParOf" srcId="{C5BDA283-DE1C-463B-94AE-281F8AB98B79}" destId="{9932A394-EBFA-4B17-9D0C-20119DF9ACBA}" srcOrd="0" destOrd="0" presId="urn:microsoft.com/office/officeart/2005/8/layout/hierarchy6"/>
    <dgm:cxn modelId="{AF62FDD0-458A-471B-B6FC-DE2558BCF469}" type="presParOf" srcId="{C5BDA283-DE1C-463B-94AE-281F8AB98B79}" destId="{4F717B02-4DD5-4E33-BC74-3614492AEC02}" srcOrd="1" destOrd="0" presId="urn:microsoft.com/office/officeart/2005/8/layout/hierarchy6"/>
    <dgm:cxn modelId="{66B47459-92E8-446B-8A4A-157DEADE2E08}" type="presParOf" srcId="{4F717B02-4DD5-4E33-BC74-3614492AEC02}" destId="{F5CEF66A-BDF5-4199-85B7-D8E33709AD4D}" srcOrd="0" destOrd="0" presId="urn:microsoft.com/office/officeart/2005/8/layout/hierarchy6"/>
    <dgm:cxn modelId="{36851AB4-BD58-4108-8AB4-CD0F150916C9}" type="presParOf" srcId="{4F717B02-4DD5-4E33-BC74-3614492AEC02}" destId="{13434DC7-23CF-4B07-968B-5143CA0EDC3C}" srcOrd="1" destOrd="0" presId="urn:microsoft.com/office/officeart/2005/8/layout/hierarchy6"/>
    <dgm:cxn modelId="{7E4AE123-73DD-4564-B7A0-FACF7907535B}" type="presParOf" srcId="{13434DC7-23CF-4B07-968B-5143CA0EDC3C}" destId="{1F0B4513-D549-42CA-B2D7-6EE68A512087}" srcOrd="0" destOrd="0" presId="urn:microsoft.com/office/officeart/2005/8/layout/hierarchy6"/>
    <dgm:cxn modelId="{7EE5E042-1B78-4BBA-8D82-03BC90D4D057}" type="presParOf" srcId="{13434DC7-23CF-4B07-968B-5143CA0EDC3C}" destId="{D58867E6-F6CB-4E87-BF05-4E75DA7179C4}" srcOrd="1" destOrd="0" presId="urn:microsoft.com/office/officeart/2005/8/layout/hierarchy6"/>
    <dgm:cxn modelId="{F1E6CE73-ABEF-4054-AADF-A7A474F3C008}" type="presParOf" srcId="{4F717B02-4DD5-4E33-BC74-3614492AEC02}" destId="{B7B48B6F-0695-4540-8CF0-84CD27744067}" srcOrd="2" destOrd="0" presId="urn:microsoft.com/office/officeart/2005/8/layout/hierarchy6"/>
    <dgm:cxn modelId="{091F72ED-B4A2-4CAA-9D6A-3BAEF7321719}" type="presParOf" srcId="{4F717B02-4DD5-4E33-BC74-3614492AEC02}" destId="{F53B8038-D007-49BF-8401-8209B1E9EEFA}" srcOrd="3" destOrd="0" presId="urn:microsoft.com/office/officeart/2005/8/layout/hierarchy6"/>
    <dgm:cxn modelId="{68E7A40E-CA39-4157-A5A1-2495BC247EC5}" type="presParOf" srcId="{F53B8038-D007-49BF-8401-8209B1E9EEFA}" destId="{1F0764C8-225E-4218-BE0A-4E395B44686B}" srcOrd="0" destOrd="0" presId="urn:microsoft.com/office/officeart/2005/8/layout/hierarchy6"/>
    <dgm:cxn modelId="{9D6EFBC7-1613-4AFD-A26E-4000D1CCDBD6}" type="presParOf" srcId="{F53B8038-D007-49BF-8401-8209B1E9EEFA}" destId="{22B6BB00-5580-422B-AD7E-6C943DB5DAA2}" srcOrd="1" destOrd="0" presId="urn:microsoft.com/office/officeart/2005/8/layout/hierarchy6"/>
    <dgm:cxn modelId="{80AD9315-3D73-4D10-8943-4A9D10E99620}" type="presParOf" srcId="{19205B41-28F3-465E-BF7A-2932AAFE1893}" destId="{C272BC99-A091-4A66-9CFB-580217EF4F9C}" srcOrd="2" destOrd="0" presId="urn:microsoft.com/office/officeart/2005/8/layout/hierarchy6"/>
    <dgm:cxn modelId="{3C4C21E5-F88F-4DFF-A768-4D36B2620655}" type="presParOf" srcId="{19205B41-28F3-465E-BF7A-2932AAFE1893}" destId="{0B2C0318-5D6F-47A7-8F42-A031B86E694C}" srcOrd="3" destOrd="0" presId="urn:microsoft.com/office/officeart/2005/8/layout/hierarchy6"/>
    <dgm:cxn modelId="{B7DABDD0-BF66-4E66-9B19-4F0E379AB1C9}" type="presParOf" srcId="{0B2C0318-5D6F-47A7-8F42-A031B86E694C}" destId="{76168A57-0396-4797-B97A-AA86C3C17B94}" srcOrd="0" destOrd="0" presId="urn:microsoft.com/office/officeart/2005/8/layout/hierarchy6"/>
    <dgm:cxn modelId="{E57630B7-040C-449A-A0B6-0B544C35A7A7}" type="presParOf" srcId="{0B2C0318-5D6F-47A7-8F42-A031B86E694C}" destId="{EE2C538C-1C6D-40A9-B2AF-4F1C0ABDCE90}" srcOrd="1" destOrd="0" presId="urn:microsoft.com/office/officeart/2005/8/layout/hierarchy6"/>
    <dgm:cxn modelId="{1ADF5CB4-65D9-4600-B439-E99AA16F9934}" type="presParOf" srcId="{EE2C538C-1C6D-40A9-B2AF-4F1C0ABDCE90}" destId="{C1509A7B-E55D-465A-B093-8F18505BA62C}" srcOrd="0" destOrd="0" presId="urn:microsoft.com/office/officeart/2005/8/layout/hierarchy6"/>
    <dgm:cxn modelId="{E3853329-A342-4F07-A9A5-B5CB441D9FE9}" type="presParOf" srcId="{EE2C538C-1C6D-40A9-B2AF-4F1C0ABDCE90}" destId="{BDC9A7A2-F34E-4D09-958C-849DFC1D7E99}" srcOrd="1" destOrd="0" presId="urn:microsoft.com/office/officeart/2005/8/layout/hierarchy6"/>
    <dgm:cxn modelId="{E52F0335-909F-431B-81AE-BE1BE832A6E4}" type="presParOf" srcId="{BDC9A7A2-F34E-4D09-958C-849DFC1D7E99}" destId="{675C7168-AE8C-4C9C-A3B1-2D1B9A554AD6}" srcOrd="0" destOrd="0" presId="urn:microsoft.com/office/officeart/2005/8/layout/hierarchy6"/>
    <dgm:cxn modelId="{C4E28B95-EB4F-4587-A193-8B211095F270}" type="presParOf" srcId="{BDC9A7A2-F34E-4D09-958C-849DFC1D7E99}" destId="{615E373B-E45A-4B97-9729-63C8D8907208}" srcOrd="1" destOrd="0" presId="urn:microsoft.com/office/officeart/2005/8/layout/hierarchy6"/>
    <dgm:cxn modelId="{C49528A4-C4F5-4C83-A823-69A58872BB4C}" type="presParOf" srcId="{56E3A955-440F-493B-B87F-9E542900E49E}" destId="{B769C8C8-1434-4F66-912F-6FBFA179571F}" srcOrd="2" destOrd="0" presId="urn:microsoft.com/office/officeart/2005/8/layout/hierarchy6"/>
    <dgm:cxn modelId="{90BD53EE-309C-4778-995B-D3A34905C422}" type="presParOf" srcId="{56E3A955-440F-493B-B87F-9E542900E49E}" destId="{A68A222E-5C13-432D-A145-3C82AA82567C}" srcOrd="3" destOrd="0" presId="urn:microsoft.com/office/officeart/2005/8/layout/hierarchy6"/>
    <dgm:cxn modelId="{F4D05BE3-E252-4850-9697-E51743682551}" type="presParOf" srcId="{A68A222E-5C13-432D-A145-3C82AA82567C}" destId="{19677137-63AC-4806-B758-8F0EE94719B2}" srcOrd="0" destOrd="0" presId="urn:microsoft.com/office/officeart/2005/8/layout/hierarchy6"/>
    <dgm:cxn modelId="{7CA82F94-043B-4A78-8F1E-9B1C4AF9EBDF}" type="presParOf" srcId="{A68A222E-5C13-432D-A145-3C82AA82567C}" destId="{3C69AAAB-2A78-48BE-9235-781D1884EEC0}" srcOrd="1" destOrd="0" presId="urn:microsoft.com/office/officeart/2005/8/layout/hierarchy6"/>
    <dgm:cxn modelId="{610D6A2A-725F-404F-8CB5-E978FC1C2C82}" type="presParOf" srcId="{6978D5AA-F417-4B87-9BF7-0DF0812D26E0}" destId="{2BE6056C-1DE9-42E5-80B3-CF8F0B217360}" srcOrd="2" destOrd="0" presId="urn:microsoft.com/office/officeart/2005/8/layout/hierarchy6"/>
    <dgm:cxn modelId="{0D2BBD1B-44DE-4871-9B55-08031F1A98B2}" type="presParOf" srcId="{6978D5AA-F417-4B87-9BF7-0DF0812D26E0}" destId="{E4A2A134-5833-4FED-BC7E-80605C85E846}" srcOrd="3" destOrd="0" presId="urn:microsoft.com/office/officeart/2005/8/layout/hierarchy6"/>
    <dgm:cxn modelId="{4B231D84-0B5A-44D9-A4D5-E9FD43E29E4A}" type="presParOf" srcId="{E4A2A134-5833-4FED-BC7E-80605C85E846}" destId="{0A0A8116-79EF-4FB0-BF93-84A40BCCA90B}" srcOrd="0" destOrd="0" presId="urn:microsoft.com/office/officeart/2005/8/layout/hierarchy6"/>
    <dgm:cxn modelId="{C1A3B70F-E298-400C-BCAA-24B32C626586}" type="presParOf" srcId="{E4A2A134-5833-4FED-BC7E-80605C85E846}" destId="{B2546331-8050-4772-AFE5-BDCB4EFEF04A}" srcOrd="1" destOrd="0" presId="urn:microsoft.com/office/officeart/2005/8/layout/hierarchy6"/>
    <dgm:cxn modelId="{9BCA6A41-504D-4CF6-BE63-BC59599C8CE0}" type="presParOf" srcId="{B2546331-8050-4772-AFE5-BDCB4EFEF04A}" destId="{B54284DE-759B-462A-A662-2F822F73D2DA}" srcOrd="0" destOrd="0" presId="urn:microsoft.com/office/officeart/2005/8/layout/hierarchy6"/>
    <dgm:cxn modelId="{C840C64A-E867-4581-BEA5-9F2E008E3DAE}" type="presParOf" srcId="{B2546331-8050-4772-AFE5-BDCB4EFEF04A}" destId="{28BE5778-8627-4CE1-9DB3-23D709BC6A14}" srcOrd="1" destOrd="0" presId="urn:microsoft.com/office/officeart/2005/8/layout/hierarchy6"/>
    <dgm:cxn modelId="{97972799-A6DA-4293-BE46-79A20E451AAA}" type="presParOf" srcId="{28BE5778-8627-4CE1-9DB3-23D709BC6A14}" destId="{F51E12E5-E2A2-42BF-8380-DDD39D525DC8}" srcOrd="0" destOrd="0" presId="urn:microsoft.com/office/officeart/2005/8/layout/hierarchy6"/>
    <dgm:cxn modelId="{A443EF47-3D97-4C16-AFCB-BF8DB5591EB5}" type="presParOf" srcId="{28BE5778-8627-4CE1-9DB3-23D709BC6A14}" destId="{76BA99DF-EA68-4A19-A391-B3BF444437F5}" srcOrd="1" destOrd="0" presId="urn:microsoft.com/office/officeart/2005/8/layout/hierarchy6"/>
    <dgm:cxn modelId="{30B3CFBE-558C-44A2-BE11-D17332A7FF4A}" type="presParOf" srcId="{76BA99DF-EA68-4A19-A391-B3BF444437F5}" destId="{DF676594-8954-42AC-9F64-2ABA16CF8E30}" srcOrd="0" destOrd="0" presId="urn:microsoft.com/office/officeart/2005/8/layout/hierarchy6"/>
    <dgm:cxn modelId="{0D104B4E-B8DA-4D80-A9AF-B59837CC00EA}" type="presParOf" srcId="{76BA99DF-EA68-4A19-A391-B3BF444437F5}" destId="{30BB7FC1-F444-4AEE-B342-04A0E5F58787}" srcOrd="1" destOrd="0" presId="urn:microsoft.com/office/officeart/2005/8/layout/hierarchy6"/>
    <dgm:cxn modelId="{C8AE9FCA-24BF-4C36-A85C-D41CEFE0C47E}" type="presParOf" srcId="{30BB7FC1-F444-4AEE-B342-04A0E5F58787}" destId="{390302FB-C35E-4970-AF8E-92A791A05729}" srcOrd="0" destOrd="0" presId="urn:microsoft.com/office/officeart/2005/8/layout/hierarchy6"/>
    <dgm:cxn modelId="{B3B19B40-858A-4C37-88C8-0B00F9AA6521}" type="presParOf" srcId="{30BB7FC1-F444-4AEE-B342-04A0E5F58787}" destId="{2AEB7F96-9F75-4378-AAFD-42319BD42132}" srcOrd="1" destOrd="0" presId="urn:microsoft.com/office/officeart/2005/8/layout/hierarchy6"/>
    <dgm:cxn modelId="{201C3FA5-AF53-4FF9-87B8-EEA62B289B5D}" type="presParOf" srcId="{76BA99DF-EA68-4A19-A391-B3BF444437F5}" destId="{6A6BD83A-2553-4A61-B72B-19CE9AC78A13}" srcOrd="2" destOrd="0" presId="urn:microsoft.com/office/officeart/2005/8/layout/hierarchy6"/>
    <dgm:cxn modelId="{0FC0C7C4-AB4D-4E87-A33C-06F440CA3909}" type="presParOf" srcId="{76BA99DF-EA68-4A19-A391-B3BF444437F5}" destId="{34F8F0F9-B398-4F2B-8BA8-885F25C496A4}" srcOrd="3" destOrd="0" presId="urn:microsoft.com/office/officeart/2005/8/layout/hierarchy6"/>
    <dgm:cxn modelId="{77841DF1-73EF-4347-AEE7-69274BAA1E94}" type="presParOf" srcId="{34F8F0F9-B398-4F2B-8BA8-885F25C496A4}" destId="{4824D386-F1BA-4A3F-B5D8-A8B73081B3AC}" srcOrd="0" destOrd="0" presId="urn:microsoft.com/office/officeart/2005/8/layout/hierarchy6"/>
    <dgm:cxn modelId="{A376A1C5-849C-4BB6-905C-3DEE446F2FCE}" type="presParOf" srcId="{34F8F0F9-B398-4F2B-8BA8-885F25C496A4}" destId="{38C8AAE2-C4AD-42FD-906F-5941B546928A}" srcOrd="1" destOrd="0" presId="urn:microsoft.com/office/officeart/2005/8/layout/hierarchy6"/>
    <dgm:cxn modelId="{A20409A7-2DA1-468B-83C9-4B9C91D72E71}" type="presParOf" srcId="{B2546331-8050-4772-AFE5-BDCB4EFEF04A}" destId="{18B04D38-BFA4-4935-9A87-295CE4A2C9F3}" srcOrd="2" destOrd="0" presId="urn:microsoft.com/office/officeart/2005/8/layout/hierarchy6"/>
    <dgm:cxn modelId="{DA40C87C-C031-44F4-A3AF-7D37C9AE44A1}" type="presParOf" srcId="{B2546331-8050-4772-AFE5-BDCB4EFEF04A}" destId="{32D53862-9C79-4B81-99EA-B187AF3C256B}" srcOrd="3" destOrd="0" presId="urn:microsoft.com/office/officeart/2005/8/layout/hierarchy6"/>
    <dgm:cxn modelId="{E33CF21C-3B00-4046-BB36-5E892CD4AC9B}" type="presParOf" srcId="{32D53862-9C79-4B81-99EA-B187AF3C256B}" destId="{2046080B-DA7E-4FAB-B246-1D477EBE987F}" srcOrd="0" destOrd="0" presId="urn:microsoft.com/office/officeart/2005/8/layout/hierarchy6"/>
    <dgm:cxn modelId="{AAEAB4B3-8CE2-409D-BED0-D4A8E32DE1A6}" type="presParOf" srcId="{32D53862-9C79-4B81-99EA-B187AF3C256B}" destId="{2E69DAC6-D3A0-4EA6-B364-C5C3D74E84A6}" srcOrd="1" destOrd="0" presId="urn:microsoft.com/office/officeart/2005/8/layout/hierarchy6"/>
    <dgm:cxn modelId="{15D95B5F-CA41-4E30-9165-CE5C3C41B9AE}" type="presParOf" srcId="{5C355360-6D43-483C-97D6-9716F5D5F283}" destId="{F72887E0-3F71-4562-B190-6EA11CD2ABB5}" srcOrd="1" destOrd="0" presId="urn:microsoft.com/office/officeart/2005/8/layout/hierarchy6"/>
  </dgm:cxnLst>
  <dgm:bg>
    <a:noFill/>
  </dgm:bg>
  <dgm:whole>
    <a:ln w="38100"/>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16B577-CD2E-4224-8056-72F04557ED4A}" type="doc">
      <dgm:prSet loTypeId="urn:microsoft.com/office/officeart/2008/layout/VerticalAccentList" loCatId="list" qsTypeId="urn:microsoft.com/office/officeart/2005/8/quickstyle/simple1" qsCatId="simple" csTypeId="urn:microsoft.com/office/officeart/2005/8/colors/colorful4" csCatId="colorful" phldr="1"/>
      <dgm:spPr/>
      <dgm:t>
        <a:bodyPr/>
        <a:lstStyle/>
        <a:p>
          <a:endParaRPr lang="en-US"/>
        </a:p>
      </dgm:t>
    </dgm:pt>
    <dgm:pt modelId="{A9DA69A6-9DD0-46E8-9899-38443A6868AD}">
      <dgm:prSet phldrT="[Text]"/>
      <dgm:spPr/>
      <dgm:t>
        <a:bodyPr/>
        <a:lstStyle/>
        <a:p>
          <a:r>
            <a:rPr lang="en-US" dirty="0">
              <a:latin typeface="Segoe UI" panose="020B0502040204020203" pitchFamily="34" charset="0"/>
              <a:cs typeface="Segoe UI" panose="020B0502040204020203" pitchFamily="34" charset="0"/>
            </a:rPr>
            <a:t>Continuity</a:t>
          </a:r>
        </a:p>
      </dgm:t>
    </dgm:pt>
    <dgm:pt modelId="{A4EC9438-317E-4A0F-8AAF-C132355CF2F5}" type="parTrans" cxnId="{81216687-990B-4AB4-9798-06BAB072188B}">
      <dgm:prSet/>
      <dgm:spPr/>
      <dgm:t>
        <a:bodyPr/>
        <a:lstStyle/>
        <a:p>
          <a:endParaRPr lang="en-US">
            <a:latin typeface="Segoe UI" panose="020B0502040204020203" pitchFamily="34" charset="0"/>
            <a:cs typeface="Segoe UI" panose="020B0502040204020203" pitchFamily="34" charset="0"/>
          </a:endParaRPr>
        </a:p>
      </dgm:t>
    </dgm:pt>
    <dgm:pt modelId="{CDBAB609-8B02-44CA-A86C-5791730F4379}" type="sibTrans" cxnId="{81216687-990B-4AB4-9798-06BAB072188B}">
      <dgm:prSet/>
      <dgm:spPr/>
      <dgm:t>
        <a:bodyPr/>
        <a:lstStyle/>
        <a:p>
          <a:endParaRPr lang="en-US">
            <a:latin typeface="Segoe UI" panose="020B0502040204020203" pitchFamily="34" charset="0"/>
            <a:cs typeface="Segoe UI" panose="020B0502040204020203" pitchFamily="34" charset="0"/>
          </a:endParaRPr>
        </a:p>
      </dgm:t>
    </dgm:pt>
    <dgm:pt modelId="{5E3A7FD9-B567-4D3A-BC16-EECD6C6E31A5}">
      <dgm:prSet phldrT="[Text]"/>
      <dgm:spPr/>
      <dgm:t>
        <a:bodyPr/>
        <a:lstStyle/>
        <a:p>
          <a:r>
            <a:rPr lang="en-US" dirty="0">
              <a:latin typeface="Segoe UI" panose="020B0502040204020203" pitchFamily="34" charset="0"/>
              <a:cs typeface="Segoe UI" panose="020B0502040204020203" pitchFamily="34" charset="0"/>
            </a:rPr>
            <a:t>Annual Average Daily Traffic (AADT)</a:t>
          </a:r>
        </a:p>
      </dgm:t>
    </dgm:pt>
    <dgm:pt modelId="{BEAD8A6C-9214-4B63-A332-FEFBD4064BD3}" type="parTrans" cxnId="{AC89737A-1544-41B2-816D-2E3ACFF2C397}">
      <dgm:prSet/>
      <dgm:spPr/>
      <dgm:t>
        <a:bodyPr/>
        <a:lstStyle/>
        <a:p>
          <a:endParaRPr lang="en-US">
            <a:latin typeface="Segoe UI" panose="020B0502040204020203" pitchFamily="34" charset="0"/>
            <a:cs typeface="Segoe UI" panose="020B0502040204020203" pitchFamily="34" charset="0"/>
          </a:endParaRPr>
        </a:p>
      </dgm:t>
    </dgm:pt>
    <dgm:pt modelId="{7D8F3F32-34DD-47EF-A7D2-6B00B036CAB3}" type="sibTrans" cxnId="{AC89737A-1544-41B2-816D-2E3ACFF2C397}">
      <dgm:prSet/>
      <dgm:spPr/>
      <dgm:t>
        <a:bodyPr/>
        <a:lstStyle/>
        <a:p>
          <a:endParaRPr lang="en-US">
            <a:latin typeface="Segoe UI" panose="020B0502040204020203" pitchFamily="34" charset="0"/>
            <a:cs typeface="Segoe UI" panose="020B0502040204020203" pitchFamily="34" charset="0"/>
          </a:endParaRPr>
        </a:p>
      </dgm:t>
    </dgm:pt>
    <dgm:pt modelId="{D7513DD2-5E30-45E2-8126-83D878A87CD6}">
      <dgm:prSet phldrT="[Text]"/>
      <dgm:spPr/>
      <dgm:t>
        <a:bodyPr/>
        <a:lstStyle/>
        <a:p>
          <a:r>
            <a:rPr lang="en-US" dirty="0">
              <a:latin typeface="Segoe UI" panose="020B0502040204020203" pitchFamily="34" charset="0"/>
              <a:cs typeface="Segoe UI" panose="020B0502040204020203" pitchFamily="34" charset="0"/>
            </a:rPr>
            <a:t>Connections to Activity Centers</a:t>
          </a:r>
        </a:p>
      </dgm:t>
    </dgm:pt>
    <dgm:pt modelId="{8455C259-84AB-44CA-878B-4A0F39371D62}" type="parTrans" cxnId="{85FDD17D-18F6-4261-8F45-E847B41CE6FB}">
      <dgm:prSet/>
      <dgm:spPr/>
      <dgm:t>
        <a:bodyPr/>
        <a:lstStyle/>
        <a:p>
          <a:endParaRPr lang="en-US">
            <a:latin typeface="Segoe UI" panose="020B0502040204020203" pitchFamily="34" charset="0"/>
            <a:cs typeface="Segoe UI" panose="020B0502040204020203" pitchFamily="34" charset="0"/>
          </a:endParaRPr>
        </a:p>
      </dgm:t>
    </dgm:pt>
    <dgm:pt modelId="{ADE17F2B-E331-4066-9E39-0B03AC3B339C}" type="sibTrans" cxnId="{85FDD17D-18F6-4261-8F45-E847B41CE6FB}">
      <dgm:prSet/>
      <dgm:spPr/>
      <dgm:t>
        <a:bodyPr/>
        <a:lstStyle/>
        <a:p>
          <a:endParaRPr lang="en-US">
            <a:latin typeface="Segoe UI" panose="020B0502040204020203" pitchFamily="34" charset="0"/>
            <a:cs typeface="Segoe UI" panose="020B0502040204020203" pitchFamily="34" charset="0"/>
          </a:endParaRPr>
        </a:p>
      </dgm:t>
    </dgm:pt>
    <dgm:pt modelId="{E7C38944-87F5-45DF-A159-A6D8AD38A9E9}">
      <dgm:prSet phldrT="[Text]"/>
      <dgm:spPr/>
      <dgm:t>
        <a:bodyPr/>
        <a:lstStyle/>
        <a:p>
          <a:r>
            <a:rPr lang="en-US" dirty="0">
              <a:latin typeface="Segoe UI" panose="020B0502040204020203" pitchFamily="34" charset="0"/>
              <a:cs typeface="Segoe UI" panose="020B0502040204020203" pitchFamily="34" charset="0"/>
            </a:rPr>
            <a:t>Trip Length</a:t>
          </a:r>
        </a:p>
      </dgm:t>
    </dgm:pt>
    <dgm:pt modelId="{0C95555E-0F1D-4F59-8EA0-002561FFED1E}" type="parTrans" cxnId="{F7B270AA-B401-4F06-8462-AD389D475D3A}">
      <dgm:prSet/>
      <dgm:spPr/>
      <dgm:t>
        <a:bodyPr/>
        <a:lstStyle/>
        <a:p>
          <a:endParaRPr lang="en-US">
            <a:latin typeface="Segoe UI" panose="020B0502040204020203" pitchFamily="34" charset="0"/>
            <a:cs typeface="Segoe UI" panose="020B0502040204020203" pitchFamily="34" charset="0"/>
          </a:endParaRPr>
        </a:p>
      </dgm:t>
    </dgm:pt>
    <dgm:pt modelId="{01B356D5-B264-4A4D-AF4B-30DEE18D4DD4}" type="sibTrans" cxnId="{F7B270AA-B401-4F06-8462-AD389D475D3A}">
      <dgm:prSet/>
      <dgm:spPr/>
      <dgm:t>
        <a:bodyPr/>
        <a:lstStyle/>
        <a:p>
          <a:endParaRPr lang="en-US">
            <a:latin typeface="Segoe UI" panose="020B0502040204020203" pitchFamily="34" charset="0"/>
            <a:cs typeface="Segoe UI" panose="020B0502040204020203" pitchFamily="34" charset="0"/>
          </a:endParaRPr>
        </a:p>
      </dgm:t>
    </dgm:pt>
    <dgm:pt modelId="{335A908B-2502-489B-9F5E-DD122102AD1E}">
      <dgm:prSet phldrT="[Text]"/>
      <dgm:spPr/>
      <dgm:t>
        <a:bodyPr/>
        <a:lstStyle/>
        <a:p>
          <a:r>
            <a:rPr lang="en-US" dirty="0">
              <a:latin typeface="Segoe UI" panose="020B0502040204020203" pitchFamily="34" charset="0"/>
              <a:cs typeface="Segoe UI" panose="020B0502040204020203" pitchFamily="34" charset="0"/>
            </a:rPr>
            <a:t>Access Points</a:t>
          </a:r>
        </a:p>
      </dgm:t>
    </dgm:pt>
    <dgm:pt modelId="{4CDE3E90-C0BD-496E-A07F-89A9E52079DC}" type="parTrans" cxnId="{9C81E8A4-52D0-4745-B240-107B83755DE1}">
      <dgm:prSet/>
      <dgm:spPr/>
      <dgm:t>
        <a:bodyPr/>
        <a:lstStyle/>
        <a:p>
          <a:endParaRPr lang="en-US">
            <a:latin typeface="Segoe UI" panose="020B0502040204020203" pitchFamily="34" charset="0"/>
            <a:cs typeface="Segoe UI" panose="020B0502040204020203" pitchFamily="34" charset="0"/>
          </a:endParaRPr>
        </a:p>
      </dgm:t>
    </dgm:pt>
    <dgm:pt modelId="{BD3F6B9C-8105-48AB-905A-E577001C04C6}" type="sibTrans" cxnId="{9C81E8A4-52D0-4745-B240-107B83755DE1}">
      <dgm:prSet/>
      <dgm:spPr/>
      <dgm:t>
        <a:bodyPr/>
        <a:lstStyle/>
        <a:p>
          <a:endParaRPr lang="en-US">
            <a:latin typeface="Segoe UI" panose="020B0502040204020203" pitchFamily="34" charset="0"/>
            <a:cs typeface="Segoe UI" panose="020B0502040204020203" pitchFamily="34" charset="0"/>
          </a:endParaRPr>
        </a:p>
      </dgm:t>
    </dgm:pt>
    <dgm:pt modelId="{CBB284DA-7200-4F76-874C-0092CEDAD487}">
      <dgm:prSet phldrT="[Text]"/>
      <dgm:spPr/>
      <dgm:t>
        <a:bodyPr/>
        <a:lstStyle/>
        <a:p>
          <a:r>
            <a:rPr lang="en-US" dirty="0">
              <a:latin typeface="Segoe UI" panose="020B0502040204020203" pitchFamily="34" charset="0"/>
              <a:cs typeface="Segoe UI" panose="020B0502040204020203" pitchFamily="34" charset="0"/>
            </a:rPr>
            <a:t>Speed Limit</a:t>
          </a:r>
        </a:p>
      </dgm:t>
    </dgm:pt>
    <dgm:pt modelId="{ACAF3E04-D970-4F50-8625-3D063B370098}" type="parTrans" cxnId="{FDFE0734-8828-491B-89EA-920F420A4E7B}">
      <dgm:prSet/>
      <dgm:spPr/>
      <dgm:t>
        <a:bodyPr/>
        <a:lstStyle/>
        <a:p>
          <a:endParaRPr lang="en-US">
            <a:latin typeface="Segoe UI" panose="020B0502040204020203" pitchFamily="34" charset="0"/>
            <a:cs typeface="Segoe UI" panose="020B0502040204020203" pitchFamily="34" charset="0"/>
          </a:endParaRPr>
        </a:p>
      </dgm:t>
    </dgm:pt>
    <dgm:pt modelId="{C74A4C77-57E3-41AB-A608-C2B6BAC5125B}" type="sibTrans" cxnId="{FDFE0734-8828-491B-89EA-920F420A4E7B}">
      <dgm:prSet/>
      <dgm:spPr/>
      <dgm:t>
        <a:bodyPr/>
        <a:lstStyle/>
        <a:p>
          <a:endParaRPr lang="en-US">
            <a:latin typeface="Segoe UI" panose="020B0502040204020203" pitchFamily="34" charset="0"/>
            <a:cs typeface="Segoe UI" panose="020B0502040204020203" pitchFamily="34" charset="0"/>
          </a:endParaRPr>
        </a:p>
      </dgm:t>
    </dgm:pt>
    <dgm:pt modelId="{18FF6D67-F9B5-4384-8CCF-4257396B79F5}">
      <dgm:prSet phldrT="[Text]"/>
      <dgm:spPr/>
      <dgm:t>
        <a:bodyPr/>
        <a:lstStyle/>
        <a:p>
          <a:r>
            <a:rPr lang="en-US" dirty="0">
              <a:latin typeface="Segoe UI" panose="020B0502040204020203" pitchFamily="34" charset="0"/>
              <a:cs typeface="Segoe UI" panose="020B0502040204020203" pitchFamily="34" charset="0"/>
            </a:rPr>
            <a:t>Route Spacing</a:t>
          </a:r>
        </a:p>
      </dgm:t>
    </dgm:pt>
    <dgm:pt modelId="{EDC1F1D5-B655-47F9-80AF-C25EA3FB2924}" type="parTrans" cxnId="{6EDA020A-CD1F-4B31-82B0-B6C13657AAA5}">
      <dgm:prSet/>
      <dgm:spPr/>
      <dgm:t>
        <a:bodyPr/>
        <a:lstStyle/>
        <a:p>
          <a:endParaRPr lang="en-US">
            <a:latin typeface="Segoe UI" panose="020B0502040204020203" pitchFamily="34" charset="0"/>
            <a:cs typeface="Segoe UI" panose="020B0502040204020203" pitchFamily="34" charset="0"/>
          </a:endParaRPr>
        </a:p>
      </dgm:t>
    </dgm:pt>
    <dgm:pt modelId="{C6865E59-26B5-4081-925B-F30F79913958}" type="sibTrans" cxnId="{6EDA020A-CD1F-4B31-82B0-B6C13657AAA5}">
      <dgm:prSet/>
      <dgm:spPr/>
      <dgm:t>
        <a:bodyPr/>
        <a:lstStyle/>
        <a:p>
          <a:endParaRPr lang="en-US">
            <a:latin typeface="Segoe UI" panose="020B0502040204020203" pitchFamily="34" charset="0"/>
            <a:cs typeface="Segoe UI" panose="020B0502040204020203" pitchFamily="34" charset="0"/>
          </a:endParaRPr>
        </a:p>
      </dgm:t>
    </dgm:pt>
    <dgm:pt modelId="{E5C8CFB4-059B-4215-B6E5-6287963C0236}">
      <dgm:prSet phldrT="[Text]"/>
      <dgm:spPr/>
      <dgm:t>
        <a:bodyPr/>
        <a:lstStyle/>
        <a:p>
          <a:r>
            <a:rPr lang="en-US" dirty="0">
              <a:latin typeface="Segoe UI" panose="020B0502040204020203" pitchFamily="34" charset="0"/>
              <a:cs typeface="Segoe UI" panose="020B0502040204020203" pitchFamily="34" charset="0"/>
            </a:rPr>
            <a:t>Number of Lanes</a:t>
          </a:r>
        </a:p>
      </dgm:t>
    </dgm:pt>
    <dgm:pt modelId="{5FF57743-9DBB-43A4-A5E7-389DC9461A72}" type="parTrans" cxnId="{A41A5AED-B961-4DB2-A780-A5F8704BB36F}">
      <dgm:prSet/>
      <dgm:spPr/>
      <dgm:t>
        <a:bodyPr/>
        <a:lstStyle/>
        <a:p>
          <a:endParaRPr lang="en-US">
            <a:latin typeface="Segoe UI" panose="020B0502040204020203" pitchFamily="34" charset="0"/>
            <a:cs typeface="Segoe UI" panose="020B0502040204020203" pitchFamily="34" charset="0"/>
          </a:endParaRPr>
        </a:p>
      </dgm:t>
    </dgm:pt>
    <dgm:pt modelId="{1125EAA1-6733-4AD6-8A2E-255CD9B71A90}" type="sibTrans" cxnId="{A41A5AED-B961-4DB2-A780-A5F8704BB36F}">
      <dgm:prSet/>
      <dgm:spPr/>
      <dgm:t>
        <a:bodyPr/>
        <a:lstStyle/>
        <a:p>
          <a:endParaRPr lang="en-US">
            <a:latin typeface="Segoe UI" panose="020B0502040204020203" pitchFamily="34" charset="0"/>
            <a:cs typeface="Segoe UI" panose="020B0502040204020203" pitchFamily="34" charset="0"/>
          </a:endParaRPr>
        </a:p>
      </dgm:t>
    </dgm:pt>
    <dgm:pt modelId="{8F2747F3-5148-442A-909C-050F3A374839}" type="pres">
      <dgm:prSet presAssocID="{3716B577-CD2E-4224-8056-72F04557ED4A}" presName="Name0" presStyleCnt="0">
        <dgm:presLayoutVars>
          <dgm:chMax/>
          <dgm:chPref/>
          <dgm:dir/>
        </dgm:presLayoutVars>
      </dgm:prSet>
      <dgm:spPr/>
    </dgm:pt>
    <dgm:pt modelId="{0CD57546-174C-453A-A2A8-16645F493576}" type="pres">
      <dgm:prSet presAssocID="{A9DA69A6-9DD0-46E8-9899-38443A6868AD}" presName="parenttextcomposite" presStyleCnt="0"/>
      <dgm:spPr/>
    </dgm:pt>
    <dgm:pt modelId="{84D8DC6F-917A-4A0A-9D93-39C800E6EE76}" type="pres">
      <dgm:prSet presAssocID="{A9DA69A6-9DD0-46E8-9899-38443A6868AD}" presName="parenttext" presStyleLbl="revTx" presStyleIdx="0" presStyleCnt="8">
        <dgm:presLayoutVars>
          <dgm:chMax/>
          <dgm:chPref val="2"/>
          <dgm:bulletEnabled val="1"/>
        </dgm:presLayoutVars>
      </dgm:prSet>
      <dgm:spPr/>
    </dgm:pt>
    <dgm:pt modelId="{B8FD30F2-4851-4B47-80AC-7BD6164CE875}" type="pres">
      <dgm:prSet presAssocID="{A9DA69A6-9DD0-46E8-9899-38443A6868AD}" presName="parallelogramComposite" presStyleCnt="0"/>
      <dgm:spPr/>
    </dgm:pt>
    <dgm:pt modelId="{32996F7D-1C3C-4CBF-AA6D-F7C5EFB09B59}" type="pres">
      <dgm:prSet presAssocID="{A9DA69A6-9DD0-46E8-9899-38443A6868AD}" presName="parallelogram1" presStyleLbl="alignNode1" presStyleIdx="0" presStyleCnt="56"/>
      <dgm:spPr/>
    </dgm:pt>
    <dgm:pt modelId="{100EA368-52C6-49BF-BBB8-3D8731128E4C}" type="pres">
      <dgm:prSet presAssocID="{A9DA69A6-9DD0-46E8-9899-38443A6868AD}" presName="parallelogram2" presStyleLbl="alignNode1" presStyleIdx="1" presStyleCnt="56"/>
      <dgm:spPr/>
    </dgm:pt>
    <dgm:pt modelId="{93DF5527-3385-4118-A891-6325BF520A68}" type="pres">
      <dgm:prSet presAssocID="{A9DA69A6-9DD0-46E8-9899-38443A6868AD}" presName="parallelogram3" presStyleLbl="alignNode1" presStyleIdx="2" presStyleCnt="56"/>
      <dgm:spPr/>
    </dgm:pt>
    <dgm:pt modelId="{86C00307-FA97-4BEC-B5C9-8EF6C7AE08E6}" type="pres">
      <dgm:prSet presAssocID="{A9DA69A6-9DD0-46E8-9899-38443A6868AD}" presName="parallelogram4" presStyleLbl="alignNode1" presStyleIdx="3" presStyleCnt="56"/>
      <dgm:spPr/>
    </dgm:pt>
    <dgm:pt modelId="{F8FE4707-6EE3-4C39-A773-EFD2531D1F38}" type="pres">
      <dgm:prSet presAssocID="{A9DA69A6-9DD0-46E8-9899-38443A6868AD}" presName="parallelogram5" presStyleLbl="alignNode1" presStyleIdx="4" presStyleCnt="56"/>
      <dgm:spPr/>
    </dgm:pt>
    <dgm:pt modelId="{00A0332B-6070-4C1F-8846-FD7C4BE82263}" type="pres">
      <dgm:prSet presAssocID="{A9DA69A6-9DD0-46E8-9899-38443A6868AD}" presName="parallelogram6" presStyleLbl="alignNode1" presStyleIdx="5" presStyleCnt="56"/>
      <dgm:spPr/>
    </dgm:pt>
    <dgm:pt modelId="{9ECDD50D-7F94-438A-866F-749850365823}" type="pres">
      <dgm:prSet presAssocID="{A9DA69A6-9DD0-46E8-9899-38443A6868AD}" presName="parallelogram7" presStyleLbl="alignNode1" presStyleIdx="6" presStyleCnt="56"/>
      <dgm:spPr/>
    </dgm:pt>
    <dgm:pt modelId="{136DC40C-D8E7-471B-B4DF-291D4B5B57DF}" type="pres">
      <dgm:prSet presAssocID="{CDBAB609-8B02-44CA-A86C-5791730F4379}" presName="sibTrans" presStyleCnt="0"/>
      <dgm:spPr/>
    </dgm:pt>
    <dgm:pt modelId="{687CF998-462B-4549-BCF6-880A0A4948A0}" type="pres">
      <dgm:prSet presAssocID="{E7C38944-87F5-45DF-A159-A6D8AD38A9E9}" presName="parenttextcomposite" presStyleCnt="0"/>
      <dgm:spPr/>
    </dgm:pt>
    <dgm:pt modelId="{9CA99B60-8621-4B6C-AEAF-EA99B82ED77E}" type="pres">
      <dgm:prSet presAssocID="{E7C38944-87F5-45DF-A159-A6D8AD38A9E9}" presName="parenttext" presStyleLbl="revTx" presStyleIdx="1" presStyleCnt="8">
        <dgm:presLayoutVars>
          <dgm:chMax/>
          <dgm:chPref val="2"/>
          <dgm:bulletEnabled val="1"/>
        </dgm:presLayoutVars>
      </dgm:prSet>
      <dgm:spPr/>
    </dgm:pt>
    <dgm:pt modelId="{3120CD2C-1920-47E3-A1AF-6EFCA6EE345E}" type="pres">
      <dgm:prSet presAssocID="{E7C38944-87F5-45DF-A159-A6D8AD38A9E9}" presName="parallelogramComposite" presStyleCnt="0"/>
      <dgm:spPr/>
    </dgm:pt>
    <dgm:pt modelId="{A84154AB-6B94-4A8A-9B11-BC094E381E7B}" type="pres">
      <dgm:prSet presAssocID="{E7C38944-87F5-45DF-A159-A6D8AD38A9E9}" presName="parallelogram1" presStyleLbl="alignNode1" presStyleIdx="7" presStyleCnt="56"/>
      <dgm:spPr/>
    </dgm:pt>
    <dgm:pt modelId="{0D58A97D-11AC-41D0-AE58-7E7CD914A2D9}" type="pres">
      <dgm:prSet presAssocID="{E7C38944-87F5-45DF-A159-A6D8AD38A9E9}" presName="parallelogram2" presStyleLbl="alignNode1" presStyleIdx="8" presStyleCnt="56"/>
      <dgm:spPr/>
    </dgm:pt>
    <dgm:pt modelId="{1E2DB299-8CF7-44FE-AD4D-8CFE59AB07F1}" type="pres">
      <dgm:prSet presAssocID="{E7C38944-87F5-45DF-A159-A6D8AD38A9E9}" presName="parallelogram3" presStyleLbl="alignNode1" presStyleIdx="9" presStyleCnt="56"/>
      <dgm:spPr/>
    </dgm:pt>
    <dgm:pt modelId="{BFBFD70D-7157-4015-AF03-1BE74038DE3A}" type="pres">
      <dgm:prSet presAssocID="{E7C38944-87F5-45DF-A159-A6D8AD38A9E9}" presName="parallelogram4" presStyleLbl="alignNode1" presStyleIdx="10" presStyleCnt="56"/>
      <dgm:spPr/>
    </dgm:pt>
    <dgm:pt modelId="{A0A57FF9-0E09-4505-92E7-F2C1D6D69036}" type="pres">
      <dgm:prSet presAssocID="{E7C38944-87F5-45DF-A159-A6D8AD38A9E9}" presName="parallelogram5" presStyleLbl="alignNode1" presStyleIdx="11" presStyleCnt="56"/>
      <dgm:spPr/>
    </dgm:pt>
    <dgm:pt modelId="{2CEA215D-4EE1-4861-8B7E-9FB001AC8D12}" type="pres">
      <dgm:prSet presAssocID="{E7C38944-87F5-45DF-A159-A6D8AD38A9E9}" presName="parallelogram6" presStyleLbl="alignNode1" presStyleIdx="12" presStyleCnt="56"/>
      <dgm:spPr/>
    </dgm:pt>
    <dgm:pt modelId="{A795071B-83D0-4759-95F3-C83C2A08EA81}" type="pres">
      <dgm:prSet presAssocID="{E7C38944-87F5-45DF-A159-A6D8AD38A9E9}" presName="parallelogram7" presStyleLbl="alignNode1" presStyleIdx="13" presStyleCnt="56"/>
      <dgm:spPr/>
    </dgm:pt>
    <dgm:pt modelId="{2BBADAD8-1CE7-4043-A9EF-4A8B2687D5A0}" type="pres">
      <dgm:prSet presAssocID="{01B356D5-B264-4A4D-AF4B-30DEE18D4DD4}" presName="sibTrans" presStyleCnt="0"/>
      <dgm:spPr/>
    </dgm:pt>
    <dgm:pt modelId="{A82BCCCE-B700-4E77-9FE5-43D76CEB8741}" type="pres">
      <dgm:prSet presAssocID="{335A908B-2502-489B-9F5E-DD122102AD1E}" presName="parenttextcomposite" presStyleCnt="0"/>
      <dgm:spPr/>
    </dgm:pt>
    <dgm:pt modelId="{0DB1E907-388B-4975-AF2F-F6830CA63B65}" type="pres">
      <dgm:prSet presAssocID="{335A908B-2502-489B-9F5E-DD122102AD1E}" presName="parenttext" presStyleLbl="revTx" presStyleIdx="2" presStyleCnt="8">
        <dgm:presLayoutVars>
          <dgm:chMax/>
          <dgm:chPref val="2"/>
          <dgm:bulletEnabled val="1"/>
        </dgm:presLayoutVars>
      </dgm:prSet>
      <dgm:spPr/>
    </dgm:pt>
    <dgm:pt modelId="{41A9C232-F26A-47AB-A482-CAFD0DF1E970}" type="pres">
      <dgm:prSet presAssocID="{335A908B-2502-489B-9F5E-DD122102AD1E}" presName="parallelogramComposite" presStyleCnt="0"/>
      <dgm:spPr/>
    </dgm:pt>
    <dgm:pt modelId="{D3CFB7D4-1E82-4ADA-B91E-73B0E33EAFA1}" type="pres">
      <dgm:prSet presAssocID="{335A908B-2502-489B-9F5E-DD122102AD1E}" presName="parallelogram1" presStyleLbl="alignNode1" presStyleIdx="14" presStyleCnt="56"/>
      <dgm:spPr/>
    </dgm:pt>
    <dgm:pt modelId="{FB11F1DC-FB56-413D-B5A0-2678982CD3A6}" type="pres">
      <dgm:prSet presAssocID="{335A908B-2502-489B-9F5E-DD122102AD1E}" presName="parallelogram2" presStyleLbl="alignNode1" presStyleIdx="15" presStyleCnt="56"/>
      <dgm:spPr/>
    </dgm:pt>
    <dgm:pt modelId="{2C54D36D-9B48-470F-B7F6-7E853AF9008D}" type="pres">
      <dgm:prSet presAssocID="{335A908B-2502-489B-9F5E-DD122102AD1E}" presName="parallelogram3" presStyleLbl="alignNode1" presStyleIdx="16" presStyleCnt="56"/>
      <dgm:spPr/>
    </dgm:pt>
    <dgm:pt modelId="{052445EE-A6B6-4051-BC96-B4440B1C56B9}" type="pres">
      <dgm:prSet presAssocID="{335A908B-2502-489B-9F5E-DD122102AD1E}" presName="parallelogram4" presStyleLbl="alignNode1" presStyleIdx="17" presStyleCnt="56"/>
      <dgm:spPr/>
    </dgm:pt>
    <dgm:pt modelId="{CDEEC584-A12C-4954-B65F-D1E144753339}" type="pres">
      <dgm:prSet presAssocID="{335A908B-2502-489B-9F5E-DD122102AD1E}" presName="parallelogram5" presStyleLbl="alignNode1" presStyleIdx="18" presStyleCnt="56"/>
      <dgm:spPr/>
    </dgm:pt>
    <dgm:pt modelId="{16141EC6-F368-40B5-A543-ADD8E1BC8B45}" type="pres">
      <dgm:prSet presAssocID="{335A908B-2502-489B-9F5E-DD122102AD1E}" presName="parallelogram6" presStyleLbl="alignNode1" presStyleIdx="19" presStyleCnt="56"/>
      <dgm:spPr/>
    </dgm:pt>
    <dgm:pt modelId="{2668D3D3-D09E-44C4-A877-B687C2142B92}" type="pres">
      <dgm:prSet presAssocID="{335A908B-2502-489B-9F5E-DD122102AD1E}" presName="parallelogram7" presStyleLbl="alignNode1" presStyleIdx="20" presStyleCnt="56"/>
      <dgm:spPr/>
    </dgm:pt>
    <dgm:pt modelId="{4F8F1418-4D71-41CA-BBFC-A6B1C1084991}" type="pres">
      <dgm:prSet presAssocID="{BD3F6B9C-8105-48AB-905A-E577001C04C6}" presName="sibTrans" presStyleCnt="0"/>
      <dgm:spPr/>
    </dgm:pt>
    <dgm:pt modelId="{CBE48C75-7DC5-4EFB-91A1-70C6AC8006E9}" type="pres">
      <dgm:prSet presAssocID="{CBB284DA-7200-4F76-874C-0092CEDAD487}" presName="parenttextcomposite" presStyleCnt="0"/>
      <dgm:spPr/>
    </dgm:pt>
    <dgm:pt modelId="{B277AA29-0506-46EB-8DDC-8D2B83CD4F92}" type="pres">
      <dgm:prSet presAssocID="{CBB284DA-7200-4F76-874C-0092CEDAD487}" presName="parenttext" presStyleLbl="revTx" presStyleIdx="3" presStyleCnt="8">
        <dgm:presLayoutVars>
          <dgm:chMax/>
          <dgm:chPref val="2"/>
          <dgm:bulletEnabled val="1"/>
        </dgm:presLayoutVars>
      </dgm:prSet>
      <dgm:spPr/>
    </dgm:pt>
    <dgm:pt modelId="{336114E9-BB5F-46A9-8F05-7905577EFF58}" type="pres">
      <dgm:prSet presAssocID="{CBB284DA-7200-4F76-874C-0092CEDAD487}" presName="parallelogramComposite" presStyleCnt="0"/>
      <dgm:spPr/>
    </dgm:pt>
    <dgm:pt modelId="{282E4C49-6FB4-4037-B825-2E5BB66A41FA}" type="pres">
      <dgm:prSet presAssocID="{CBB284DA-7200-4F76-874C-0092CEDAD487}" presName="parallelogram1" presStyleLbl="alignNode1" presStyleIdx="21" presStyleCnt="56"/>
      <dgm:spPr/>
    </dgm:pt>
    <dgm:pt modelId="{52376F97-F893-4F33-9422-8442F105FB9D}" type="pres">
      <dgm:prSet presAssocID="{CBB284DA-7200-4F76-874C-0092CEDAD487}" presName="parallelogram2" presStyleLbl="alignNode1" presStyleIdx="22" presStyleCnt="56"/>
      <dgm:spPr/>
    </dgm:pt>
    <dgm:pt modelId="{D851026B-0D9D-402F-8DF9-D7C17FB587F7}" type="pres">
      <dgm:prSet presAssocID="{CBB284DA-7200-4F76-874C-0092CEDAD487}" presName="parallelogram3" presStyleLbl="alignNode1" presStyleIdx="23" presStyleCnt="56"/>
      <dgm:spPr/>
    </dgm:pt>
    <dgm:pt modelId="{5FB79E9E-2025-4E08-82C2-858867497C97}" type="pres">
      <dgm:prSet presAssocID="{CBB284DA-7200-4F76-874C-0092CEDAD487}" presName="parallelogram4" presStyleLbl="alignNode1" presStyleIdx="24" presStyleCnt="56"/>
      <dgm:spPr/>
    </dgm:pt>
    <dgm:pt modelId="{187E9E85-79C4-488A-B3D8-C829DCCD7E58}" type="pres">
      <dgm:prSet presAssocID="{CBB284DA-7200-4F76-874C-0092CEDAD487}" presName="parallelogram5" presStyleLbl="alignNode1" presStyleIdx="25" presStyleCnt="56"/>
      <dgm:spPr/>
    </dgm:pt>
    <dgm:pt modelId="{9833411B-A349-4BD8-958A-3B9748545241}" type="pres">
      <dgm:prSet presAssocID="{CBB284DA-7200-4F76-874C-0092CEDAD487}" presName="parallelogram6" presStyleLbl="alignNode1" presStyleIdx="26" presStyleCnt="56"/>
      <dgm:spPr/>
    </dgm:pt>
    <dgm:pt modelId="{489BBA88-8321-4AB9-97A4-1793E88DFBC7}" type="pres">
      <dgm:prSet presAssocID="{CBB284DA-7200-4F76-874C-0092CEDAD487}" presName="parallelogram7" presStyleLbl="alignNode1" presStyleIdx="27" presStyleCnt="56"/>
      <dgm:spPr/>
    </dgm:pt>
    <dgm:pt modelId="{F0229BF3-56E8-4059-ACBF-FE383B530A1B}" type="pres">
      <dgm:prSet presAssocID="{C74A4C77-57E3-41AB-A608-C2B6BAC5125B}" presName="sibTrans" presStyleCnt="0"/>
      <dgm:spPr/>
    </dgm:pt>
    <dgm:pt modelId="{D09D9B84-2803-4429-B4F8-EC0ADFFF6EF3}" type="pres">
      <dgm:prSet presAssocID="{18FF6D67-F9B5-4384-8CCF-4257396B79F5}" presName="parenttextcomposite" presStyleCnt="0"/>
      <dgm:spPr/>
    </dgm:pt>
    <dgm:pt modelId="{3DC7163E-4DCC-43FA-81B9-E057E9E898A5}" type="pres">
      <dgm:prSet presAssocID="{18FF6D67-F9B5-4384-8CCF-4257396B79F5}" presName="parenttext" presStyleLbl="revTx" presStyleIdx="4" presStyleCnt="8">
        <dgm:presLayoutVars>
          <dgm:chMax/>
          <dgm:chPref val="2"/>
          <dgm:bulletEnabled val="1"/>
        </dgm:presLayoutVars>
      </dgm:prSet>
      <dgm:spPr/>
    </dgm:pt>
    <dgm:pt modelId="{254E3BE8-B611-4F3E-BC56-B7D2188788C4}" type="pres">
      <dgm:prSet presAssocID="{18FF6D67-F9B5-4384-8CCF-4257396B79F5}" presName="parallelogramComposite" presStyleCnt="0"/>
      <dgm:spPr/>
    </dgm:pt>
    <dgm:pt modelId="{252C8613-BEE8-4EE4-8416-73F7622E81C1}" type="pres">
      <dgm:prSet presAssocID="{18FF6D67-F9B5-4384-8CCF-4257396B79F5}" presName="parallelogram1" presStyleLbl="alignNode1" presStyleIdx="28" presStyleCnt="56"/>
      <dgm:spPr/>
    </dgm:pt>
    <dgm:pt modelId="{C32A7E36-F1C1-4803-BAF8-01C027B9EFBE}" type="pres">
      <dgm:prSet presAssocID="{18FF6D67-F9B5-4384-8CCF-4257396B79F5}" presName="parallelogram2" presStyleLbl="alignNode1" presStyleIdx="29" presStyleCnt="56"/>
      <dgm:spPr/>
    </dgm:pt>
    <dgm:pt modelId="{7291504F-660A-43AA-B5B4-EFA3B56B8B00}" type="pres">
      <dgm:prSet presAssocID="{18FF6D67-F9B5-4384-8CCF-4257396B79F5}" presName="parallelogram3" presStyleLbl="alignNode1" presStyleIdx="30" presStyleCnt="56"/>
      <dgm:spPr/>
    </dgm:pt>
    <dgm:pt modelId="{D8A2A254-B350-4DD0-8F8A-589379A98DFA}" type="pres">
      <dgm:prSet presAssocID="{18FF6D67-F9B5-4384-8CCF-4257396B79F5}" presName="parallelogram4" presStyleLbl="alignNode1" presStyleIdx="31" presStyleCnt="56"/>
      <dgm:spPr/>
    </dgm:pt>
    <dgm:pt modelId="{632BC925-8722-4AFF-8845-20D7EC914415}" type="pres">
      <dgm:prSet presAssocID="{18FF6D67-F9B5-4384-8CCF-4257396B79F5}" presName="parallelogram5" presStyleLbl="alignNode1" presStyleIdx="32" presStyleCnt="56"/>
      <dgm:spPr/>
    </dgm:pt>
    <dgm:pt modelId="{D1292D48-21B1-4E0C-9A69-2495BE7EFCCC}" type="pres">
      <dgm:prSet presAssocID="{18FF6D67-F9B5-4384-8CCF-4257396B79F5}" presName="parallelogram6" presStyleLbl="alignNode1" presStyleIdx="33" presStyleCnt="56"/>
      <dgm:spPr/>
    </dgm:pt>
    <dgm:pt modelId="{EDE368AA-DAD6-474B-BAE6-D4AB45F3C6D6}" type="pres">
      <dgm:prSet presAssocID="{18FF6D67-F9B5-4384-8CCF-4257396B79F5}" presName="parallelogram7" presStyleLbl="alignNode1" presStyleIdx="34" presStyleCnt="56"/>
      <dgm:spPr/>
    </dgm:pt>
    <dgm:pt modelId="{FD84E260-E2B9-4CB6-B8B0-556808EAB5A6}" type="pres">
      <dgm:prSet presAssocID="{C6865E59-26B5-4081-925B-F30F79913958}" presName="sibTrans" presStyleCnt="0"/>
      <dgm:spPr/>
    </dgm:pt>
    <dgm:pt modelId="{B823F6BA-647B-4C34-B1D9-5C33AE1D4490}" type="pres">
      <dgm:prSet presAssocID="{5E3A7FD9-B567-4D3A-BC16-EECD6C6E31A5}" presName="parenttextcomposite" presStyleCnt="0"/>
      <dgm:spPr/>
    </dgm:pt>
    <dgm:pt modelId="{047F4C7D-409E-4952-A2E9-A4AB57CB5378}" type="pres">
      <dgm:prSet presAssocID="{5E3A7FD9-B567-4D3A-BC16-EECD6C6E31A5}" presName="parenttext" presStyleLbl="revTx" presStyleIdx="5" presStyleCnt="8">
        <dgm:presLayoutVars>
          <dgm:chMax/>
          <dgm:chPref val="2"/>
          <dgm:bulletEnabled val="1"/>
        </dgm:presLayoutVars>
      </dgm:prSet>
      <dgm:spPr/>
    </dgm:pt>
    <dgm:pt modelId="{6DCE682A-75A3-42EC-B69A-0D8573B14CE2}" type="pres">
      <dgm:prSet presAssocID="{5E3A7FD9-B567-4D3A-BC16-EECD6C6E31A5}" presName="parallelogramComposite" presStyleCnt="0"/>
      <dgm:spPr/>
    </dgm:pt>
    <dgm:pt modelId="{50EE6EAF-9584-4C80-B635-A9BA3EA00486}" type="pres">
      <dgm:prSet presAssocID="{5E3A7FD9-B567-4D3A-BC16-EECD6C6E31A5}" presName="parallelogram1" presStyleLbl="alignNode1" presStyleIdx="35" presStyleCnt="56"/>
      <dgm:spPr/>
    </dgm:pt>
    <dgm:pt modelId="{D8E6FDB8-D6E3-4446-82B9-D91576F3FA35}" type="pres">
      <dgm:prSet presAssocID="{5E3A7FD9-B567-4D3A-BC16-EECD6C6E31A5}" presName="parallelogram2" presStyleLbl="alignNode1" presStyleIdx="36" presStyleCnt="56"/>
      <dgm:spPr/>
    </dgm:pt>
    <dgm:pt modelId="{B6B9092F-54C8-4C18-BAA2-F6A35A44A2C0}" type="pres">
      <dgm:prSet presAssocID="{5E3A7FD9-B567-4D3A-BC16-EECD6C6E31A5}" presName="parallelogram3" presStyleLbl="alignNode1" presStyleIdx="37" presStyleCnt="56"/>
      <dgm:spPr/>
    </dgm:pt>
    <dgm:pt modelId="{5A3CEAFC-ED7E-4663-B064-1759E9B63DE1}" type="pres">
      <dgm:prSet presAssocID="{5E3A7FD9-B567-4D3A-BC16-EECD6C6E31A5}" presName="parallelogram4" presStyleLbl="alignNode1" presStyleIdx="38" presStyleCnt="56"/>
      <dgm:spPr/>
    </dgm:pt>
    <dgm:pt modelId="{35F71696-C6DE-4503-97D4-F1D941D9DB1F}" type="pres">
      <dgm:prSet presAssocID="{5E3A7FD9-B567-4D3A-BC16-EECD6C6E31A5}" presName="parallelogram5" presStyleLbl="alignNode1" presStyleIdx="39" presStyleCnt="56"/>
      <dgm:spPr/>
    </dgm:pt>
    <dgm:pt modelId="{8A697B22-676F-423A-A68A-4A13DC21BE09}" type="pres">
      <dgm:prSet presAssocID="{5E3A7FD9-B567-4D3A-BC16-EECD6C6E31A5}" presName="parallelogram6" presStyleLbl="alignNode1" presStyleIdx="40" presStyleCnt="56"/>
      <dgm:spPr/>
    </dgm:pt>
    <dgm:pt modelId="{170BBDAB-C966-4347-A0F6-5C2555044733}" type="pres">
      <dgm:prSet presAssocID="{5E3A7FD9-B567-4D3A-BC16-EECD6C6E31A5}" presName="parallelogram7" presStyleLbl="alignNode1" presStyleIdx="41" presStyleCnt="56"/>
      <dgm:spPr/>
    </dgm:pt>
    <dgm:pt modelId="{6330EAE2-F0AD-4370-85BB-356695E490A0}" type="pres">
      <dgm:prSet presAssocID="{7D8F3F32-34DD-47EF-A7D2-6B00B036CAB3}" presName="sibTrans" presStyleCnt="0"/>
      <dgm:spPr/>
    </dgm:pt>
    <dgm:pt modelId="{0DC98CB0-19DF-4C33-B890-7A6EF992CB15}" type="pres">
      <dgm:prSet presAssocID="{E5C8CFB4-059B-4215-B6E5-6287963C0236}" presName="parenttextcomposite" presStyleCnt="0"/>
      <dgm:spPr/>
    </dgm:pt>
    <dgm:pt modelId="{28DEE936-A989-4B6F-BABC-4854BE559746}" type="pres">
      <dgm:prSet presAssocID="{E5C8CFB4-059B-4215-B6E5-6287963C0236}" presName="parenttext" presStyleLbl="revTx" presStyleIdx="6" presStyleCnt="8">
        <dgm:presLayoutVars>
          <dgm:chMax/>
          <dgm:chPref val="2"/>
          <dgm:bulletEnabled val="1"/>
        </dgm:presLayoutVars>
      </dgm:prSet>
      <dgm:spPr/>
    </dgm:pt>
    <dgm:pt modelId="{D8FDAE70-0BDD-4CD4-8447-B26FD65DE168}" type="pres">
      <dgm:prSet presAssocID="{E5C8CFB4-059B-4215-B6E5-6287963C0236}" presName="parallelogramComposite" presStyleCnt="0"/>
      <dgm:spPr/>
    </dgm:pt>
    <dgm:pt modelId="{1C9998E5-6472-45ED-8067-41094D8732F6}" type="pres">
      <dgm:prSet presAssocID="{E5C8CFB4-059B-4215-B6E5-6287963C0236}" presName="parallelogram1" presStyleLbl="alignNode1" presStyleIdx="42" presStyleCnt="56"/>
      <dgm:spPr/>
    </dgm:pt>
    <dgm:pt modelId="{7BC4E8A3-8B09-4C35-A33A-5FD4B7E49628}" type="pres">
      <dgm:prSet presAssocID="{E5C8CFB4-059B-4215-B6E5-6287963C0236}" presName="parallelogram2" presStyleLbl="alignNode1" presStyleIdx="43" presStyleCnt="56"/>
      <dgm:spPr/>
    </dgm:pt>
    <dgm:pt modelId="{6B0B1893-DCB4-4A0E-A590-72C3D8A62CC7}" type="pres">
      <dgm:prSet presAssocID="{E5C8CFB4-059B-4215-B6E5-6287963C0236}" presName="parallelogram3" presStyleLbl="alignNode1" presStyleIdx="44" presStyleCnt="56"/>
      <dgm:spPr/>
    </dgm:pt>
    <dgm:pt modelId="{29289590-5C4E-49A3-93D3-D4C898B8A974}" type="pres">
      <dgm:prSet presAssocID="{E5C8CFB4-059B-4215-B6E5-6287963C0236}" presName="parallelogram4" presStyleLbl="alignNode1" presStyleIdx="45" presStyleCnt="56"/>
      <dgm:spPr/>
    </dgm:pt>
    <dgm:pt modelId="{F0BC8C9C-21C6-438B-B1EC-A4A704297BE5}" type="pres">
      <dgm:prSet presAssocID="{E5C8CFB4-059B-4215-B6E5-6287963C0236}" presName="parallelogram5" presStyleLbl="alignNode1" presStyleIdx="46" presStyleCnt="56"/>
      <dgm:spPr/>
    </dgm:pt>
    <dgm:pt modelId="{A297C9E4-DFD7-4F56-ACCA-8D5332BBB849}" type="pres">
      <dgm:prSet presAssocID="{E5C8CFB4-059B-4215-B6E5-6287963C0236}" presName="parallelogram6" presStyleLbl="alignNode1" presStyleIdx="47" presStyleCnt="56"/>
      <dgm:spPr/>
    </dgm:pt>
    <dgm:pt modelId="{EE6E9BEF-DB2A-4AB4-8C86-77592B5297A2}" type="pres">
      <dgm:prSet presAssocID="{E5C8CFB4-059B-4215-B6E5-6287963C0236}" presName="parallelogram7" presStyleLbl="alignNode1" presStyleIdx="48" presStyleCnt="56"/>
      <dgm:spPr/>
    </dgm:pt>
    <dgm:pt modelId="{FA3C1A55-15F1-45B3-A647-06BC8649D2F6}" type="pres">
      <dgm:prSet presAssocID="{1125EAA1-6733-4AD6-8A2E-255CD9B71A90}" presName="sibTrans" presStyleCnt="0"/>
      <dgm:spPr/>
    </dgm:pt>
    <dgm:pt modelId="{B5EB4F66-854E-4582-806D-BF27866CD7BF}" type="pres">
      <dgm:prSet presAssocID="{D7513DD2-5E30-45E2-8126-83D878A87CD6}" presName="parenttextcomposite" presStyleCnt="0"/>
      <dgm:spPr/>
    </dgm:pt>
    <dgm:pt modelId="{926A476E-D17D-4F6F-BFE9-A70812FA3BD9}" type="pres">
      <dgm:prSet presAssocID="{D7513DD2-5E30-45E2-8126-83D878A87CD6}" presName="parenttext" presStyleLbl="revTx" presStyleIdx="7" presStyleCnt="8">
        <dgm:presLayoutVars>
          <dgm:chMax/>
          <dgm:chPref val="2"/>
          <dgm:bulletEnabled val="1"/>
        </dgm:presLayoutVars>
      </dgm:prSet>
      <dgm:spPr/>
    </dgm:pt>
    <dgm:pt modelId="{974D1E2E-7A9F-468D-A9A8-0CC57AD70090}" type="pres">
      <dgm:prSet presAssocID="{D7513DD2-5E30-45E2-8126-83D878A87CD6}" presName="parallelogramComposite" presStyleCnt="0"/>
      <dgm:spPr/>
    </dgm:pt>
    <dgm:pt modelId="{430DE880-5218-4EB6-BCE3-FD8C7DF427AB}" type="pres">
      <dgm:prSet presAssocID="{D7513DD2-5E30-45E2-8126-83D878A87CD6}" presName="parallelogram1" presStyleLbl="alignNode1" presStyleIdx="49" presStyleCnt="56"/>
      <dgm:spPr/>
    </dgm:pt>
    <dgm:pt modelId="{5962C307-5A86-45D4-8134-F8C9C9B8B9F0}" type="pres">
      <dgm:prSet presAssocID="{D7513DD2-5E30-45E2-8126-83D878A87CD6}" presName="parallelogram2" presStyleLbl="alignNode1" presStyleIdx="50" presStyleCnt="56"/>
      <dgm:spPr/>
    </dgm:pt>
    <dgm:pt modelId="{4BDB4ABD-A010-46E3-BDAA-8C4F78641202}" type="pres">
      <dgm:prSet presAssocID="{D7513DD2-5E30-45E2-8126-83D878A87CD6}" presName="parallelogram3" presStyleLbl="alignNode1" presStyleIdx="51" presStyleCnt="56"/>
      <dgm:spPr/>
    </dgm:pt>
    <dgm:pt modelId="{45008F70-5ACD-4225-9A34-AC972D5F17B0}" type="pres">
      <dgm:prSet presAssocID="{D7513DD2-5E30-45E2-8126-83D878A87CD6}" presName="parallelogram4" presStyleLbl="alignNode1" presStyleIdx="52" presStyleCnt="56"/>
      <dgm:spPr/>
    </dgm:pt>
    <dgm:pt modelId="{AEB41AD6-431A-46A1-9E93-224C3626B582}" type="pres">
      <dgm:prSet presAssocID="{D7513DD2-5E30-45E2-8126-83D878A87CD6}" presName="parallelogram5" presStyleLbl="alignNode1" presStyleIdx="53" presStyleCnt="56"/>
      <dgm:spPr/>
    </dgm:pt>
    <dgm:pt modelId="{6B6C410C-2B1D-4633-A3BD-70ABEBC4D934}" type="pres">
      <dgm:prSet presAssocID="{D7513DD2-5E30-45E2-8126-83D878A87CD6}" presName="parallelogram6" presStyleLbl="alignNode1" presStyleIdx="54" presStyleCnt="56"/>
      <dgm:spPr/>
    </dgm:pt>
    <dgm:pt modelId="{04FFDF23-F093-45E1-B129-909F5BF36CC8}" type="pres">
      <dgm:prSet presAssocID="{D7513DD2-5E30-45E2-8126-83D878A87CD6}" presName="parallelogram7" presStyleLbl="alignNode1" presStyleIdx="55" presStyleCnt="56"/>
      <dgm:spPr/>
    </dgm:pt>
  </dgm:ptLst>
  <dgm:cxnLst>
    <dgm:cxn modelId="{6EDA020A-CD1F-4B31-82B0-B6C13657AAA5}" srcId="{3716B577-CD2E-4224-8056-72F04557ED4A}" destId="{18FF6D67-F9B5-4384-8CCF-4257396B79F5}" srcOrd="4" destOrd="0" parTransId="{EDC1F1D5-B655-47F9-80AF-C25EA3FB2924}" sibTransId="{C6865E59-26B5-4081-925B-F30F79913958}"/>
    <dgm:cxn modelId="{FDFE0734-8828-491B-89EA-920F420A4E7B}" srcId="{3716B577-CD2E-4224-8056-72F04557ED4A}" destId="{CBB284DA-7200-4F76-874C-0092CEDAD487}" srcOrd="3" destOrd="0" parTransId="{ACAF3E04-D970-4F50-8625-3D063B370098}" sibTransId="{C74A4C77-57E3-41AB-A608-C2B6BAC5125B}"/>
    <dgm:cxn modelId="{9A1D1F3F-0368-4EF1-B4DD-7486F153EA75}" type="presOf" srcId="{CBB284DA-7200-4F76-874C-0092CEDAD487}" destId="{B277AA29-0506-46EB-8DDC-8D2B83CD4F92}" srcOrd="0" destOrd="0" presId="urn:microsoft.com/office/officeart/2008/layout/VerticalAccentList"/>
    <dgm:cxn modelId="{E2C7DA63-2BAF-45A8-969D-2D5719F33B1E}" type="presOf" srcId="{335A908B-2502-489B-9F5E-DD122102AD1E}" destId="{0DB1E907-388B-4975-AF2F-F6830CA63B65}" srcOrd="0" destOrd="0" presId="urn:microsoft.com/office/officeart/2008/layout/VerticalAccentList"/>
    <dgm:cxn modelId="{EA5D656A-FC56-486B-8ED5-59362C757529}" type="presOf" srcId="{5E3A7FD9-B567-4D3A-BC16-EECD6C6E31A5}" destId="{047F4C7D-409E-4952-A2E9-A4AB57CB5378}" srcOrd="0" destOrd="0" presId="urn:microsoft.com/office/officeart/2008/layout/VerticalAccentList"/>
    <dgm:cxn modelId="{1359FA50-9678-4345-A4BC-E5B2BB0CE603}" type="presOf" srcId="{18FF6D67-F9B5-4384-8CCF-4257396B79F5}" destId="{3DC7163E-4DCC-43FA-81B9-E057E9E898A5}" srcOrd="0" destOrd="0" presId="urn:microsoft.com/office/officeart/2008/layout/VerticalAccentList"/>
    <dgm:cxn modelId="{AC89737A-1544-41B2-816D-2E3ACFF2C397}" srcId="{3716B577-CD2E-4224-8056-72F04557ED4A}" destId="{5E3A7FD9-B567-4D3A-BC16-EECD6C6E31A5}" srcOrd="5" destOrd="0" parTransId="{BEAD8A6C-9214-4B63-A332-FEFBD4064BD3}" sibTransId="{7D8F3F32-34DD-47EF-A7D2-6B00B036CAB3}"/>
    <dgm:cxn modelId="{85FDD17D-18F6-4261-8F45-E847B41CE6FB}" srcId="{3716B577-CD2E-4224-8056-72F04557ED4A}" destId="{D7513DD2-5E30-45E2-8126-83D878A87CD6}" srcOrd="7" destOrd="0" parTransId="{8455C259-84AB-44CA-878B-4A0F39371D62}" sibTransId="{ADE17F2B-E331-4066-9E39-0B03AC3B339C}"/>
    <dgm:cxn modelId="{81216687-990B-4AB4-9798-06BAB072188B}" srcId="{3716B577-CD2E-4224-8056-72F04557ED4A}" destId="{A9DA69A6-9DD0-46E8-9899-38443A6868AD}" srcOrd="0" destOrd="0" parTransId="{A4EC9438-317E-4A0F-8AAF-C132355CF2F5}" sibTransId="{CDBAB609-8B02-44CA-A86C-5791730F4379}"/>
    <dgm:cxn modelId="{E33AE28C-3F93-4ADE-B2AB-AA6D3045E348}" type="presOf" srcId="{E5C8CFB4-059B-4215-B6E5-6287963C0236}" destId="{28DEE936-A989-4B6F-BABC-4854BE559746}" srcOrd="0" destOrd="0" presId="urn:microsoft.com/office/officeart/2008/layout/VerticalAccentList"/>
    <dgm:cxn modelId="{0A7C5B91-EF13-48F6-B0C7-3A39C22176AC}" type="presOf" srcId="{A9DA69A6-9DD0-46E8-9899-38443A6868AD}" destId="{84D8DC6F-917A-4A0A-9D93-39C800E6EE76}" srcOrd="0" destOrd="0" presId="urn:microsoft.com/office/officeart/2008/layout/VerticalAccentList"/>
    <dgm:cxn modelId="{0F2CFA96-5DDD-4884-8C5E-9E8DC55F21EC}" type="presOf" srcId="{E7C38944-87F5-45DF-A159-A6D8AD38A9E9}" destId="{9CA99B60-8621-4B6C-AEAF-EA99B82ED77E}" srcOrd="0" destOrd="0" presId="urn:microsoft.com/office/officeart/2008/layout/VerticalAccentList"/>
    <dgm:cxn modelId="{9C81E8A4-52D0-4745-B240-107B83755DE1}" srcId="{3716B577-CD2E-4224-8056-72F04557ED4A}" destId="{335A908B-2502-489B-9F5E-DD122102AD1E}" srcOrd="2" destOrd="0" parTransId="{4CDE3E90-C0BD-496E-A07F-89A9E52079DC}" sibTransId="{BD3F6B9C-8105-48AB-905A-E577001C04C6}"/>
    <dgm:cxn modelId="{F7B270AA-B401-4F06-8462-AD389D475D3A}" srcId="{3716B577-CD2E-4224-8056-72F04557ED4A}" destId="{E7C38944-87F5-45DF-A159-A6D8AD38A9E9}" srcOrd="1" destOrd="0" parTransId="{0C95555E-0F1D-4F59-8EA0-002561FFED1E}" sibTransId="{01B356D5-B264-4A4D-AF4B-30DEE18D4DD4}"/>
    <dgm:cxn modelId="{6F95D5AB-44CE-4B57-974B-1176019A7C4C}" type="presOf" srcId="{D7513DD2-5E30-45E2-8126-83D878A87CD6}" destId="{926A476E-D17D-4F6F-BFE9-A70812FA3BD9}" srcOrd="0" destOrd="0" presId="urn:microsoft.com/office/officeart/2008/layout/VerticalAccentList"/>
    <dgm:cxn modelId="{EE425CED-E61D-4B70-8F46-A050084887AC}" type="presOf" srcId="{3716B577-CD2E-4224-8056-72F04557ED4A}" destId="{8F2747F3-5148-442A-909C-050F3A374839}" srcOrd="0" destOrd="0" presId="urn:microsoft.com/office/officeart/2008/layout/VerticalAccentList"/>
    <dgm:cxn modelId="{A41A5AED-B961-4DB2-A780-A5F8704BB36F}" srcId="{3716B577-CD2E-4224-8056-72F04557ED4A}" destId="{E5C8CFB4-059B-4215-B6E5-6287963C0236}" srcOrd="6" destOrd="0" parTransId="{5FF57743-9DBB-43A4-A5E7-389DC9461A72}" sibTransId="{1125EAA1-6733-4AD6-8A2E-255CD9B71A90}"/>
    <dgm:cxn modelId="{3AF8D612-7E24-4B27-85DD-B9FA2535ADED}" type="presParOf" srcId="{8F2747F3-5148-442A-909C-050F3A374839}" destId="{0CD57546-174C-453A-A2A8-16645F493576}" srcOrd="0" destOrd="0" presId="urn:microsoft.com/office/officeart/2008/layout/VerticalAccentList"/>
    <dgm:cxn modelId="{943F74EF-0DAA-417A-A732-ABD5418F626A}" type="presParOf" srcId="{0CD57546-174C-453A-A2A8-16645F493576}" destId="{84D8DC6F-917A-4A0A-9D93-39C800E6EE76}" srcOrd="0" destOrd="0" presId="urn:microsoft.com/office/officeart/2008/layout/VerticalAccentList"/>
    <dgm:cxn modelId="{C25A33C4-D8A8-45F4-9E11-6B72E48C379F}" type="presParOf" srcId="{8F2747F3-5148-442A-909C-050F3A374839}" destId="{B8FD30F2-4851-4B47-80AC-7BD6164CE875}" srcOrd="1" destOrd="0" presId="urn:microsoft.com/office/officeart/2008/layout/VerticalAccentList"/>
    <dgm:cxn modelId="{C8145AD5-A7B9-4B77-AE69-1E4D77086479}" type="presParOf" srcId="{B8FD30F2-4851-4B47-80AC-7BD6164CE875}" destId="{32996F7D-1C3C-4CBF-AA6D-F7C5EFB09B59}" srcOrd="0" destOrd="0" presId="urn:microsoft.com/office/officeart/2008/layout/VerticalAccentList"/>
    <dgm:cxn modelId="{4CF55A71-3B08-4EBE-A27A-8E66E95FB183}" type="presParOf" srcId="{B8FD30F2-4851-4B47-80AC-7BD6164CE875}" destId="{100EA368-52C6-49BF-BBB8-3D8731128E4C}" srcOrd="1" destOrd="0" presId="urn:microsoft.com/office/officeart/2008/layout/VerticalAccentList"/>
    <dgm:cxn modelId="{626E36CF-46AC-44D5-9F12-9B3270273CBD}" type="presParOf" srcId="{B8FD30F2-4851-4B47-80AC-7BD6164CE875}" destId="{93DF5527-3385-4118-A891-6325BF520A68}" srcOrd="2" destOrd="0" presId="urn:microsoft.com/office/officeart/2008/layout/VerticalAccentList"/>
    <dgm:cxn modelId="{ADEE1517-CD8E-4340-932B-26249B578AF4}" type="presParOf" srcId="{B8FD30F2-4851-4B47-80AC-7BD6164CE875}" destId="{86C00307-FA97-4BEC-B5C9-8EF6C7AE08E6}" srcOrd="3" destOrd="0" presId="urn:microsoft.com/office/officeart/2008/layout/VerticalAccentList"/>
    <dgm:cxn modelId="{103C9CE1-FF03-4E05-A558-A635046BCD65}" type="presParOf" srcId="{B8FD30F2-4851-4B47-80AC-7BD6164CE875}" destId="{F8FE4707-6EE3-4C39-A773-EFD2531D1F38}" srcOrd="4" destOrd="0" presId="urn:microsoft.com/office/officeart/2008/layout/VerticalAccentList"/>
    <dgm:cxn modelId="{EC76E2D9-1FC5-4905-967E-3ABC5F14ED58}" type="presParOf" srcId="{B8FD30F2-4851-4B47-80AC-7BD6164CE875}" destId="{00A0332B-6070-4C1F-8846-FD7C4BE82263}" srcOrd="5" destOrd="0" presId="urn:microsoft.com/office/officeart/2008/layout/VerticalAccentList"/>
    <dgm:cxn modelId="{0F593465-0058-430A-A78F-869551C8FF23}" type="presParOf" srcId="{B8FD30F2-4851-4B47-80AC-7BD6164CE875}" destId="{9ECDD50D-7F94-438A-866F-749850365823}" srcOrd="6" destOrd="0" presId="urn:microsoft.com/office/officeart/2008/layout/VerticalAccentList"/>
    <dgm:cxn modelId="{7903FB59-2823-4B1C-8E1C-7FA0DD35B4D8}" type="presParOf" srcId="{8F2747F3-5148-442A-909C-050F3A374839}" destId="{136DC40C-D8E7-471B-B4DF-291D4B5B57DF}" srcOrd="2" destOrd="0" presId="urn:microsoft.com/office/officeart/2008/layout/VerticalAccentList"/>
    <dgm:cxn modelId="{99438178-93EB-46DE-94E8-03DF9312A420}" type="presParOf" srcId="{8F2747F3-5148-442A-909C-050F3A374839}" destId="{687CF998-462B-4549-BCF6-880A0A4948A0}" srcOrd="3" destOrd="0" presId="urn:microsoft.com/office/officeart/2008/layout/VerticalAccentList"/>
    <dgm:cxn modelId="{8BEB2801-8ED7-4F7E-B2EC-68F31B8B8407}" type="presParOf" srcId="{687CF998-462B-4549-BCF6-880A0A4948A0}" destId="{9CA99B60-8621-4B6C-AEAF-EA99B82ED77E}" srcOrd="0" destOrd="0" presId="urn:microsoft.com/office/officeart/2008/layout/VerticalAccentList"/>
    <dgm:cxn modelId="{8245FE66-0CB0-4C41-B5E1-AE0CBD7B5FB4}" type="presParOf" srcId="{8F2747F3-5148-442A-909C-050F3A374839}" destId="{3120CD2C-1920-47E3-A1AF-6EFCA6EE345E}" srcOrd="4" destOrd="0" presId="urn:microsoft.com/office/officeart/2008/layout/VerticalAccentList"/>
    <dgm:cxn modelId="{207AF32D-1961-43BA-BFEA-DCF5FE02C5DC}" type="presParOf" srcId="{3120CD2C-1920-47E3-A1AF-6EFCA6EE345E}" destId="{A84154AB-6B94-4A8A-9B11-BC094E381E7B}" srcOrd="0" destOrd="0" presId="urn:microsoft.com/office/officeart/2008/layout/VerticalAccentList"/>
    <dgm:cxn modelId="{3BD82AD5-B94F-4589-BC2E-3F4917A0177A}" type="presParOf" srcId="{3120CD2C-1920-47E3-A1AF-6EFCA6EE345E}" destId="{0D58A97D-11AC-41D0-AE58-7E7CD914A2D9}" srcOrd="1" destOrd="0" presId="urn:microsoft.com/office/officeart/2008/layout/VerticalAccentList"/>
    <dgm:cxn modelId="{A5F9FC88-96CB-4876-B5ED-ED04EAF7B2D6}" type="presParOf" srcId="{3120CD2C-1920-47E3-A1AF-6EFCA6EE345E}" destId="{1E2DB299-8CF7-44FE-AD4D-8CFE59AB07F1}" srcOrd="2" destOrd="0" presId="urn:microsoft.com/office/officeart/2008/layout/VerticalAccentList"/>
    <dgm:cxn modelId="{BBC78D08-3D81-49C4-A5D8-5C0A670EC1A4}" type="presParOf" srcId="{3120CD2C-1920-47E3-A1AF-6EFCA6EE345E}" destId="{BFBFD70D-7157-4015-AF03-1BE74038DE3A}" srcOrd="3" destOrd="0" presId="urn:microsoft.com/office/officeart/2008/layout/VerticalAccentList"/>
    <dgm:cxn modelId="{F9F07F77-D1DC-4DB4-8272-03ED23947110}" type="presParOf" srcId="{3120CD2C-1920-47E3-A1AF-6EFCA6EE345E}" destId="{A0A57FF9-0E09-4505-92E7-F2C1D6D69036}" srcOrd="4" destOrd="0" presId="urn:microsoft.com/office/officeart/2008/layout/VerticalAccentList"/>
    <dgm:cxn modelId="{1EF48AF6-8B0D-4044-8032-D18B5CE54DC9}" type="presParOf" srcId="{3120CD2C-1920-47E3-A1AF-6EFCA6EE345E}" destId="{2CEA215D-4EE1-4861-8B7E-9FB001AC8D12}" srcOrd="5" destOrd="0" presId="urn:microsoft.com/office/officeart/2008/layout/VerticalAccentList"/>
    <dgm:cxn modelId="{03FF32E3-2BA1-44EB-B51D-1644F4CE6325}" type="presParOf" srcId="{3120CD2C-1920-47E3-A1AF-6EFCA6EE345E}" destId="{A795071B-83D0-4759-95F3-C83C2A08EA81}" srcOrd="6" destOrd="0" presId="urn:microsoft.com/office/officeart/2008/layout/VerticalAccentList"/>
    <dgm:cxn modelId="{CC960526-58BC-4007-B812-7F07B12958BE}" type="presParOf" srcId="{8F2747F3-5148-442A-909C-050F3A374839}" destId="{2BBADAD8-1CE7-4043-A9EF-4A8B2687D5A0}" srcOrd="5" destOrd="0" presId="urn:microsoft.com/office/officeart/2008/layout/VerticalAccentList"/>
    <dgm:cxn modelId="{E2C57D12-281B-4B83-A384-3F2261409469}" type="presParOf" srcId="{8F2747F3-5148-442A-909C-050F3A374839}" destId="{A82BCCCE-B700-4E77-9FE5-43D76CEB8741}" srcOrd="6" destOrd="0" presId="urn:microsoft.com/office/officeart/2008/layout/VerticalAccentList"/>
    <dgm:cxn modelId="{B7072FC6-C8FD-4BC0-93A3-2EE043FD066A}" type="presParOf" srcId="{A82BCCCE-B700-4E77-9FE5-43D76CEB8741}" destId="{0DB1E907-388B-4975-AF2F-F6830CA63B65}" srcOrd="0" destOrd="0" presId="urn:microsoft.com/office/officeart/2008/layout/VerticalAccentList"/>
    <dgm:cxn modelId="{82812A25-C049-4ED9-A4F1-650693632384}" type="presParOf" srcId="{8F2747F3-5148-442A-909C-050F3A374839}" destId="{41A9C232-F26A-47AB-A482-CAFD0DF1E970}" srcOrd="7" destOrd="0" presId="urn:microsoft.com/office/officeart/2008/layout/VerticalAccentList"/>
    <dgm:cxn modelId="{91DD0DDE-AEDD-448C-8A0F-ADEE1EA43AAB}" type="presParOf" srcId="{41A9C232-F26A-47AB-A482-CAFD0DF1E970}" destId="{D3CFB7D4-1E82-4ADA-B91E-73B0E33EAFA1}" srcOrd="0" destOrd="0" presId="urn:microsoft.com/office/officeart/2008/layout/VerticalAccentList"/>
    <dgm:cxn modelId="{8C0A0DE6-CDED-48E5-B504-4EDD5400E523}" type="presParOf" srcId="{41A9C232-F26A-47AB-A482-CAFD0DF1E970}" destId="{FB11F1DC-FB56-413D-B5A0-2678982CD3A6}" srcOrd="1" destOrd="0" presId="urn:microsoft.com/office/officeart/2008/layout/VerticalAccentList"/>
    <dgm:cxn modelId="{3B990C61-B643-4EFB-869E-AE222B828100}" type="presParOf" srcId="{41A9C232-F26A-47AB-A482-CAFD0DF1E970}" destId="{2C54D36D-9B48-470F-B7F6-7E853AF9008D}" srcOrd="2" destOrd="0" presId="urn:microsoft.com/office/officeart/2008/layout/VerticalAccentList"/>
    <dgm:cxn modelId="{70353E4D-B824-469D-8FC3-52A72039F193}" type="presParOf" srcId="{41A9C232-F26A-47AB-A482-CAFD0DF1E970}" destId="{052445EE-A6B6-4051-BC96-B4440B1C56B9}" srcOrd="3" destOrd="0" presId="urn:microsoft.com/office/officeart/2008/layout/VerticalAccentList"/>
    <dgm:cxn modelId="{BD3F4D6E-5D78-460F-BB72-FC5975EFD199}" type="presParOf" srcId="{41A9C232-F26A-47AB-A482-CAFD0DF1E970}" destId="{CDEEC584-A12C-4954-B65F-D1E144753339}" srcOrd="4" destOrd="0" presId="urn:microsoft.com/office/officeart/2008/layout/VerticalAccentList"/>
    <dgm:cxn modelId="{EA22D3C2-E102-4A65-8BFE-0B2E2306E711}" type="presParOf" srcId="{41A9C232-F26A-47AB-A482-CAFD0DF1E970}" destId="{16141EC6-F368-40B5-A543-ADD8E1BC8B45}" srcOrd="5" destOrd="0" presId="urn:microsoft.com/office/officeart/2008/layout/VerticalAccentList"/>
    <dgm:cxn modelId="{133522FD-98DC-404F-8A18-11BCCEA53959}" type="presParOf" srcId="{41A9C232-F26A-47AB-A482-CAFD0DF1E970}" destId="{2668D3D3-D09E-44C4-A877-B687C2142B92}" srcOrd="6" destOrd="0" presId="urn:microsoft.com/office/officeart/2008/layout/VerticalAccentList"/>
    <dgm:cxn modelId="{7393F403-6DCE-4A3E-8584-C27C7179137C}" type="presParOf" srcId="{8F2747F3-5148-442A-909C-050F3A374839}" destId="{4F8F1418-4D71-41CA-BBFC-A6B1C1084991}" srcOrd="8" destOrd="0" presId="urn:microsoft.com/office/officeart/2008/layout/VerticalAccentList"/>
    <dgm:cxn modelId="{981A8249-51A9-4E0F-AD6A-1E526C282815}" type="presParOf" srcId="{8F2747F3-5148-442A-909C-050F3A374839}" destId="{CBE48C75-7DC5-4EFB-91A1-70C6AC8006E9}" srcOrd="9" destOrd="0" presId="urn:microsoft.com/office/officeart/2008/layout/VerticalAccentList"/>
    <dgm:cxn modelId="{40DE5A3B-9213-4958-BC2D-137371091482}" type="presParOf" srcId="{CBE48C75-7DC5-4EFB-91A1-70C6AC8006E9}" destId="{B277AA29-0506-46EB-8DDC-8D2B83CD4F92}" srcOrd="0" destOrd="0" presId="urn:microsoft.com/office/officeart/2008/layout/VerticalAccentList"/>
    <dgm:cxn modelId="{00357A0E-7B72-4D7A-8A23-53BE72CE420D}" type="presParOf" srcId="{8F2747F3-5148-442A-909C-050F3A374839}" destId="{336114E9-BB5F-46A9-8F05-7905577EFF58}" srcOrd="10" destOrd="0" presId="urn:microsoft.com/office/officeart/2008/layout/VerticalAccentList"/>
    <dgm:cxn modelId="{692100AD-274D-43C0-A378-2330CE6FC7F1}" type="presParOf" srcId="{336114E9-BB5F-46A9-8F05-7905577EFF58}" destId="{282E4C49-6FB4-4037-B825-2E5BB66A41FA}" srcOrd="0" destOrd="0" presId="urn:microsoft.com/office/officeart/2008/layout/VerticalAccentList"/>
    <dgm:cxn modelId="{DBB409BD-DCB5-4697-95BB-F5B7AFAF9E6A}" type="presParOf" srcId="{336114E9-BB5F-46A9-8F05-7905577EFF58}" destId="{52376F97-F893-4F33-9422-8442F105FB9D}" srcOrd="1" destOrd="0" presId="urn:microsoft.com/office/officeart/2008/layout/VerticalAccentList"/>
    <dgm:cxn modelId="{C1EE1B29-BD3D-4943-833B-B17C191347C4}" type="presParOf" srcId="{336114E9-BB5F-46A9-8F05-7905577EFF58}" destId="{D851026B-0D9D-402F-8DF9-D7C17FB587F7}" srcOrd="2" destOrd="0" presId="urn:microsoft.com/office/officeart/2008/layout/VerticalAccentList"/>
    <dgm:cxn modelId="{FE52DAEB-7417-474D-90A6-53FD45FCB678}" type="presParOf" srcId="{336114E9-BB5F-46A9-8F05-7905577EFF58}" destId="{5FB79E9E-2025-4E08-82C2-858867497C97}" srcOrd="3" destOrd="0" presId="urn:microsoft.com/office/officeart/2008/layout/VerticalAccentList"/>
    <dgm:cxn modelId="{4EBBEF57-1116-43F0-A676-D59BE77E55C9}" type="presParOf" srcId="{336114E9-BB5F-46A9-8F05-7905577EFF58}" destId="{187E9E85-79C4-488A-B3D8-C829DCCD7E58}" srcOrd="4" destOrd="0" presId="urn:microsoft.com/office/officeart/2008/layout/VerticalAccentList"/>
    <dgm:cxn modelId="{0D491A8D-50F8-4B96-817A-B87ED5445273}" type="presParOf" srcId="{336114E9-BB5F-46A9-8F05-7905577EFF58}" destId="{9833411B-A349-4BD8-958A-3B9748545241}" srcOrd="5" destOrd="0" presId="urn:microsoft.com/office/officeart/2008/layout/VerticalAccentList"/>
    <dgm:cxn modelId="{8B03E282-F2B1-4C8C-9414-0B8AC812B3E7}" type="presParOf" srcId="{336114E9-BB5F-46A9-8F05-7905577EFF58}" destId="{489BBA88-8321-4AB9-97A4-1793E88DFBC7}" srcOrd="6" destOrd="0" presId="urn:microsoft.com/office/officeart/2008/layout/VerticalAccentList"/>
    <dgm:cxn modelId="{81C836F8-B9AA-461A-8C22-2779EB654A1D}" type="presParOf" srcId="{8F2747F3-5148-442A-909C-050F3A374839}" destId="{F0229BF3-56E8-4059-ACBF-FE383B530A1B}" srcOrd="11" destOrd="0" presId="urn:microsoft.com/office/officeart/2008/layout/VerticalAccentList"/>
    <dgm:cxn modelId="{1BE6C978-5B60-41DB-9C00-A766D99DD80F}" type="presParOf" srcId="{8F2747F3-5148-442A-909C-050F3A374839}" destId="{D09D9B84-2803-4429-B4F8-EC0ADFFF6EF3}" srcOrd="12" destOrd="0" presId="urn:microsoft.com/office/officeart/2008/layout/VerticalAccentList"/>
    <dgm:cxn modelId="{F7342CAA-E951-4E67-A3AE-58E8F2AC61D0}" type="presParOf" srcId="{D09D9B84-2803-4429-B4F8-EC0ADFFF6EF3}" destId="{3DC7163E-4DCC-43FA-81B9-E057E9E898A5}" srcOrd="0" destOrd="0" presId="urn:microsoft.com/office/officeart/2008/layout/VerticalAccentList"/>
    <dgm:cxn modelId="{15A8AE12-FDDC-446E-B6D9-35C400C6935D}" type="presParOf" srcId="{8F2747F3-5148-442A-909C-050F3A374839}" destId="{254E3BE8-B611-4F3E-BC56-B7D2188788C4}" srcOrd="13" destOrd="0" presId="urn:microsoft.com/office/officeart/2008/layout/VerticalAccentList"/>
    <dgm:cxn modelId="{16C79A2D-492B-4E3B-911D-06A69C70FE6B}" type="presParOf" srcId="{254E3BE8-B611-4F3E-BC56-B7D2188788C4}" destId="{252C8613-BEE8-4EE4-8416-73F7622E81C1}" srcOrd="0" destOrd="0" presId="urn:microsoft.com/office/officeart/2008/layout/VerticalAccentList"/>
    <dgm:cxn modelId="{FA59A415-155A-42F7-955C-BC1FCD12AFB0}" type="presParOf" srcId="{254E3BE8-B611-4F3E-BC56-B7D2188788C4}" destId="{C32A7E36-F1C1-4803-BAF8-01C027B9EFBE}" srcOrd="1" destOrd="0" presId="urn:microsoft.com/office/officeart/2008/layout/VerticalAccentList"/>
    <dgm:cxn modelId="{4C771BFB-A781-411C-A62F-89B77CBCEB73}" type="presParOf" srcId="{254E3BE8-B611-4F3E-BC56-B7D2188788C4}" destId="{7291504F-660A-43AA-B5B4-EFA3B56B8B00}" srcOrd="2" destOrd="0" presId="urn:microsoft.com/office/officeart/2008/layout/VerticalAccentList"/>
    <dgm:cxn modelId="{00B6BAE1-C554-4C6C-8280-FCD13EDA7130}" type="presParOf" srcId="{254E3BE8-B611-4F3E-BC56-B7D2188788C4}" destId="{D8A2A254-B350-4DD0-8F8A-589379A98DFA}" srcOrd="3" destOrd="0" presId="urn:microsoft.com/office/officeart/2008/layout/VerticalAccentList"/>
    <dgm:cxn modelId="{FAB77D2E-9603-4EE4-A081-1AC124D7F22C}" type="presParOf" srcId="{254E3BE8-B611-4F3E-BC56-B7D2188788C4}" destId="{632BC925-8722-4AFF-8845-20D7EC914415}" srcOrd="4" destOrd="0" presId="urn:microsoft.com/office/officeart/2008/layout/VerticalAccentList"/>
    <dgm:cxn modelId="{77335650-CB79-421D-850C-067DA2A0019B}" type="presParOf" srcId="{254E3BE8-B611-4F3E-BC56-B7D2188788C4}" destId="{D1292D48-21B1-4E0C-9A69-2495BE7EFCCC}" srcOrd="5" destOrd="0" presId="urn:microsoft.com/office/officeart/2008/layout/VerticalAccentList"/>
    <dgm:cxn modelId="{EF76701C-00EA-4B03-9077-56875CEFE341}" type="presParOf" srcId="{254E3BE8-B611-4F3E-BC56-B7D2188788C4}" destId="{EDE368AA-DAD6-474B-BAE6-D4AB45F3C6D6}" srcOrd="6" destOrd="0" presId="urn:microsoft.com/office/officeart/2008/layout/VerticalAccentList"/>
    <dgm:cxn modelId="{E797AF0A-0ED2-4900-9413-3C72BCCA6ED8}" type="presParOf" srcId="{8F2747F3-5148-442A-909C-050F3A374839}" destId="{FD84E260-E2B9-4CB6-B8B0-556808EAB5A6}" srcOrd="14" destOrd="0" presId="urn:microsoft.com/office/officeart/2008/layout/VerticalAccentList"/>
    <dgm:cxn modelId="{AF39850E-7778-4309-B05E-A278318D16BE}" type="presParOf" srcId="{8F2747F3-5148-442A-909C-050F3A374839}" destId="{B823F6BA-647B-4C34-B1D9-5C33AE1D4490}" srcOrd="15" destOrd="0" presId="urn:microsoft.com/office/officeart/2008/layout/VerticalAccentList"/>
    <dgm:cxn modelId="{C4E983B2-48DB-4C51-B68E-EC4E99CB112F}" type="presParOf" srcId="{B823F6BA-647B-4C34-B1D9-5C33AE1D4490}" destId="{047F4C7D-409E-4952-A2E9-A4AB57CB5378}" srcOrd="0" destOrd="0" presId="urn:microsoft.com/office/officeart/2008/layout/VerticalAccentList"/>
    <dgm:cxn modelId="{516A6461-B011-4776-9A77-9177289CA7B7}" type="presParOf" srcId="{8F2747F3-5148-442A-909C-050F3A374839}" destId="{6DCE682A-75A3-42EC-B69A-0D8573B14CE2}" srcOrd="16" destOrd="0" presId="urn:microsoft.com/office/officeart/2008/layout/VerticalAccentList"/>
    <dgm:cxn modelId="{9B4896F1-5263-426F-B031-6D01C49DAF65}" type="presParOf" srcId="{6DCE682A-75A3-42EC-B69A-0D8573B14CE2}" destId="{50EE6EAF-9584-4C80-B635-A9BA3EA00486}" srcOrd="0" destOrd="0" presId="urn:microsoft.com/office/officeart/2008/layout/VerticalAccentList"/>
    <dgm:cxn modelId="{F85700EC-E6D9-4516-B1DB-7BF490258B64}" type="presParOf" srcId="{6DCE682A-75A3-42EC-B69A-0D8573B14CE2}" destId="{D8E6FDB8-D6E3-4446-82B9-D91576F3FA35}" srcOrd="1" destOrd="0" presId="urn:microsoft.com/office/officeart/2008/layout/VerticalAccentList"/>
    <dgm:cxn modelId="{45A73F8F-910A-4F1A-AF81-D1DF8917D3AB}" type="presParOf" srcId="{6DCE682A-75A3-42EC-B69A-0D8573B14CE2}" destId="{B6B9092F-54C8-4C18-BAA2-F6A35A44A2C0}" srcOrd="2" destOrd="0" presId="urn:microsoft.com/office/officeart/2008/layout/VerticalAccentList"/>
    <dgm:cxn modelId="{7F41516A-7BD3-4083-A7A8-D19DAFBEC4EA}" type="presParOf" srcId="{6DCE682A-75A3-42EC-B69A-0D8573B14CE2}" destId="{5A3CEAFC-ED7E-4663-B064-1759E9B63DE1}" srcOrd="3" destOrd="0" presId="urn:microsoft.com/office/officeart/2008/layout/VerticalAccentList"/>
    <dgm:cxn modelId="{43A31673-680B-45F0-AD6D-4BCBB1157C10}" type="presParOf" srcId="{6DCE682A-75A3-42EC-B69A-0D8573B14CE2}" destId="{35F71696-C6DE-4503-97D4-F1D941D9DB1F}" srcOrd="4" destOrd="0" presId="urn:microsoft.com/office/officeart/2008/layout/VerticalAccentList"/>
    <dgm:cxn modelId="{D7F5B807-7E72-49E0-82DA-682B41E9B80B}" type="presParOf" srcId="{6DCE682A-75A3-42EC-B69A-0D8573B14CE2}" destId="{8A697B22-676F-423A-A68A-4A13DC21BE09}" srcOrd="5" destOrd="0" presId="urn:microsoft.com/office/officeart/2008/layout/VerticalAccentList"/>
    <dgm:cxn modelId="{84462D98-F076-4F1C-A1FB-FCF2674C221F}" type="presParOf" srcId="{6DCE682A-75A3-42EC-B69A-0D8573B14CE2}" destId="{170BBDAB-C966-4347-A0F6-5C2555044733}" srcOrd="6" destOrd="0" presId="urn:microsoft.com/office/officeart/2008/layout/VerticalAccentList"/>
    <dgm:cxn modelId="{F0CE2027-0D28-4E6C-BAD6-8C3CEADCADE3}" type="presParOf" srcId="{8F2747F3-5148-442A-909C-050F3A374839}" destId="{6330EAE2-F0AD-4370-85BB-356695E490A0}" srcOrd="17" destOrd="0" presId="urn:microsoft.com/office/officeart/2008/layout/VerticalAccentList"/>
    <dgm:cxn modelId="{CCA22512-8A20-478B-A42C-92EBAD1AFBC6}" type="presParOf" srcId="{8F2747F3-5148-442A-909C-050F3A374839}" destId="{0DC98CB0-19DF-4C33-B890-7A6EF992CB15}" srcOrd="18" destOrd="0" presId="urn:microsoft.com/office/officeart/2008/layout/VerticalAccentList"/>
    <dgm:cxn modelId="{D4E200E7-AF09-48FA-9F50-04FA50F47C66}" type="presParOf" srcId="{0DC98CB0-19DF-4C33-B890-7A6EF992CB15}" destId="{28DEE936-A989-4B6F-BABC-4854BE559746}" srcOrd="0" destOrd="0" presId="urn:microsoft.com/office/officeart/2008/layout/VerticalAccentList"/>
    <dgm:cxn modelId="{9B6E792C-F1EA-437C-ABC7-B67E1015B7EA}" type="presParOf" srcId="{8F2747F3-5148-442A-909C-050F3A374839}" destId="{D8FDAE70-0BDD-4CD4-8447-B26FD65DE168}" srcOrd="19" destOrd="0" presId="urn:microsoft.com/office/officeart/2008/layout/VerticalAccentList"/>
    <dgm:cxn modelId="{4ACBF38E-675A-44D0-8D6F-C9BA003B84F0}" type="presParOf" srcId="{D8FDAE70-0BDD-4CD4-8447-B26FD65DE168}" destId="{1C9998E5-6472-45ED-8067-41094D8732F6}" srcOrd="0" destOrd="0" presId="urn:microsoft.com/office/officeart/2008/layout/VerticalAccentList"/>
    <dgm:cxn modelId="{EB77A547-E7CD-4F2B-B07D-9AA86DAA23DF}" type="presParOf" srcId="{D8FDAE70-0BDD-4CD4-8447-B26FD65DE168}" destId="{7BC4E8A3-8B09-4C35-A33A-5FD4B7E49628}" srcOrd="1" destOrd="0" presId="urn:microsoft.com/office/officeart/2008/layout/VerticalAccentList"/>
    <dgm:cxn modelId="{FE28C5B4-415E-49C5-8F15-058CD7023A92}" type="presParOf" srcId="{D8FDAE70-0BDD-4CD4-8447-B26FD65DE168}" destId="{6B0B1893-DCB4-4A0E-A590-72C3D8A62CC7}" srcOrd="2" destOrd="0" presId="urn:microsoft.com/office/officeart/2008/layout/VerticalAccentList"/>
    <dgm:cxn modelId="{F6682C9C-24C7-4292-BB00-D867CB072375}" type="presParOf" srcId="{D8FDAE70-0BDD-4CD4-8447-B26FD65DE168}" destId="{29289590-5C4E-49A3-93D3-D4C898B8A974}" srcOrd="3" destOrd="0" presId="urn:microsoft.com/office/officeart/2008/layout/VerticalAccentList"/>
    <dgm:cxn modelId="{B8628D25-C293-4BB3-AF50-5F619406ABBB}" type="presParOf" srcId="{D8FDAE70-0BDD-4CD4-8447-B26FD65DE168}" destId="{F0BC8C9C-21C6-438B-B1EC-A4A704297BE5}" srcOrd="4" destOrd="0" presId="urn:microsoft.com/office/officeart/2008/layout/VerticalAccentList"/>
    <dgm:cxn modelId="{7DBB4B75-507E-44C5-9F81-9B3F4E7D8883}" type="presParOf" srcId="{D8FDAE70-0BDD-4CD4-8447-B26FD65DE168}" destId="{A297C9E4-DFD7-4F56-ACCA-8D5332BBB849}" srcOrd="5" destOrd="0" presId="urn:microsoft.com/office/officeart/2008/layout/VerticalAccentList"/>
    <dgm:cxn modelId="{E000B10B-76CD-46B1-98A8-A90D5F2A8B41}" type="presParOf" srcId="{D8FDAE70-0BDD-4CD4-8447-B26FD65DE168}" destId="{EE6E9BEF-DB2A-4AB4-8C86-77592B5297A2}" srcOrd="6" destOrd="0" presId="urn:microsoft.com/office/officeart/2008/layout/VerticalAccentList"/>
    <dgm:cxn modelId="{BE5DF025-9F3A-406E-96CD-725792CF0BD4}" type="presParOf" srcId="{8F2747F3-5148-442A-909C-050F3A374839}" destId="{FA3C1A55-15F1-45B3-A647-06BC8649D2F6}" srcOrd="20" destOrd="0" presId="urn:microsoft.com/office/officeart/2008/layout/VerticalAccentList"/>
    <dgm:cxn modelId="{D765D6A4-D1A9-4841-BE5E-BFFEA251A2E4}" type="presParOf" srcId="{8F2747F3-5148-442A-909C-050F3A374839}" destId="{B5EB4F66-854E-4582-806D-BF27866CD7BF}" srcOrd="21" destOrd="0" presId="urn:microsoft.com/office/officeart/2008/layout/VerticalAccentList"/>
    <dgm:cxn modelId="{CE5B8044-E024-483D-99C4-D75D9F4FF8D8}" type="presParOf" srcId="{B5EB4F66-854E-4582-806D-BF27866CD7BF}" destId="{926A476E-D17D-4F6F-BFE9-A70812FA3BD9}" srcOrd="0" destOrd="0" presId="urn:microsoft.com/office/officeart/2008/layout/VerticalAccentList"/>
    <dgm:cxn modelId="{00594706-E281-454D-A1AC-CA4EBDF65E44}" type="presParOf" srcId="{8F2747F3-5148-442A-909C-050F3A374839}" destId="{974D1E2E-7A9F-468D-A9A8-0CC57AD70090}" srcOrd="22" destOrd="0" presId="urn:microsoft.com/office/officeart/2008/layout/VerticalAccentList"/>
    <dgm:cxn modelId="{3F4B0207-7C45-4A10-97AA-7787328A203A}" type="presParOf" srcId="{974D1E2E-7A9F-468D-A9A8-0CC57AD70090}" destId="{430DE880-5218-4EB6-BCE3-FD8C7DF427AB}" srcOrd="0" destOrd="0" presId="urn:microsoft.com/office/officeart/2008/layout/VerticalAccentList"/>
    <dgm:cxn modelId="{65653A13-F557-4966-B855-438DAAE29918}" type="presParOf" srcId="{974D1E2E-7A9F-468D-A9A8-0CC57AD70090}" destId="{5962C307-5A86-45D4-8134-F8C9C9B8B9F0}" srcOrd="1" destOrd="0" presId="urn:microsoft.com/office/officeart/2008/layout/VerticalAccentList"/>
    <dgm:cxn modelId="{3B96DDB4-659C-4A1A-9CAE-1F679948EC65}" type="presParOf" srcId="{974D1E2E-7A9F-468D-A9A8-0CC57AD70090}" destId="{4BDB4ABD-A010-46E3-BDAA-8C4F78641202}" srcOrd="2" destOrd="0" presId="urn:microsoft.com/office/officeart/2008/layout/VerticalAccentList"/>
    <dgm:cxn modelId="{B1F08D3C-8B7D-4993-A836-E92A7EDDB6F4}" type="presParOf" srcId="{974D1E2E-7A9F-468D-A9A8-0CC57AD70090}" destId="{45008F70-5ACD-4225-9A34-AC972D5F17B0}" srcOrd="3" destOrd="0" presId="urn:microsoft.com/office/officeart/2008/layout/VerticalAccentList"/>
    <dgm:cxn modelId="{03C9C59B-675D-4B82-BEAF-3F74911B5713}" type="presParOf" srcId="{974D1E2E-7A9F-468D-A9A8-0CC57AD70090}" destId="{AEB41AD6-431A-46A1-9E93-224C3626B582}" srcOrd="4" destOrd="0" presId="urn:microsoft.com/office/officeart/2008/layout/VerticalAccentList"/>
    <dgm:cxn modelId="{BE0DC277-FCD5-475C-9021-D5E585293056}" type="presParOf" srcId="{974D1E2E-7A9F-468D-A9A8-0CC57AD70090}" destId="{6B6C410C-2B1D-4633-A3BD-70ABEBC4D934}" srcOrd="5" destOrd="0" presId="urn:microsoft.com/office/officeart/2008/layout/VerticalAccentList"/>
    <dgm:cxn modelId="{17E79476-6040-46ED-9AD8-2B13B6D01349}" type="presParOf" srcId="{974D1E2E-7A9F-468D-A9A8-0CC57AD70090}" destId="{04FFDF23-F093-45E1-B129-909F5BF36CC8}"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9E49A9-89BC-46BA-AB4E-8632C7B47368}" type="doc">
      <dgm:prSet loTypeId="urn:microsoft.com/office/officeart/2005/8/layout/vList3" loCatId="picture" qsTypeId="urn:microsoft.com/office/officeart/2005/8/quickstyle/simple1" qsCatId="simple" csTypeId="urn:microsoft.com/office/officeart/2005/8/colors/accent1_1" csCatId="accent1" phldr="1"/>
      <dgm:spPr/>
      <dgm:t>
        <a:bodyPr/>
        <a:lstStyle/>
        <a:p>
          <a:endParaRPr lang="en-US"/>
        </a:p>
      </dgm:t>
    </dgm:pt>
    <dgm:pt modelId="{A26F64BC-83C4-41FE-AFCD-C5FBDDB991CC}">
      <dgm:prSet phldrT="[Text]" custT="1"/>
      <dgm:spPr/>
      <dgm:t>
        <a:bodyPr/>
        <a:lstStyle/>
        <a:p>
          <a:r>
            <a:rPr lang="en-US" sz="2000" b="1" i="0" dirty="0">
              <a:effectLst/>
              <a:latin typeface="Segoe UI" panose="020B0502040204020203" pitchFamily="34" charset="0"/>
              <a:cs typeface="Segoe UI" panose="020B0502040204020203" pitchFamily="34" charset="0"/>
            </a:rPr>
            <a:t>Trip Purpose 1. Travel to and through urbanized areas</a:t>
          </a:r>
          <a:r>
            <a:rPr lang="en-US" sz="2000" b="0" i="0" dirty="0">
              <a:effectLst/>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dgm:t>
    </dgm:pt>
    <dgm:pt modelId="{CEFF70F1-EA2E-49C7-80D3-E5243D9F8D3D}" type="parTrans" cxnId="{3CC9B71F-5D7F-452B-BE55-1DA5E4FC4532}">
      <dgm:prSet/>
      <dgm:spPr/>
      <dgm:t>
        <a:bodyPr/>
        <a:lstStyle/>
        <a:p>
          <a:endParaRPr lang="en-US" sz="2000">
            <a:latin typeface="Segoe UI" panose="020B0502040204020203" pitchFamily="34" charset="0"/>
            <a:cs typeface="Segoe UI" panose="020B0502040204020203" pitchFamily="34" charset="0"/>
          </a:endParaRPr>
        </a:p>
      </dgm:t>
    </dgm:pt>
    <dgm:pt modelId="{DD9C3009-B1C9-469A-A47D-2C11ECEEFB87}" type="sibTrans" cxnId="{3CC9B71F-5D7F-452B-BE55-1DA5E4FC4532}">
      <dgm:prSet/>
      <dgm:spPr/>
      <dgm:t>
        <a:bodyPr/>
        <a:lstStyle/>
        <a:p>
          <a:endParaRPr lang="en-US" sz="2000">
            <a:latin typeface="Segoe UI" panose="020B0502040204020203" pitchFamily="34" charset="0"/>
            <a:cs typeface="Segoe UI" panose="020B0502040204020203" pitchFamily="34" charset="0"/>
          </a:endParaRPr>
        </a:p>
      </dgm:t>
    </dgm:pt>
    <dgm:pt modelId="{CD2D1DC9-DFD4-4489-9A61-9E0DCDF9B3A8}">
      <dgm:prSet phldrT="[Text]" custT="1"/>
      <dgm:spPr/>
      <dgm:t>
        <a:bodyPr/>
        <a:lstStyle/>
        <a:p>
          <a:r>
            <a:rPr lang="en-US" sz="2000" b="1" i="0" dirty="0">
              <a:effectLst/>
              <a:latin typeface="Segoe UI" panose="020B0502040204020203" pitchFamily="34" charset="0"/>
              <a:cs typeface="Segoe UI" panose="020B0502040204020203" pitchFamily="34" charset="0"/>
            </a:rPr>
            <a:t>Trip Purpose 2. Travel to and through small urban areas</a:t>
          </a:r>
          <a:endParaRPr lang="en-US" sz="2000" dirty="0">
            <a:latin typeface="Segoe UI" panose="020B0502040204020203" pitchFamily="34" charset="0"/>
            <a:cs typeface="Segoe UI" panose="020B0502040204020203" pitchFamily="34" charset="0"/>
          </a:endParaRPr>
        </a:p>
      </dgm:t>
    </dgm:pt>
    <dgm:pt modelId="{57F766C1-B496-4B71-A1BD-1EB2A3BE4426}" type="parTrans" cxnId="{7A25316D-ACCF-464B-813F-AAABA09264DE}">
      <dgm:prSet/>
      <dgm:spPr/>
      <dgm:t>
        <a:bodyPr/>
        <a:lstStyle/>
        <a:p>
          <a:endParaRPr lang="en-US" sz="2000">
            <a:latin typeface="Segoe UI" panose="020B0502040204020203" pitchFamily="34" charset="0"/>
            <a:cs typeface="Segoe UI" panose="020B0502040204020203" pitchFamily="34" charset="0"/>
          </a:endParaRPr>
        </a:p>
      </dgm:t>
    </dgm:pt>
    <dgm:pt modelId="{FBA8581F-D3FD-4D66-8190-20934F5ABD98}" type="sibTrans" cxnId="{7A25316D-ACCF-464B-813F-AAABA09264DE}">
      <dgm:prSet/>
      <dgm:spPr/>
      <dgm:t>
        <a:bodyPr/>
        <a:lstStyle/>
        <a:p>
          <a:endParaRPr lang="en-US" sz="2000">
            <a:latin typeface="Segoe UI" panose="020B0502040204020203" pitchFamily="34" charset="0"/>
            <a:cs typeface="Segoe UI" panose="020B0502040204020203" pitchFamily="34" charset="0"/>
          </a:endParaRPr>
        </a:p>
      </dgm:t>
    </dgm:pt>
    <dgm:pt modelId="{52758611-9A2E-4E9A-8CD0-3790BE1DF815}">
      <dgm:prSet phldrT="[Text]" custT="1"/>
      <dgm:spPr/>
      <dgm:t>
        <a:bodyPr/>
        <a:lstStyle/>
        <a:p>
          <a:r>
            <a:rPr lang="en-US" sz="2000" b="1" i="0" dirty="0">
              <a:effectLst/>
              <a:latin typeface="Segoe UI" panose="020B0502040204020203" pitchFamily="34" charset="0"/>
              <a:cs typeface="Segoe UI" panose="020B0502040204020203" pitchFamily="34" charset="0"/>
            </a:rPr>
            <a:t>Trip Purpose 3. National defense</a:t>
          </a:r>
          <a:r>
            <a:rPr lang="en-US" sz="2000" b="0" i="0" dirty="0">
              <a:effectLst/>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dgm:t>
    </dgm:pt>
    <dgm:pt modelId="{B11EB9DC-0413-4A2D-95E9-96C5E74E28BB}" type="parTrans" cxnId="{69C6CB08-30A5-4AFF-B19F-A0631B37D591}">
      <dgm:prSet/>
      <dgm:spPr/>
      <dgm:t>
        <a:bodyPr/>
        <a:lstStyle/>
        <a:p>
          <a:endParaRPr lang="en-US" sz="2000">
            <a:latin typeface="Segoe UI" panose="020B0502040204020203" pitchFamily="34" charset="0"/>
            <a:cs typeface="Segoe UI" panose="020B0502040204020203" pitchFamily="34" charset="0"/>
          </a:endParaRPr>
        </a:p>
      </dgm:t>
    </dgm:pt>
    <dgm:pt modelId="{E5E37FA3-90B2-47E2-901E-300E5CAA75C9}" type="sibTrans" cxnId="{69C6CB08-30A5-4AFF-B19F-A0631B37D591}">
      <dgm:prSet/>
      <dgm:spPr/>
      <dgm:t>
        <a:bodyPr/>
        <a:lstStyle/>
        <a:p>
          <a:endParaRPr lang="en-US" sz="2000">
            <a:latin typeface="Segoe UI" panose="020B0502040204020203" pitchFamily="34" charset="0"/>
            <a:cs typeface="Segoe UI" panose="020B0502040204020203" pitchFamily="34" charset="0"/>
          </a:endParaRPr>
        </a:p>
      </dgm:t>
    </dgm:pt>
    <dgm:pt modelId="{C068BF23-D524-4CC4-9C3D-9866FD02A4D0}">
      <dgm:prSet custT="1"/>
      <dgm:spPr/>
      <dgm:t>
        <a:bodyPr/>
        <a:lstStyle/>
        <a:p>
          <a:r>
            <a:rPr lang="en-US" sz="2000" b="1" i="0">
              <a:effectLst/>
              <a:latin typeface="Segoe UI" panose="020B0502040204020203" pitchFamily="34" charset="0"/>
              <a:cs typeface="Segoe UI" panose="020B0502040204020203" pitchFamily="34" charset="0"/>
            </a:rPr>
            <a:t>Trip Purpose 4. Interstate and regional commerce</a:t>
          </a:r>
          <a:r>
            <a:rPr lang="en-US" sz="2000" b="0" i="0">
              <a:effectLst/>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dgm:t>
    </dgm:pt>
    <dgm:pt modelId="{DE983FFA-4513-4681-B0AF-C07934B51B40}" type="parTrans" cxnId="{D3600054-5916-4C7E-AF1E-CE6A8FB315EB}">
      <dgm:prSet/>
      <dgm:spPr/>
      <dgm:t>
        <a:bodyPr/>
        <a:lstStyle/>
        <a:p>
          <a:endParaRPr lang="en-US" sz="2000">
            <a:latin typeface="Segoe UI" panose="020B0502040204020203" pitchFamily="34" charset="0"/>
            <a:cs typeface="Segoe UI" panose="020B0502040204020203" pitchFamily="34" charset="0"/>
          </a:endParaRPr>
        </a:p>
      </dgm:t>
    </dgm:pt>
    <dgm:pt modelId="{832E9E7F-F08A-4EDC-8CDC-24AB7F05D546}" type="sibTrans" cxnId="{D3600054-5916-4C7E-AF1E-CE6A8FB315EB}">
      <dgm:prSet/>
      <dgm:spPr/>
      <dgm:t>
        <a:bodyPr/>
        <a:lstStyle/>
        <a:p>
          <a:endParaRPr lang="en-US" sz="2000">
            <a:latin typeface="Segoe UI" panose="020B0502040204020203" pitchFamily="34" charset="0"/>
            <a:cs typeface="Segoe UI" panose="020B0502040204020203" pitchFamily="34" charset="0"/>
          </a:endParaRPr>
        </a:p>
      </dgm:t>
    </dgm:pt>
    <dgm:pt modelId="{1991025B-2600-40C5-8D67-16135E2D3D31}">
      <dgm:prSet custT="1"/>
      <dgm:spPr/>
      <dgm:t>
        <a:bodyPr/>
        <a:lstStyle/>
        <a:p>
          <a:r>
            <a:rPr lang="en-US" sz="2000" b="1" i="0" dirty="0">
              <a:effectLst/>
              <a:latin typeface="Segoe UI" panose="020B0502040204020203" pitchFamily="34" charset="0"/>
              <a:cs typeface="Segoe UI" panose="020B0502040204020203" pitchFamily="34" charset="0"/>
            </a:rPr>
            <a:t>Trip Purpose 5. Access to airports, seaports, and major rail terminals or intermodal transfer facilities</a:t>
          </a:r>
          <a:r>
            <a:rPr lang="en-US" sz="2000" b="0" i="0" dirty="0">
              <a:effectLst/>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dgm:t>
    </dgm:pt>
    <dgm:pt modelId="{6DFDCE5E-DF45-42A2-AE12-52509535DD04}" type="parTrans" cxnId="{F65CE18F-DD0C-457A-9F61-CA7AAE7C9F53}">
      <dgm:prSet/>
      <dgm:spPr/>
      <dgm:t>
        <a:bodyPr/>
        <a:lstStyle/>
        <a:p>
          <a:endParaRPr lang="en-US" sz="2000">
            <a:latin typeface="Segoe UI" panose="020B0502040204020203" pitchFamily="34" charset="0"/>
            <a:cs typeface="Segoe UI" panose="020B0502040204020203" pitchFamily="34" charset="0"/>
          </a:endParaRPr>
        </a:p>
      </dgm:t>
    </dgm:pt>
    <dgm:pt modelId="{BED4F3AF-BF33-4988-BE06-541E51BF5BE5}" type="sibTrans" cxnId="{F65CE18F-DD0C-457A-9F61-CA7AAE7C9F53}">
      <dgm:prSet/>
      <dgm:spPr/>
      <dgm:t>
        <a:bodyPr/>
        <a:lstStyle/>
        <a:p>
          <a:endParaRPr lang="en-US" sz="2000">
            <a:latin typeface="Segoe UI" panose="020B0502040204020203" pitchFamily="34" charset="0"/>
            <a:cs typeface="Segoe UI" panose="020B0502040204020203" pitchFamily="34" charset="0"/>
          </a:endParaRPr>
        </a:p>
      </dgm:t>
    </dgm:pt>
    <dgm:pt modelId="{AF3F3F49-2856-4F47-BBC8-2858AE90BCEA}">
      <dgm:prSet custT="1"/>
      <dgm:spPr/>
      <dgm:t>
        <a:bodyPr/>
        <a:lstStyle/>
        <a:p>
          <a:r>
            <a:rPr lang="en-US" sz="2000" b="1" i="0">
              <a:effectLst/>
              <a:latin typeface="Segoe UI" panose="020B0502040204020203" pitchFamily="34" charset="0"/>
              <a:cs typeface="Segoe UI" panose="020B0502040204020203" pitchFamily="34" charset="0"/>
            </a:rPr>
            <a:t>Trip Purpose 6. Access to major public facilities</a:t>
          </a:r>
          <a:endParaRPr lang="en-US" sz="2000" dirty="0">
            <a:latin typeface="Segoe UI" panose="020B0502040204020203" pitchFamily="34" charset="0"/>
            <a:cs typeface="Segoe UI" panose="020B0502040204020203" pitchFamily="34" charset="0"/>
          </a:endParaRPr>
        </a:p>
      </dgm:t>
    </dgm:pt>
    <dgm:pt modelId="{9E8D77AF-AC6F-4BA9-9AD0-1372FFBB4741}" type="parTrans" cxnId="{A8A9E04F-D015-4B6B-B2ED-B01DE7CA672C}">
      <dgm:prSet/>
      <dgm:spPr/>
      <dgm:t>
        <a:bodyPr/>
        <a:lstStyle/>
        <a:p>
          <a:endParaRPr lang="en-US" sz="2000">
            <a:latin typeface="Segoe UI" panose="020B0502040204020203" pitchFamily="34" charset="0"/>
            <a:cs typeface="Segoe UI" panose="020B0502040204020203" pitchFamily="34" charset="0"/>
          </a:endParaRPr>
        </a:p>
      </dgm:t>
    </dgm:pt>
    <dgm:pt modelId="{831563D8-76CA-436D-BF47-CC01D202B6C5}" type="sibTrans" cxnId="{A8A9E04F-D015-4B6B-B2ED-B01DE7CA672C}">
      <dgm:prSet/>
      <dgm:spPr/>
      <dgm:t>
        <a:bodyPr/>
        <a:lstStyle/>
        <a:p>
          <a:endParaRPr lang="en-US" sz="2000">
            <a:latin typeface="Segoe UI" panose="020B0502040204020203" pitchFamily="34" charset="0"/>
            <a:cs typeface="Segoe UI" panose="020B0502040204020203" pitchFamily="34" charset="0"/>
          </a:endParaRPr>
        </a:p>
      </dgm:t>
    </dgm:pt>
    <dgm:pt modelId="{8DCB4C2F-7BF7-4B72-9FB8-F6BEDCBF46D9}" type="pres">
      <dgm:prSet presAssocID="{099E49A9-89BC-46BA-AB4E-8632C7B47368}" presName="linearFlow" presStyleCnt="0">
        <dgm:presLayoutVars>
          <dgm:dir/>
          <dgm:resizeHandles val="exact"/>
        </dgm:presLayoutVars>
      </dgm:prSet>
      <dgm:spPr/>
    </dgm:pt>
    <dgm:pt modelId="{8FD5C5A7-BACE-4395-B795-54F17FCE906F}" type="pres">
      <dgm:prSet presAssocID="{A26F64BC-83C4-41FE-AFCD-C5FBDDB991CC}" presName="composite" presStyleCnt="0"/>
      <dgm:spPr/>
    </dgm:pt>
    <dgm:pt modelId="{5CBE02DE-CB50-4AF7-874A-AB0862A9A6DD}" type="pres">
      <dgm:prSet presAssocID="{A26F64BC-83C4-41FE-AFCD-C5FBDDB991CC}" presName="imgShp"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9000" r="-29000"/>
          </a:stretch>
        </a:blipFill>
      </dgm:spPr>
    </dgm:pt>
    <dgm:pt modelId="{1FC23BCC-8534-4727-A405-6A85429E51CB}" type="pres">
      <dgm:prSet presAssocID="{A26F64BC-83C4-41FE-AFCD-C5FBDDB991CC}" presName="txShp" presStyleLbl="node1" presStyleIdx="0" presStyleCnt="6" custLinFactNeighborX="643" custLinFactNeighborY="131">
        <dgm:presLayoutVars>
          <dgm:bulletEnabled val="1"/>
        </dgm:presLayoutVars>
      </dgm:prSet>
      <dgm:spPr/>
    </dgm:pt>
    <dgm:pt modelId="{F5096E64-810B-4710-9526-A63002AE3EFC}" type="pres">
      <dgm:prSet presAssocID="{DD9C3009-B1C9-469A-A47D-2C11ECEEFB87}" presName="spacing" presStyleCnt="0"/>
      <dgm:spPr/>
    </dgm:pt>
    <dgm:pt modelId="{0D156AB9-8CA4-4596-928C-B10150F380DF}" type="pres">
      <dgm:prSet presAssocID="{CD2D1DC9-DFD4-4489-9A61-9E0DCDF9B3A8}" presName="composite" presStyleCnt="0"/>
      <dgm:spPr/>
    </dgm:pt>
    <dgm:pt modelId="{C56F67C2-A648-4504-A866-BC5182A47817}" type="pres">
      <dgm:prSet presAssocID="{CD2D1DC9-DFD4-4489-9A61-9E0DCDF9B3A8}" presName="imgShp" presStyleLbl="fgImgPlace1" presStyleIdx="1" presStyleCnt="6"/>
      <dgm:spPr>
        <a:blipFill>
          <a:blip xmlns:r="http://schemas.openxmlformats.org/officeDocument/2006/relationships" r:embed="rId2"/>
          <a:srcRect/>
          <a:stretch>
            <a:fillRect l="-17000" r="-17000"/>
          </a:stretch>
        </a:blipFill>
      </dgm:spPr>
    </dgm:pt>
    <dgm:pt modelId="{3C739840-338A-4AEC-B3DE-080650FD9C5D}" type="pres">
      <dgm:prSet presAssocID="{CD2D1DC9-DFD4-4489-9A61-9E0DCDF9B3A8}" presName="txShp" presStyleLbl="node1" presStyleIdx="1" presStyleCnt="6">
        <dgm:presLayoutVars>
          <dgm:bulletEnabled val="1"/>
        </dgm:presLayoutVars>
      </dgm:prSet>
      <dgm:spPr/>
    </dgm:pt>
    <dgm:pt modelId="{1106F5EC-F6C7-49E0-A661-22789D870849}" type="pres">
      <dgm:prSet presAssocID="{FBA8581F-D3FD-4D66-8190-20934F5ABD98}" presName="spacing" presStyleCnt="0"/>
      <dgm:spPr/>
    </dgm:pt>
    <dgm:pt modelId="{454A83BB-56D3-4CFF-B268-7CB20CB875A8}" type="pres">
      <dgm:prSet presAssocID="{52758611-9A2E-4E9A-8CD0-3790BE1DF815}" presName="composite" presStyleCnt="0"/>
      <dgm:spPr/>
    </dgm:pt>
    <dgm:pt modelId="{FAEF521C-2D6D-4D88-A5FE-1862A4F03C4B}" type="pres">
      <dgm:prSet presAssocID="{52758611-9A2E-4E9A-8CD0-3790BE1DF815}" presName="imgShp" presStyleLbl="fgImgPlace1" presStyleIdx="2" presStyleCnt="6"/>
      <dgm:spPr>
        <a:blipFill>
          <a:blip xmlns:r="http://schemas.openxmlformats.org/officeDocument/2006/relationships" r:embed="rId3"/>
          <a:srcRect/>
          <a:stretch>
            <a:fillRect l="-25000" r="-25000"/>
          </a:stretch>
        </a:blipFill>
      </dgm:spPr>
    </dgm:pt>
    <dgm:pt modelId="{99039F15-8392-4571-9012-14E6AE8EDF5C}" type="pres">
      <dgm:prSet presAssocID="{52758611-9A2E-4E9A-8CD0-3790BE1DF815}" presName="txShp" presStyleLbl="node1" presStyleIdx="2" presStyleCnt="6">
        <dgm:presLayoutVars>
          <dgm:bulletEnabled val="1"/>
        </dgm:presLayoutVars>
      </dgm:prSet>
      <dgm:spPr/>
    </dgm:pt>
    <dgm:pt modelId="{237FA551-3147-4138-97CD-A93218E8286F}" type="pres">
      <dgm:prSet presAssocID="{E5E37FA3-90B2-47E2-901E-300E5CAA75C9}" presName="spacing" presStyleCnt="0"/>
      <dgm:spPr/>
    </dgm:pt>
    <dgm:pt modelId="{1A1464B5-3DD0-4130-A8DC-854BA6EB1F04}" type="pres">
      <dgm:prSet presAssocID="{C068BF23-D524-4CC4-9C3D-9866FD02A4D0}" presName="composite" presStyleCnt="0"/>
      <dgm:spPr/>
    </dgm:pt>
    <dgm:pt modelId="{27E333F4-E2C6-45F8-B4E7-FD97009B82CB}" type="pres">
      <dgm:prSet presAssocID="{C068BF23-D524-4CC4-9C3D-9866FD02A4D0}" presName="imgShp" presStyleLbl="fgImgPlace1" presStyleIdx="3" presStyleCnt="6"/>
      <dgm:spPr>
        <a:blipFill>
          <a:blip xmlns:r="http://schemas.openxmlformats.org/officeDocument/2006/relationships" r:embed="rId4"/>
          <a:srcRect/>
          <a:stretch>
            <a:fillRect l="-17000" r="-17000"/>
          </a:stretch>
        </a:blipFill>
      </dgm:spPr>
    </dgm:pt>
    <dgm:pt modelId="{CD74090A-8F82-48E2-86E4-F7E4CF0E264F}" type="pres">
      <dgm:prSet presAssocID="{C068BF23-D524-4CC4-9C3D-9866FD02A4D0}" presName="txShp" presStyleLbl="node1" presStyleIdx="3" presStyleCnt="6">
        <dgm:presLayoutVars>
          <dgm:bulletEnabled val="1"/>
        </dgm:presLayoutVars>
      </dgm:prSet>
      <dgm:spPr/>
    </dgm:pt>
    <dgm:pt modelId="{5EA342B4-A982-464C-8B7F-853094256822}" type="pres">
      <dgm:prSet presAssocID="{832E9E7F-F08A-4EDC-8CDC-24AB7F05D546}" presName="spacing" presStyleCnt="0"/>
      <dgm:spPr/>
    </dgm:pt>
    <dgm:pt modelId="{366C8D4F-2389-4C8A-9A79-8FBE48CB8253}" type="pres">
      <dgm:prSet presAssocID="{1991025B-2600-40C5-8D67-16135E2D3D31}" presName="composite" presStyleCnt="0"/>
      <dgm:spPr/>
    </dgm:pt>
    <dgm:pt modelId="{7A42D39A-C304-4B1B-BB21-B26239C60B02}" type="pres">
      <dgm:prSet presAssocID="{1991025B-2600-40C5-8D67-16135E2D3D31}" presName="imgShp" presStyleLbl="fgImgPlace1" presStyleIdx="4" presStyleCnt="6"/>
      <dgm:spPr>
        <a:blipFill>
          <a:blip xmlns:r="http://schemas.openxmlformats.org/officeDocument/2006/relationships" r:embed="rId5"/>
          <a:srcRect/>
          <a:stretch>
            <a:fillRect l="-18000" r="-18000"/>
          </a:stretch>
        </a:blipFill>
      </dgm:spPr>
    </dgm:pt>
    <dgm:pt modelId="{2CB0D66B-FAA7-4022-9A73-1634EFBFB8A3}" type="pres">
      <dgm:prSet presAssocID="{1991025B-2600-40C5-8D67-16135E2D3D31}" presName="txShp" presStyleLbl="node1" presStyleIdx="4" presStyleCnt="6">
        <dgm:presLayoutVars>
          <dgm:bulletEnabled val="1"/>
        </dgm:presLayoutVars>
      </dgm:prSet>
      <dgm:spPr/>
    </dgm:pt>
    <dgm:pt modelId="{2C624395-A96E-46DD-B543-A712A5442D29}" type="pres">
      <dgm:prSet presAssocID="{BED4F3AF-BF33-4988-BE06-541E51BF5BE5}" presName="spacing" presStyleCnt="0"/>
      <dgm:spPr/>
    </dgm:pt>
    <dgm:pt modelId="{90C3725A-5A85-47C6-BC24-10C618ECA0EB}" type="pres">
      <dgm:prSet presAssocID="{AF3F3F49-2856-4F47-BBC8-2858AE90BCEA}" presName="composite" presStyleCnt="0"/>
      <dgm:spPr/>
    </dgm:pt>
    <dgm:pt modelId="{7323E0A7-FEAA-45D0-9A63-703CD8A97BE9}" type="pres">
      <dgm:prSet presAssocID="{AF3F3F49-2856-4F47-BBC8-2858AE90BCEA}" presName="imgShp" presStyleLbl="fgImgPlace1" presStyleIdx="5" presStyleCnt="6"/>
      <dgm:spPr>
        <a:blipFill>
          <a:blip xmlns:r="http://schemas.openxmlformats.org/officeDocument/2006/relationships" r:embed="rId6"/>
          <a:srcRect/>
          <a:stretch>
            <a:fillRect l="-25000" r="-25000"/>
          </a:stretch>
        </a:blipFill>
      </dgm:spPr>
    </dgm:pt>
    <dgm:pt modelId="{1944F1DE-7642-408A-BFE3-AE31977DE9D2}" type="pres">
      <dgm:prSet presAssocID="{AF3F3F49-2856-4F47-BBC8-2858AE90BCEA}" presName="txShp" presStyleLbl="node1" presStyleIdx="5" presStyleCnt="6">
        <dgm:presLayoutVars>
          <dgm:bulletEnabled val="1"/>
        </dgm:presLayoutVars>
      </dgm:prSet>
      <dgm:spPr/>
    </dgm:pt>
  </dgm:ptLst>
  <dgm:cxnLst>
    <dgm:cxn modelId="{69C6CB08-30A5-4AFF-B19F-A0631B37D591}" srcId="{099E49A9-89BC-46BA-AB4E-8632C7B47368}" destId="{52758611-9A2E-4E9A-8CD0-3790BE1DF815}" srcOrd="2" destOrd="0" parTransId="{B11EB9DC-0413-4A2D-95E9-96C5E74E28BB}" sibTransId="{E5E37FA3-90B2-47E2-901E-300E5CAA75C9}"/>
    <dgm:cxn modelId="{F88EAA1E-4617-430A-97B4-EEE8E9D5A5E4}" type="presOf" srcId="{CD2D1DC9-DFD4-4489-9A61-9E0DCDF9B3A8}" destId="{3C739840-338A-4AEC-B3DE-080650FD9C5D}" srcOrd="0" destOrd="0" presId="urn:microsoft.com/office/officeart/2005/8/layout/vList3"/>
    <dgm:cxn modelId="{3CC9B71F-5D7F-452B-BE55-1DA5E4FC4532}" srcId="{099E49A9-89BC-46BA-AB4E-8632C7B47368}" destId="{A26F64BC-83C4-41FE-AFCD-C5FBDDB991CC}" srcOrd="0" destOrd="0" parTransId="{CEFF70F1-EA2E-49C7-80D3-E5243D9F8D3D}" sibTransId="{DD9C3009-B1C9-469A-A47D-2C11ECEEFB87}"/>
    <dgm:cxn modelId="{B73A216D-8C8D-4C5E-AA52-3577287CA826}" type="presOf" srcId="{1991025B-2600-40C5-8D67-16135E2D3D31}" destId="{2CB0D66B-FAA7-4022-9A73-1634EFBFB8A3}" srcOrd="0" destOrd="0" presId="urn:microsoft.com/office/officeart/2005/8/layout/vList3"/>
    <dgm:cxn modelId="{7A25316D-ACCF-464B-813F-AAABA09264DE}" srcId="{099E49A9-89BC-46BA-AB4E-8632C7B47368}" destId="{CD2D1DC9-DFD4-4489-9A61-9E0DCDF9B3A8}" srcOrd="1" destOrd="0" parTransId="{57F766C1-B496-4B71-A1BD-1EB2A3BE4426}" sibTransId="{FBA8581F-D3FD-4D66-8190-20934F5ABD98}"/>
    <dgm:cxn modelId="{A8A9E04F-D015-4B6B-B2ED-B01DE7CA672C}" srcId="{099E49A9-89BC-46BA-AB4E-8632C7B47368}" destId="{AF3F3F49-2856-4F47-BBC8-2858AE90BCEA}" srcOrd="5" destOrd="0" parTransId="{9E8D77AF-AC6F-4BA9-9AD0-1372FFBB4741}" sibTransId="{831563D8-76CA-436D-BF47-CC01D202B6C5}"/>
    <dgm:cxn modelId="{D3600054-5916-4C7E-AF1E-CE6A8FB315EB}" srcId="{099E49A9-89BC-46BA-AB4E-8632C7B47368}" destId="{C068BF23-D524-4CC4-9C3D-9866FD02A4D0}" srcOrd="3" destOrd="0" parTransId="{DE983FFA-4513-4681-B0AF-C07934B51B40}" sibTransId="{832E9E7F-F08A-4EDC-8CDC-24AB7F05D546}"/>
    <dgm:cxn modelId="{6DF12256-568B-4609-BB3C-972F7D7B98D4}" type="presOf" srcId="{AF3F3F49-2856-4F47-BBC8-2858AE90BCEA}" destId="{1944F1DE-7642-408A-BFE3-AE31977DE9D2}" srcOrd="0" destOrd="0" presId="urn:microsoft.com/office/officeart/2005/8/layout/vList3"/>
    <dgm:cxn modelId="{A0E94687-F573-4E9F-9E0E-3F0DD754CBB3}" type="presOf" srcId="{A26F64BC-83C4-41FE-AFCD-C5FBDDB991CC}" destId="{1FC23BCC-8534-4727-A405-6A85429E51CB}" srcOrd="0" destOrd="0" presId="urn:microsoft.com/office/officeart/2005/8/layout/vList3"/>
    <dgm:cxn modelId="{F65CE18F-DD0C-457A-9F61-CA7AAE7C9F53}" srcId="{099E49A9-89BC-46BA-AB4E-8632C7B47368}" destId="{1991025B-2600-40C5-8D67-16135E2D3D31}" srcOrd="4" destOrd="0" parTransId="{6DFDCE5E-DF45-42A2-AE12-52509535DD04}" sibTransId="{BED4F3AF-BF33-4988-BE06-541E51BF5BE5}"/>
    <dgm:cxn modelId="{0D8EA6DF-8732-46DC-AF6D-6045F25DE12B}" type="presOf" srcId="{52758611-9A2E-4E9A-8CD0-3790BE1DF815}" destId="{99039F15-8392-4571-9012-14E6AE8EDF5C}" srcOrd="0" destOrd="0" presId="urn:microsoft.com/office/officeart/2005/8/layout/vList3"/>
    <dgm:cxn modelId="{208C15ED-1AF9-46E0-BB96-2A3F95C2CAAE}" type="presOf" srcId="{099E49A9-89BC-46BA-AB4E-8632C7B47368}" destId="{8DCB4C2F-7BF7-4B72-9FB8-F6BEDCBF46D9}" srcOrd="0" destOrd="0" presId="urn:microsoft.com/office/officeart/2005/8/layout/vList3"/>
    <dgm:cxn modelId="{7FEF9CFC-FA15-4ED0-B595-72BE64C5314D}" type="presOf" srcId="{C068BF23-D524-4CC4-9C3D-9866FD02A4D0}" destId="{CD74090A-8F82-48E2-86E4-F7E4CF0E264F}" srcOrd="0" destOrd="0" presId="urn:microsoft.com/office/officeart/2005/8/layout/vList3"/>
    <dgm:cxn modelId="{B97231B1-DCBA-48BF-894D-3D5BF4CCFEBC}" type="presParOf" srcId="{8DCB4C2F-7BF7-4B72-9FB8-F6BEDCBF46D9}" destId="{8FD5C5A7-BACE-4395-B795-54F17FCE906F}" srcOrd="0" destOrd="0" presId="urn:microsoft.com/office/officeart/2005/8/layout/vList3"/>
    <dgm:cxn modelId="{1545B021-DD65-4A90-BEC1-92CED349E33E}" type="presParOf" srcId="{8FD5C5A7-BACE-4395-B795-54F17FCE906F}" destId="{5CBE02DE-CB50-4AF7-874A-AB0862A9A6DD}" srcOrd="0" destOrd="0" presId="urn:microsoft.com/office/officeart/2005/8/layout/vList3"/>
    <dgm:cxn modelId="{E4420356-3CE0-44C1-810C-86BA7C309CCF}" type="presParOf" srcId="{8FD5C5A7-BACE-4395-B795-54F17FCE906F}" destId="{1FC23BCC-8534-4727-A405-6A85429E51CB}" srcOrd="1" destOrd="0" presId="urn:microsoft.com/office/officeart/2005/8/layout/vList3"/>
    <dgm:cxn modelId="{83B6F335-6DD4-4248-B671-B00B6B58EDD1}" type="presParOf" srcId="{8DCB4C2F-7BF7-4B72-9FB8-F6BEDCBF46D9}" destId="{F5096E64-810B-4710-9526-A63002AE3EFC}" srcOrd="1" destOrd="0" presId="urn:microsoft.com/office/officeart/2005/8/layout/vList3"/>
    <dgm:cxn modelId="{3C73BCA4-6006-4AEF-ACA5-37580008DF26}" type="presParOf" srcId="{8DCB4C2F-7BF7-4B72-9FB8-F6BEDCBF46D9}" destId="{0D156AB9-8CA4-4596-928C-B10150F380DF}" srcOrd="2" destOrd="0" presId="urn:microsoft.com/office/officeart/2005/8/layout/vList3"/>
    <dgm:cxn modelId="{1A7A58D8-2BBB-4E23-A95C-8CC36D3F6EAB}" type="presParOf" srcId="{0D156AB9-8CA4-4596-928C-B10150F380DF}" destId="{C56F67C2-A648-4504-A866-BC5182A47817}" srcOrd="0" destOrd="0" presId="urn:microsoft.com/office/officeart/2005/8/layout/vList3"/>
    <dgm:cxn modelId="{4BF520F4-FB21-45C2-B3E8-FD135FAE1D7A}" type="presParOf" srcId="{0D156AB9-8CA4-4596-928C-B10150F380DF}" destId="{3C739840-338A-4AEC-B3DE-080650FD9C5D}" srcOrd="1" destOrd="0" presId="urn:microsoft.com/office/officeart/2005/8/layout/vList3"/>
    <dgm:cxn modelId="{D80FD5FA-889F-4E58-8AF4-BD5412905338}" type="presParOf" srcId="{8DCB4C2F-7BF7-4B72-9FB8-F6BEDCBF46D9}" destId="{1106F5EC-F6C7-49E0-A661-22789D870849}" srcOrd="3" destOrd="0" presId="urn:microsoft.com/office/officeart/2005/8/layout/vList3"/>
    <dgm:cxn modelId="{C4FBB09D-6FF4-4341-93F5-A61DB524CD59}" type="presParOf" srcId="{8DCB4C2F-7BF7-4B72-9FB8-F6BEDCBF46D9}" destId="{454A83BB-56D3-4CFF-B268-7CB20CB875A8}" srcOrd="4" destOrd="0" presId="urn:microsoft.com/office/officeart/2005/8/layout/vList3"/>
    <dgm:cxn modelId="{3DCD6433-63A6-45F9-BC6D-C77266BB11E8}" type="presParOf" srcId="{454A83BB-56D3-4CFF-B268-7CB20CB875A8}" destId="{FAEF521C-2D6D-4D88-A5FE-1862A4F03C4B}" srcOrd="0" destOrd="0" presId="urn:microsoft.com/office/officeart/2005/8/layout/vList3"/>
    <dgm:cxn modelId="{B4A94B24-CD4E-46D3-9A77-79C74DAAC678}" type="presParOf" srcId="{454A83BB-56D3-4CFF-B268-7CB20CB875A8}" destId="{99039F15-8392-4571-9012-14E6AE8EDF5C}" srcOrd="1" destOrd="0" presId="urn:microsoft.com/office/officeart/2005/8/layout/vList3"/>
    <dgm:cxn modelId="{06A6D968-8334-4FD2-B026-0A7F793ED336}" type="presParOf" srcId="{8DCB4C2F-7BF7-4B72-9FB8-F6BEDCBF46D9}" destId="{237FA551-3147-4138-97CD-A93218E8286F}" srcOrd="5" destOrd="0" presId="urn:microsoft.com/office/officeart/2005/8/layout/vList3"/>
    <dgm:cxn modelId="{4BDF31D2-7BE0-4240-AF64-585815DDF24F}" type="presParOf" srcId="{8DCB4C2F-7BF7-4B72-9FB8-F6BEDCBF46D9}" destId="{1A1464B5-3DD0-4130-A8DC-854BA6EB1F04}" srcOrd="6" destOrd="0" presId="urn:microsoft.com/office/officeart/2005/8/layout/vList3"/>
    <dgm:cxn modelId="{9FA6A3FB-463F-45B1-9A30-5F43A2934EA4}" type="presParOf" srcId="{1A1464B5-3DD0-4130-A8DC-854BA6EB1F04}" destId="{27E333F4-E2C6-45F8-B4E7-FD97009B82CB}" srcOrd="0" destOrd="0" presId="urn:microsoft.com/office/officeart/2005/8/layout/vList3"/>
    <dgm:cxn modelId="{90F69D46-9745-40E8-8D80-8BD1BDEEF68A}" type="presParOf" srcId="{1A1464B5-3DD0-4130-A8DC-854BA6EB1F04}" destId="{CD74090A-8F82-48E2-86E4-F7E4CF0E264F}" srcOrd="1" destOrd="0" presId="urn:microsoft.com/office/officeart/2005/8/layout/vList3"/>
    <dgm:cxn modelId="{F1EC2882-9FDA-4E43-AC78-CFEE9AEDC734}" type="presParOf" srcId="{8DCB4C2F-7BF7-4B72-9FB8-F6BEDCBF46D9}" destId="{5EA342B4-A982-464C-8B7F-853094256822}" srcOrd="7" destOrd="0" presId="urn:microsoft.com/office/officeart/2005/8/layout/vList3"/>
    <dgm:cxn modelId="{E0F205F8-19DA-4FC1-AB78-740F09E56499}" type="presParOf" srcId="{8DCB4C2F-7BF7-4B72-9FB8-F6BEDCBF46D9}" destId="{366C8D4F-2389-4C8A-9A79-8FBE48CB8253}" srcOrd="8" destOrd="0" presId="urn:microsoft.com/office/officeart/2005/8/layout/vList3"/>
    <dgm:cxn modelId="{DEAEF9E0-88D1-45F6-BC7F-1A46DF3F1DA2}" type="presParOf" srcId="{366C8D4F-2389-4C8A-9A79-8FBE48CB8253}" destId="{7A42D39A-C304-4B1B-BB21-B26239C60B02}" srcOrd="0" destOrd="0" presId="urn:microsoft.com/office/officeart/2005/8/layout/vList3"/>
    <dgm:cxn modelId="{E0C3B31F-7720-43EB-AC94-9CAD3F6A800A}" type="presParOf" srcId="{366C8D4F-2389-4C8A-9A79-8FBE48CB8253}" destId="{2CB0D66B-FAA7-4022-9A73-1634EFBFB8A3}" srcOrd="1" destOrd="0" presId="urn:microsoft.com/office/officeart/2005/8/layout/vList3"/>
    <dgm:cxn modelId="{C7CAA770-E8E7-4216-991C-46FCA5B0C815}" type="presParOf" srcId="{8DCB4C2F-7BF7-4B72-9FB8-F6BEDCBF46D9}" destId="{2C624395-A96E-46DD-B543-A712A5442D29}" srcOrd="9" destOrd="0" presId="urn:microsoft.com/office/officeart/2005/8/layout/vList3"/>
    <dgm:cxn modelId="{120AD7F4-7182-4115-B46E-D7747D521D76}" type="presParOf" srcId="{8DCB4C2F-7BF7-4B72-9FB8-F6BEDCBF46D9}" destId="{90C3725A-5A85-47C6-BC24-10C618ECA0EB}" srcOrd="10" destOrd="0" presId="urn:microsoft.com/office/officeart/2005/8/layout/vList3"/>
    <dgm:cxn modelId="{D7B75CF3-0B96-4AED-BBAA-9AC3BB811418}" type="presParOf" srcId="{90C3725A-5A85-47C6-BC24-10C618ECA0EB}" destId="{7323E0A7-FEAA-45D0-9A63-703CD8A97BE9}" srcOrd="0" destOrd="0" presId="urn:microsoft.com/office/officeart/2005/8/layout/vList3"/>
    <dgm:cxn modelId="{EEAE3A91-426E-49FD-BD16-F05C7AD3B492}" type="presParOf" srcId="{90C3725A-5A85-47C6-BC24-10C618ECA0EB}" destId="{1944F1DE-7642-408A-BFE3-AE31977DE9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9E49A9-89BC-46BA-AB4E-8632C7B47368}" type="doc">
      <dgm:prSet loTypeId="urn:microsoft.com/office/officeart/2005/8/layout/vList3" loCatId="picture" qsTypeId="urn:microsoft.com/office/officeart/2005/8/quickstyle/simple1" qsCatId="simple" csTypeId="urn:microsoft.com/office/officeart/2005/8/colors/accent0_1" csCatId="mainScheme" phldr="1"/>
      <dgm:spPr/>
      <dgm:t>
        <a:bodyPr/>
        <a:lstStyle/>
        <a:p>
          <a:endParaRPr lang="en-US"/>
        </a:p>
      </dgm:t>
    </dgm:pt>
    <dgm:pt modelId="{A26F64BC-83C4-41FE-AFCD-C5FBDDB991CC}">
      <dgm:prSet phldrT="[Text]" custT="1"/>
      <dgm:spPr/>
      <dgm:t>
        <a:bodyPr/>
        <a:lstStyle/>
        <a:p>
          <a:r>
            <a:rPr lang="en-US" sz="2000" b="1" i="0" dirty="0">
              <a:latin typeface="Segoe UI" panose="020B0502040204020203" pitchFamily="34" charset="0"/>
              <a:cs typeface="Segoe UI" panose="020B0502040204020203" pitchFamily="34" charset="0"/>
            </a:rPr>
            <a:t>Trip Purpose 8. Interconnection of major thoroughfares</a:t>
          </a:r>
          <a:endParaRPr lang="en-US" sz="2000" dirty="0">
            <a:latin typeface="Segoe UI" panose="020B0502040204020203" pitchFamily="34" charset="0"/>
            <a:cs typeface="Segoe UI" panose="020B0502040204020203" pitchFamily="34" charset="0"/>
          </a:endParaRPr>
        </a:p>
      </dgm:t>
    </dgm:pt>
    <dgm:pt modelId="{CEFF70F1-EA2E-49C7-80D3-E5243D9F8D3D}" type="parTrans" cxnId="{3CC9B71F-5D7F-452B-BE55-1DA5E4FC4532}">
      <dgm:prSet/>
      <dgm:spPr/>
      <dgm:t>
        <a:bodyPr/>
        <a:lstStyle/>
        <a:p>
          <a:endParaRPr lang="en-US" sz="2000">
            <a:latin typeface="Segoe UI" panose="020B0502040204020203" pitchFamily="34" charset="0"/>
            <a:cs typeface="Segoe UI" panose="020B0502040204020203" pitchFamily="34" charset="0"/>
          </a:endParaRPr>
        </a:p>
      </dgm:t>
    </dgm:pt>
    <dgm:pt modelId="{DD9C3009-B1C9-469A-A47D-2C11ECEEFB87}" type="sibTrans" cxnId="{3CC9B71F-5D7F-452B-BE55-1DA5E4FC4532}">
      <dgm:prSet/>
      <dgm:spPr/>
      <dgm:t>
        <a:bodyPr/>
        <a:lstStyle/>
        <a:p>
          <a:endParaRPr lang="en-US" sz="2000">
            <a:latin typeface="Segoe UI" panose="020B0502040204020203" pitchFamily="34" charset="0"/>
            <a:cs typeface="Segoe UI" panose="020B0502040204020203" pitchFamily="34" charset="0"/>
          </a:endParaRPr>
        </a:p>
      </dgm:t>
    </dgm:pt>
    <dgm:pt modelId="{CD2D1DC9-DFD4-4489-9A61-9E0DCDF9B3A8}">
      <dgm:prSet phldrT="[Text]" custT="1"/>
      <dgm:spPr/>
      <dgm:t>
        <a:bodyPr/>
        <a:lstStyle/>
        <a:p>
          <a:r>
            <a:rPr lang="en-US" sz="2000" b="1" i="0" dirty="0">
              <a:latin typeface="Segoe UI" panose="020B0502040204020203" pitchFamily="34" charset="0"/>
              <a:cs typeface="Segoe UI" panose="020B0502040204020203" pitchFamily="34" charset="0"/>
            </a:rPr>
            <a:t>Trip Purpose 9. Interconnection of minor thoroughfares</a:t>
          </a:r>
          <a:r>
            <a:rPr lang="en-US" sz="2000" b="0" i="0" dirty="0">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dgm:t>
    </dgm:pt>
    <dgm:pt modelId="{57F766C1-B496-4B71-A1BD-1EB2A3BE4426}" type="parTrans" cxnId="{7A25316D-ACCF-464B-813F-AAABA09264DE}">
      <dgm:prSet/>
      <dgm:spPr/>
      <dgm:t>
        <a:bodyPr/>
        <a:lstStyle/>
        <a:p>
          <a:endParaRPr lang="en-US" sz="2000">
            <a:latin typeface="Segoe UI" panose="020B0502040204020203" pitchFamily="34" charset="0"/>
            <a:cs typeface="Segoe UI" panose="020B0502040204020203" pitchFamily="34" charset="0"/>
          </a:endParaRPr>
        </a:p>
      </dgm:t>
    </dgm:pt>
    <dgm:pt modelId="{FBA8581F-D3FD-4D66-8190-20934F5ABD98}" type="sibTrans" cxnId="{7A25316D-ACCF-464B-813F-AAABA09264DE}">
      <dgm:prSet/>
      <dgm:spPr/>
      <dgm:t>
        <a:bodyPr/>
        <a:lstStyle/>
        <a:p>
          <a:endParaRPr lang="en-US" sz="2000">
            <a:latin typeface="Segoe UI" panose="020B0502040204020203" pitchFamily="34" charset="0"/>
            <a:cs typeface="Segoe UI" panose="020B0502040204020203" pitchFamily="34" charset="0"/>
          </a:endParaRPr>
        </a:p>
      </dgm:t>
    </dgm:pt>
    <dgm:pt modelId="{52758611-9A2E-4E9A-8CD0-3790BE1DF815}">
      <dgm:prSet phldrT="[Text]" custT="1"/>
      <dgm:spPr/>
      <dgm:t>
        <a:bodyPr/>
        <a:lstStyle/>
        <a:p>
          <a:r>
            <a:rPr lang="en-US" sz="2000" b="1" i="0" dirty="0">
              <a:latin typeface="Segoe UI" panose="020B0502040204020203" pitchFamily="34" charset="0"/>
              <a:cs typeface="Segoe UI" panose="020B0502040204020203" pitchFamily="34" charset="0"/>
            </a:rPr>
            <a:t>Trip Purpose 10. Access to concentrated property use areas</a:t>
          </a:r>
          <a:r>
            <a:rPr lang="en-US" sz="2000" b="0" i="0" dirty="0">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dgm:t>
    </dgm:pt>
    <dgm:pt modelId="{B11EB9DC-0413-4A2D-95E9-96C5E74E28BB}" type="parTrans" cxnId="{69C6CB08-30A5-4AFF-B19F-A0631B37D591}">
      <dgm:prSet/>
      <dgm:spPr/>
      <dgm:t>
        <a:bodyPr/>
        <a:lstStyle/>
        <a:p>
          <a:endParaRPr lang="en-US" sz="2000">
            <a:latin typeface="Segoe UI" panose="020B0502040204020203" pitchFamily="34" charset="0"/>
            <a:cs typeface="Segoe UI" panose="020B0502040204020203" pitchFamily="34" charset="0"/>
          </a:endParaRPr>
        </a:p>
      </dgm:t>
    </dgm:pt>
    <dgm:pt modelId="{E5E37FA3-90B2-47E2-901E-300E5CAA75C9}" type="sibTrans" cxnId="{69C6CB08-30A5-4AFF-B19F-A0631B37D591}">
      <dgm:prSet/>
      <dgm:spPr/>
      <dgm:t>
        <a:bodyPr/>
        <a:lstStyle/>
        <a:p>
          <a:endParaRPr lang="en-US" sz="2000">
            <a:latin typeface="Segoe UI" panose="020B0502040204020203" pitchFamily="34" charset="0"/>
            <a:cs typeface="Segoe UI" panose="020B0502040204020203" pitchFamily="34" charset="0"/>
          </a:endParaRPr>
        </a:p>
      </dgm:t>
    </dgm:pt>
    <dgm:pt modelId="{C068BF23-D524-4CC4-9C3D-9866FD02A4D0}">
      <dgm:prSet custT="1"/>
      <dgm:spPr/>
      <dgm:t>
        <a:bodyPr/>
        <a:lstStyle/>
        <a:p>
          <a:r>
            <a:rPr lang="en-US" sz="2000" b="1" i="0" dirty="0">
              <a:latin typeface="Segoe UI" panose="020B0502040204020203" pitchFamily="34" charset="0"/>
              <a:cs typeface="Segoe UI" panose="020B0502040204020203" pitchFamily="34" charset="0"/>
            </a:rPr>
            <a:t>Trip Purpose 11. Access to rural diffused property use areas and lower density urban residential and commercial/industrial areas</a:t>
          </a:r>
          <a:r>
            <a:rPr lang="en-US" sz="2000" b="0" i="0" dirty="0">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dgm:t>
    </dgm:pt>
    <dgm:pt modelId="{DE983FFA-4513-4681-B0AF-C07934B51B40}" type="parTrans" cxnId="{D3600054-5916-4C7E-AF1E-CE6A8FB315EB}">
      <dgm:prSet/>
      <dgm:spPr/>
      <dgm:t>
        <a:bodyPr/>
        <a:lstStyle/>
        <a:p>
          <a:endParaRPr lang="en-US" sz="2000">
            <a:latin typeface="Segoe UI" panose="020B0502040204020203" pitchFamily="34" charset="0"/>
            <a:cs typeface="Segoe UI" panose="020B0502040204020203" pitchFamily="34" charset="0"/>
          </a:endParaRPr>
        </a:p>
      </dgm:t>
    </dgm:pt>
    <dgm:pt modelId="{832E9E7F-F08A-4EDC-8CDC-24AB7F05D546}" type="sibTrans" cxnId="{D3600054-5916-4C7E-AF1E-CE6A8FB315EB}">
      <dgm:prSet/>
      <dgm:spPr/>
      <dgm:t>
        <a:bodyPr/>
        <a:lstStyle/>
        <a:p>
          <a:endParaRPr lang="en-US" sz="2000">
            <a:latin typeface="Segoe UI" panose="020B0502040204020203" pitchFamily="34" charset="0"/>
            <a:cs typeface="Segoe UI" panose="020B0502040204020203" pitchFamily="34" charset="0"/>
          </a:endParaRPr>
        </a:p>
      </dgm:t>
    </dgm:pt>
    <dgm:pt modelId="{11B9BCAF-F673-4CBB-A864-61132B62D891}">
      <dgm:prSet custT="1"/>
      <dgm:spPr/>
      <dgm:t>
        <a:bodyPr/>
        <a:lstStyle/>
        <a:p>
          <a:r>
            <a:rPr lang="en-US" sz="2000" b="1" i="0" dirty="0">
              <a:effectLst/>
              <a:latin typeface="Segoe UI" panose="020B0502040204020203" pitchFamily="34" charset="0"/>
              <a:cs typeface="Segoe UI" panose="020B0502040204020203" pitchFamily="34" charset="0"/>
            </a:rPr>
            <a:t>Trip Purpose 7. Access to minor public facilities</a:t>
          </a:r>
          <a:r>
            <a:rPr lang="en-US" sz="2000" b="0" i="0" dirty="0">
              <a:effectLst/>
              <a:latin typeface="Segoe UI" panose="020B0502040204020203" pitchFamily="34" charset="0"/>
              <a:cs typeface="Segoe UI" panose="020B0502040204020203" pitchFamily="34" charset="0"/>
            </a:rPr>
            <a:t> </a:t>
          </a:r>
          <a:endParaRPr lang="en-US" sz="2000" dirty="0">
            <a:latin typeface="Segoe UI" panose="020B0502040204020203" pitchFamily="34" charset="0"/>
            <a:cs typeface="Segoe UI" panose="020B0502040204020203" pitchFamily="34" charset="0"/>
          </a:endParaRPr>
        </a:p>
      </dgm:t>
    </dgm:pt>
    <dgm:pt modelId="{CFC4C268-6923-4724-AA7C-E04B77D13F49}" type="parTrans" cxnId="{E98CD6F5-FFD2-4BD0-9146-479F0E46B59F}">
      <dgm:prSet/>
      <dgm:spPr/>
      <dgm:t>
        <a:bodyPr/>
        <a:lstStyle/>
        <a:p>
          <a:endParaRPr lang="en-US" sz="2000">
            <a:latin typeface="Segoe UI" panose="020B0502040204020203" pitchFamily="34" charset="0"/>
            <a:cs typeface="Segoe UI" panose="020B0502040204020203" pitchFamily="34" charset="0"/>
          </a:endParaRPr>
        </a:p>
      </dgm:t>
    </dgm:pt>
    <dgm:pt modelId="{3D88D2F6-DB0D-4519-A816-0598DDA5D0A9}" type="sibTrans" cxnId="{E98CD6F5-FFD2-4BD0-9146-479F0E46B59F}">
      <dgm:prSet/>
      <dgm:spPr/>
      <dgm:t>
        <a:bodyPr/>
        <a:lstStyle/>
        <a:p>
          <a:endParaRPr lang="en-US" sz="2000">
            <a:latin typeface="Segoe UI" panose="020B0502040204020203" pitchFamily="34" charset="0"/>
            <a:cs typeface="Segoe UI" panose="020B0502040204020203" pitchFamily="34" charset="0"/>
          </a:endParaRPr>
        </a:p>
      </dgm:t>
    </dgm:pt>
    <dgm:pt modelId="{7F84F364-8731-49C9-A211-61F16E2A6907}">
      <dgm:prSet custT="1"/>
      <dgm:spPr/>
      <dgm:t>
        <a:bodyPr/>
        <a:lstStyle/>
        <a:p>
          <a:r>
            <a:rPr lang="en-US" sz="2000" b="1" dirty="0">
              <a:latin typeface="Segoe UI" panose="020B0502040204020203" pitchFamily="34" charset="0"/>
              <a:cs typeface="Segoe UI" panose="020B0502040204020203" pitchFamily="34" charset="0"/>
            </a:rPr>
            <a:t>Trip Purpose 12. Local access and circulation</a:t>
          </a:r>
        </a:p>
      </dgm:t>
    </dgm:pt>
    <dgm:pt modelId="{0E4CED65-6188-4B57-8E8B-D8B04D864E7F}" type="parTrans" cxnId="{D63820A7-32DF-447C-A005-7DCA01C40FDD}">
      <dgm:prSet/>
      <dgm:spPr/>
      <dgm:t>
        <a:bodyPr/>
        <a:lstStyle/>
        <a:p>
          <a:endParaRPr lang="en-US" sz="2000"/>
        </a:p>
      </dgm:t>
    </dgm:pt>
    <dgm:pt modelId="{ADCC00BC-8F72-4C4A-9135-CF7982658867}" type="sibTrans" cxnId="{D63820A7-32DF-447C-A005-7DCA01C40FDD}">
      <dgm:prSet/>
      <dgm:spPr/>
      <dgm:t>
        <a:bodyPr/>
        <a:lstStyle/>
        <a:p>
          <a:endParaRPr lang="en-US" sz="2000"/>
        </a:p>
      </dgm:t>
    </dgm:pt>
    <dgm:pt modelId="{8DCB4C2F-7BF7-4B72-9FB8-F6BEDCBF46D9}" type="pres">
      <dgm:prSet presAssocID="{099E49A9-89BC-46BA-AB4E-8632C7B47368}" presName="linearFlow" presStyleCnt="0">
        <dgm:presLayoutVars>
          <dgm:dir/>
          <dgm:resizeHandles val="exact"/>
        </dgm:presLayoutVars>
      </dgm:prSet>
      <dgm:spPr/>
    </dgm:pt>
    <dgm:pt modelId="{1367099C-C3F3-44B3-B790-D69A7DC76F83}" type="pres">
      <dgm:prSet presAssocID="{11B9BCAF-F673-4CBB-A864-61132B62D891}" presName="composite" presStyleCnt="0"/>
      <dgm:spPr/>
    </dgm:pt>
    <dgm:pt modelId="{8DD03567-B99D-4D89-9ED1-B9061D88C692}" type="pres">
      <dgm:prSet presAssocID="{11B9BCAF-F673-4CBB-A864-61132B62D891}" presName="imgShp" presStyleLbl="fgImgPlace1" presStyleIdx="0" presStyleCnt="6"/>
      <dgm:spPr>
        <a:blipFill>
          <a:blip xmlns:r="http://schemas.openxmlformats.org/officeDocument/2006/relationships" r:embed="rId1"/>
          <a:srcRect/>
          <a:stretch>
            <a:fillRect l="-17000" r="-17000"/>
          </a:stretch>
        </a:blipFill>
      </dgm:spPr>
    </dgm:pt>
    <dgm:pt modelId="{1D66BD68-0C14-4C1B-9B31-61F57548F912}" type="pres">
      <dgm:prSet presAssocID="{11B9BCAF-F673-4CBB-A864-61132B62D891}" presName="txShp" presStyleLbl="node1" presStyleIdx="0" presStyleCnt="6">
        <dgm:presLayoutVars>
          <dgm:bulletEnabled val="1"/>
        </dgm:presLayoutVars>
      </dgm:prSet>
      <dgm:spPr/>
    </dgm:pt>
    <dgm:pt modelId="{C7037EDC-6618-4D2C-9B23-4D19A0FADE29}" type="pres">
      <dgm:prSet presAssocID="{3D88D2F6-DB0D-4519-A816-0598DDA5D0A9}" presName="spacing" presStyleCnt="0"/>
      <dgm:spPr/>
    </dgm:pt>
    <dgm:pt modelId="{8FD5C5A7-BACE-4395-B795-54F17FCE906F}" type="pres">
      <dgm:prSet presAssocID="{A26F64BC-83C4-41FE-AFCD-C5FBDDB991CC}" presName="composite" presStyleCnt="0"/>
      <dgm:spPr/>
    </dgm:pt>
    <dgm:pt modelId="{5CBE02DE-CB50-4AF7-874A-AB0862A9A6DD}" type="pres">
      <dgm:prSet presAssocID="{A26F64BC-83C4-41FE-AFCD-C5FBDDB991CC}" presName="imgShp" presStyleLbl="fgImgPlace1" presStyleIdx="1" presStyleCnt="6"/>
      <dgm:spPr>
        <a:blipFill>
          <a:blip xmlns:r="http://schemas.openxmlformats.org/officeDocument/2006/relationships" r:embed="rId2"/>
          <a:srcRect/>
          <a:stretch>
            <a:fillRect t="-19000" b="-19000"/>
          </a:stretch>
        </a:blipFill>
      </dgm:spPr>
    </dgm:pt>
    <dgm:pt modelId="{1FC23BCC-8534-4727-A405-6A85429E51CB}" type="pres">
      <dgm:prSet presAssocID="{A26F64BC-83C4-41FE-AFCD-C5FBDDB991CC}" presName="txShp" presStyleLbl="node1" presStyleIdx="1" presStyleCnt="6">
        <dgm:presLayoutVars>
          <dgm:bulletEnabled val="1"/>
        </dgm:presLayoutVars>
      </dgm:prSet>
      <dgm:spPr/>
    </dgm:pt>
    <dgm:pt modelId="{F5096E64-810B-4710-9526-A63002AE3EFC}" type="pres">
      <dgm:prSet presAssocID="{DD9C3009-B1C9-469A-A47D-2C11ECEEFB87}" presName="spacing" presStyleCnt="0"/>
      <dgm:spPr/>
    </dgm:pt>
    <dgm:pt modelId="{0D156AB9-8CA4-4596-928C-B10150F380DF}" type="pres">
      <dgm:prSet presAssocID="{CD2D1DC9-DFD4-4489-9A61-9E0DCDF9B3A8}" presName="composite" presStyleCnt="0"/>
      <dgm:spPr/>
    </dgm:pt>
    <dgm:pt modelId="{C56F67C2-A648-4504-A866-BC5182A47817}" type="pres">
      <dgm:prSet presAssocID="{CD2D1DC9-DFD4-4489-9A61-9E0DCDF9B3A8}" presName="imgShp" presStyleLbl="fgImgPlace1" presStyleIdx="2" presStyleCnt="6"/>
      <dgm:spPr>
        <a:blipFill>
          <a:blip xmlns:r="http://schemas.openxmlformats.org/officeDocument/2006/relationships" r:embed="rId3"/>
          <a:srcRect/>
          <a:stretch>
            <a:fillRect/>
          </a:stretch>
        </a:blipFill>
      </dgm:spPr>
    </dgm:pt>
    <dgm:pt modelId="{3C739840-338A-4AEC-B3DE-080650FD9C5D}" type="pres">
      <dgm:prSet presAssocID="{CD2D1DC9-DFD4-4489-9A61-9E0DCDF9B3A8}" presName="txShp" presStyleLbl="node1" presStyleIdx="2" presStyleCnt="6">
        <dgm:presLayoutVars>
          <dgm:bulletEnabled val="1"/>
        </dgm:presLayoutVars>
      </dgm:prSet>
      <dgm:spPr/>
    </dgm:pt>
    <dgm:pt modelId="{1106F5EC-F6C7-49E0-A661-22789D870849}" type="pres">
      <dgm:prSet presAssocID="{FBA8581F-D3FD-4D66-8190-20934F5ABD98}" presName="spacing" presStyleCnt="0"/>
      <dgm:spPr/>
    </dgm:pt>
    <dgm:pt modelId="{454A83BB-56D3-4CFF-B268-7CB20CB875A8}" type="pres">
      <dgm:prSet presAssocID="{52758611-9A2E-4E9A-8CD0-3790BE1DF815}" presName="composite" presStyleCnt="0"/>
      <dgm:spPr/>
    </dgm:pt>
    <dgm:pt modelId="{FAEF521C-2D6D-4D88-A5FE-1862A4F03C4B}" type="pres">
      <dgm:prSet presAssocID="{52758611-9A2E-4E9A-8CD0-3790BE1DF815}" presName="imgShp" presStyleLbl="fgImgPlace1" presStyleIdx="3" presStyleCnt="6"/>
      <dgm:spPr>
        <a:blipFill>
          <a:blip xmlns:r="http://schemas.openxmlformats.org/officeDocument/2006/relationships" r:embed="rId4"/>
          <a:srcRect/>
          <a:stretch>
            <a:fillRect l="-25000" r="-25000"/>
          </a:stretch>
        </a:blipFill>
      </dgm:spPr>
    </dgm:pt>
    <dgm:pt modelId="{99039F15-8392-4571-9012-14E6AE8EDF5C}" type="pres">
      <dgm:prSet presAssocID="{52758611-9A2E-4E9A-8CD0-3790BE1DF815}" presName="txShp" presStyleLbl="node1" presStyleIdx="3" presStyleCnt="6">
        <dgm:presLayoutVars>
          <dgm:bulletEnabled val="1"/>
        </dgm:presLayoutVars>
      </dgm:prSet>
      <dgm:spPr/>
    </dgm:pt>
    <dgm:pt modelId="{237FA551-3147-4138-97CD-A93218E8286F}" type="pres">
      <dgm:prSet presAssocID="{E5E37FA3-90B2-47E2-901E-300E5CAA75C9}" presName="spacing" presStyleCnt="0"/>
      <dgm:spPr/>
    </dgm:pt>
    <dgm:pt modelId="{1A1464B5-3DD0-4130-A8DC-854BA6EB1F04}" type="pres">
      <dgm:prSet presAssocID="{C068BF23-D524-4CC4-9C3D-9866FD02A4D0}" presName="composite" presStyleCnt="0"/>
      <dgm:spPr/>
    </dgm:pt>
    <dgm:pt modelId="{27E333F4-E2C6-45F8-B4E7-FD97009B82CB}" type="pres">
      <dgm:prSet presAssocID="{C068BF23-D524-4CC4-9C3D-9866FD02A4D0}" presName="imgShp" presStyleLbl="fgImgPlace1" presStyleIdx="4" presStyleCnt="6"/>
      <dgm:spPr>
        <a:blipFill>
          <a:blip xmlns:r="http://schemas.openxmlformats.org/officeDocument/2006/relationships" r:embed="rId5"/>
          <a:srcRect/>
          <a:stretch>
            <a:fillRect l="-17000" r="-17000"/>
          </a:stretch>
        </a:blipFill>
      </dgm:spPr>
    </dgm:pt>
    <dgm:pt modelId="{CD74090A-8F82-48E2-86E4-F7E4CF0E264F}" type="pres">
      <dgm:prSet presAssocID="{C068BF23-D524-4CC4-9C3D-9866FD02A4D0}" presName="txShp" presStyleLbl="node1" presStyleIdx="4" presStyleCnt="6">
        <dgm:presLayoutVars>
          <dgm:bulletEnabled val="1"/>
        </dgm:presLayoutVars>
      </dgm:prSet>
      <dgm:spPr/>
    </dgm:pt>
    <dgm:pt modelId="{683DB9A3-4F55-4D90-99CC-6CA48B8C9518}" type="pres">
      <dgm:prSet presAssocID="{832E9E7F-F08A-4EDC-8CDC-24AB7F05D546}" presName="spacing" presStyleCnt="0"/>
      <dgm:spPr/>
    </dgm:pt>
    <dgm:pt modelId="{39F80012-0313-485E-8C52-5D880B7488D6}" type="pres">
      <dgm:prSet presAssocID="{7F84F364-8731-49C9-A211-61F16E2A6907}" presName="composite" presStyleCnt="0"/>
      <dgm:spPr/>
    </dgm:pt>
    <dgm:pt modelId="{636BF674-C754-409C-8D36-C2D743EB1267}" type="pres">
      <dgm:prSet presAssocID="{7F84F364-8731-49C9-A211-61F16E2A6907}" presName="imgShp"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7000" r="-17000"/>
          </a:stretch>
        </a:blipFill>
      </dgm:spPr>
    </dgm:pt>
    <dgm:pt modelId="{E96952CD-5AB7-4604-A330-842F3BA47B4F}" type="pres">
      <dgm:prSet presAssocID="{7F84F364-8731-49C9-A211-61F16E2A6907}" presName="txShp" presStyleLbl="node1" presStyleIdx="5" presStyleCnt="6">
        <dgm:presLayoutVars>
          <dgm:bulletEnabled val="1"/>
        </dgm:presLayoutVars>
      </dgm:prSet>
      <dgm:spPr/>
    </dgm:pt>
  </dgm:ptLst>
  <dgm:cxnLst>
    <dgm:cxn modelId="{69C6CB08-30A5-4AFF-B19F-A0631B37D591}" srcId="{099E49A9-89BC-46BA-AB4E-8632C7B47368}" destId="{52758611-9A2E-4E9A-8CD0-3790BE1DF815}" srcOrd="3" destOrd="0" parTransId="{B11EB9DC-0413-4A2D-95E9-96C5E74E28BB}" sibTransId="{E5E37FA3-90B2-47E2-901E-300E5CAA75C9}"/>
    <dgm:cxn modelId="{D90C0A0E-B381-4BFD-A8BB-FA87F25F06C9}" type="presOf" srcId="{11B9BCAF-F673-4CBB-A864-61132B62D891}" destId="{1D66BD68-0C14-4C1B-9B31-61F57548F912}" srcOrd="0" destOrd="0" presId="urn:microsoft.com/office/officeart/2005/8/layout/vList3"/>
    <dgm:cxn modelId="{3CC9B71F-5D7F-452B-BE55-1DA5E4FC4532}" srcId="{099E49A9-89BC-46BA-AB4E-8632C7B47368}" destId="{A26F64BC-83C4-41FE-AFCD-C5FBDDB991CC}" srcOrd="1" destOrd="0" parTransId="{CEFF70F1-EA2E-49C7-80D3-E5243D9F8D3D}" sibTransId="{DD9C3009-B1C9-469A-A47D-2C11ECEEFB87}"/>
    <dgm:cxn modelId="{71DC363C-A558-4F83-A4D9-AF5B039CDDAB}" type="presOf" srcId="{7F84F364-8731-49C9-A211-61F16E2A6907}" destId="{E96952CD-5AB7-4604-A330-842F3BA47B4F}" srcOrd="0" destOrd="0" presId="urn:microsoft.com/office/officeart/2005/8/layout/vList3"/>
    <dgm:cxn modelId="{7A25316D-ACCF-464B-813F-AAABA09264DE}" srcId="{099E49A9-89BC-46BA-AB4E-8632C7B47368}" destId="{CD2D1DC9-DFD4-4489-9A61-9E0DCDF9B3A8}" srcOrd="2" destOrd="0" parTransId="{57F766C1-B496-4B71-A1BD-1EB2A3BE4426}" sibTransId="{FBA8581F-D3FD-4D66-8190-20934F5ABD98}"/>
    <dgm:cxn modelId="{D3600054-5916-4C7E-AF1E-CE6A8FB315EB}" srcId="{099E49A9-89BC-46BA-AB4E-8632C7B47368}" destId="{C068BF23-D524-4CC4-9C3D-9866FD02A4D0}" srcOrd="4" destOrd="0" parTransId="{DE983FFA-4513-4681-B0AF-C07934B51B40}" sibTransId="{832E9E7F-F08A-4EDC-8CDC-24AB7F05D546}"/>
    <dgm:cxn modelId="{3E81A477-32BB-4B2F-95CC-CB7E7257AAA7}" type="presOf" srcId="{A26F64BC-83C4-41FE-AFCD-C5FBDDB991CC}" destId="{1FC23BCC-8534-4727-A405-6A85429E51CB}" srcOrd="0" destOrd="0" presId="urn:microsoft.com/office/officeart/2005/8/layout/vList3"/>
    <dgm:cxn modelId="{56FB6B9A-52DD-4B5C-845F-4BECF5CB4C89}" type="presOf" srcId="{CD2D1DC9-DFD4-4489-9A61-9E0DCDF9B3A8}" destId="{3C739840-338A-4AEC-B3DE-080650FD9C5D}" srcOrd="0" destOrd="0" presId="urn:microsoft.com/office/officeart/2005/8/layout/vList3"/>
    <dgm:cxn modelId="{F80051A6-6E1A-4FF1-936F-5A6988B55743}" type="presOf" srcId="{52758611-9A2E-4E9A-8CD0-3790BE1DF815}" destId="{99039F15-8392-4571-9012-14E6AE8EDF5C}" srcOrd="0" destOrd="0" presId="urn:microsoft.com/office/officeart/2005/8/layout/vList3"/>
    <dgm:cxn modelId="{D63820A7-32DF-447C-A005-7DCA01C40FDD}" srcId="{099E49A9-89BC-46BA-AB4E-8632C7B47368}" destId="{7F84F364-8731-49C9-A211-61F16E2A6907}" srcOrd="5" destOrd="0" parTransId="{0E4CED65-6188-4B57-8E8B-D8B04D864E7F}" sibTransId="{ADCC00BC-8F72-4C4A-9135-CF7982658867}"/>
    <dgm:cxn modelId="{C2B9CBDC-3D0D-4610-B630-07F3D91CD72E}" type="presOf" srcId="{C068BF23-D524-4CC4-9C3D-9866FD02A4D0}" destId="{CD74090A-8F82-48E2-86E4-F7E4CF0E264F}" srcOrd="0" destOrd="0" presId="urn:microsoft.com/office/officeart/2005/8/layout/vList3"/>
    <dgm:cxn modelId="{208C15ED-1AF9-46E0-BB96-2A3F95C2CAAE}" type="presOf" srcId="{099E49A9-89BC-46BA-AB4E-8632C7B47368}" destId="{8DCB4C2F-7BF7-4B72-9FB8-F6BEDCBF46D9}" srcOrd="0" destOrd="0" presId="urn:microsoft.com/office/officeart/2005/8/layout/vList3"/>
    <dgm:cxn modelId="{E98CD6F5-FFD2-4BD0-9146-479F0E46B59F}" srcId="{099E49A9-89BC-46BA-AB4E-8632C7B47368}" destId="{11B9BCAF-F673-4CBB-A864-61132B62D891}" srcOrd="0" destOrd="0" parTransId="{CFC4C268-6923-4724-AA7C-E04B77D13F49}" sibTransId="{3D88D2F6-DB0D-4519-A816-0598DDA5D0A9}"/>
    <dgm:cxn modelId="{06ED8766-C28D-4D18-9176-7FD8585499EB}" type="presParOf" srcId="{8DCB4C2F-7BF7-4B72-9FB8-F6BEDCBF46D9}" destId="{1367099C-C3F3-44B3-B790-D69A7DC76F83}" srcOrd="0" destOrd="0" presId="urn:microsoft.com/office/officeart/2005/8/layout/vList3"/>
    <dgm:cxn modelId="{11874EB2-29A9-42D3-84AA-6F86770F8178}" type="presParOf" srcId="{1367099C-C3F3-44B3-B790-D69A7DC76F83}" destId="{8DD03567-B99D-4D89-9ED1-B9061D88C692}" srcOrd="0" destOrd="0" presId="urn:microsoft.com/office/officeart/2005/8/layout/vList3"/>
    <dgm:cxn modelId="{83620478-6E32-4663-BEEB-9E5EF1F07D3B}" type="presParOf" srcId="{1367099C-C3F3-44B3-B790-D69A7DC76F83}" destId="{1D66BD68-0C14-4C1B-9B31-61F57548F912}" srcOrd="1" destOrd="0" presId="urn:microsoft.com/office/officeart/2005/8/layout/vList3"/>
    <dgm:cxn modelId="{F5100DDF-7B4A-4140-997A-7878C4005FD4}" type="presParOf" srcId="{8DCB4C2F-7BF7-4B72-9FB8-F6BEDCBF46D9}" destId="{C7037EDC-6618-4D2C-9B23-4D19A0FADE29}" srcOrd="1" destOrd="0" presId="urn:microsoft.com/office/officeart/2005/8/layout/vList3"/>
    <dgm:cxn modelId="{783CAE19-1A77-4B4E-89E4-02E31750D50E}" type="presParOf" srcId="{8DCB4C2F-7BF7-4B72-9FB8-F6BEDCBF46D9}" destId="{8FD5C5A7-BACE-4395-B795-54F17FCE906F}" srcOrd="2" destOrd="0" presId="urn:microsoft.com/office/officeart/2005/8/layout/vList3"/>
    <dgm:cxn modelId="{48013A45-3B57-4F7B-99DF-55897438FA0C}" type="presParOf" srcId="{8FD5C5A7-BACE-4395-B795-54F17FCE906F}" destId="{5CBE02DE-CB50-4AF7-874A-AB0862A9A6DD}" srcOrd="0" destOrd="0" presId="urn:microsoft.com/office/officeart/2005/8/layout/vList3"/>
    <dgm:cxn modelId="{D274A739-7AEF-4E38-823E-3D32F66C6847}" type="presParOf" srcId="{8FD5C5A7-BACE-4395-B795-54F17FCE906F}" destId="{1FC23BCC-8534-4727-A405-6A85429E51CB}" srcOrd="1" destOrd="0" presId="urn:microsoft.com/office/officeart/2005/8/layout/vList3"/>
    <dgm:cxn modelId="{01FAB91D-C833-446B-A538-641976ADACF6}" type="presParOf" srcId="{8DCB4C2F-7BF7-4B72-9FB8-F6BEDCBF46D9}" destId="{F5096E64-810B-4710-9526-A63002AE3EFC}" srcOrd="3" destOrd="0" presId="urn:microsoft.com/office/officeart/2005/8/layout/vList3"/>
    <dgm:cxn modelId="{E40EFCEF-FF3C-454F-8457-BABD8784B557}" type="presParOf" srcId="{8DCB4C2F-7BF7-4B72-9FB8-F6BEDCBF46D9}" destId="{0D156AB9-8CA4-4596-928C-B10150F380DF}" srcOrd="4" destOrd="0" presId="urn:microsoft.com/office/officeart/2005/8/layout/vList3"/>
    <dgm:cxn modelId="{AF9B4208-C9C7-42ED-8BFB-BD5B4058486F}" type="presParOf" srcId="{0D156AB9-8CA4-4596-928C-B10150F380DF}" destId="{C56F67C2-A648-4504-A866-BC5182A47817}" srcOrd="0" destOrd="0" presId="urn:microsoft.com/office/officeart/2005/8/layout/vList3"/>
    <dgm:cxn modelId="{81D8CD40-837E-4B56-94DC-3E4AAB91E019}" type="presParOf" srcId="{0D156AB9-8CA4-4596-928C-B10150F380DF}" destId="{3C739840-338A-4AEC-B3DE-080650FD9C5D}" srcOrd="1" destOrd="0" presId="urn:microsoft.com/office/officeart/2005/8/layout/vList3"/>
    <dgm:cxn modelId="{2BB80ABF-A739-4012-B81B-04B5AB34A1D6}" type="presParOf" srcId="{8DCB4C2F-7BF7-4B72-9FB8-F6BEDCBF46D9}" destId="{1106F5EC-F6C7-49E0-A661-22789D870849}" srcOrd="5" destOrd="0" presId="urn:microsoft.com/office/officeart/2005/8/layout/vList3"/>
    <dgm:cxn modelId="{7C51ABC9-FCFB-4B66-A7C1-5A5EA3DB9501}" type="presParOf" srcId="{8DCB4C2F-7BF7-4B72-9FB8-F6BEDCBF46D9}" destId="{454A83BB-56D3-4CFF-B268-7CB20CB875A8}" srcOrd="6" destOrd="0" presId="urn:microsoft.com/office/officeart/2005/8/layout/vList3"/>
    <dgm:cxn modelId="{BCC1E812-662E-4757-BA00-196E16F3BE26}" type="presParOf" srcId="{454A83BB-56D3-4CFF-B268-7CB20CB875A8}" destId="{FAEF521C-2D6D-4D88-A5FE-1862A4F03C4B}" srcOrd="0" destOrd="0" presId="urn:microsoft.com/office/officeart/2005/8/layout/vList3"/>
    <dgm:cxn modelId="{CF5CC9CD-3B97-4F0A-A1EF-09D5A2A57495}" type="presParOf" srcId="{454A83BB-56D3-4CFF-B268-7CB20CB875A8}" destId="{99039F15-8392-4571-9012-14E6AE8EDF5C}" srcOrd="1" destOrd="0" presId="urn:microsoft.com/office/officeart/2005/8/layout/vList3"/>
    <dgm:cxn modelId="{53A1C0BA-C363-426E-AC5C-0ABAA6A8AA80}" type="presParOf" srcId="{8DCB4C2F-7BF7-4B72-9FB8-F6BEDCBF46D9}" destId="{237FA551-3147-4138-97CD-A93218E8286F}" srcOrd="7" destOrd="0" presId="urn:microsoft.com/office/officeart/2005/8/layout/vList3"/>
    <dgm:cxn modelId="{CB8470A8-FB47-4856-BC31-BDC93B70AEA8}" type="presParOf" srcId="{8DCB4C2F-7BF7-4B72-9FB8-F6BEDCBF46D9}" destId="{1A1464B5-3DD0-4130-A8DC-854BA6EB1F04}" srcOrd="8" destOrd="0" presId="urn:microsoft.com/office/officeart/2005/8/layout/vList3"/>
    <dgm:cxn modelId="{6EC44D5B-84C3-443A-BA1B-E9AF3FC74D9E}" type="presParOf" srcId="{1A1464B5-3DD0-4130-A8DC-854BA6EB1F04}" destId="{27E333F4-E2C6-45F8-B4E7-FD97009B82CB}" srcOrd="0" destOrd="0" presId="urn:microsoft.com/office/officeart/2005/8/layout/vList3"/>
    <dgm:cxn modelId="{2CFFA106-FF9E-436C-A95C-4290B3B799FC}" type="presParOf" srcId="{1A1464B5-3DD0-4130-A8DC-854BA6EB1F04}" destId="{CD74090A-8F82-48E2-86E4-F7E4CF0E264F}" srcOrd="1" destOrd="0" presId="urn:microsoft.com/office/officeart/2005/8/layout/vList3"/>
    <dgm:cxn modelId="{6A31734B-8890-450B-B61B-0AA254A3644E}" type="presParOf" srcId="{8DCB4C2F-7BF7-4B72-9FB8-F6BEDCBF46D9}" destId="{683DB9A3-4F55-4D90-99CC-6CA48B8C9518}" srcOrd="9" destOrd="0" presId="urn:microsoft.com/office/officeart/2005/8/layout/vList3"/>
    <dgm:cxn modelId="{768D0A0A-3B92-4C86-83CB-738E90800978}" type="presParOf" srcId="{8DCB4C2F-7BF7-4B72-9FB8-F6BEDCBF46D9}" destId="{39F80012-0313-485E-8C52-5D880B7488D6}" srcOrd="10" destOrd="0" presId="urn:microsoft.com/office/officeart/2005/8/layout/vList3"/>
    <dgm:cxn modelId="{8A2B0280-5587-4C55-A802-B470A410AD38}" type="presParOf" srcId="{39F80012-0313-485E-8C52-5D880B7488D6}" destId="{636BF674-C754-409C-8D36-C2D743EB1267}" srcOrd="0" destOrd="0" presId="urn:microsoft.com/office/officeart/2005/8/layout/vList3"/>
    <dgm:cxn modelId="{9E23C86B-02B4-4E57-858B-4891B8A19A03}" type="presParOf" srcId="{39F80012-0313-485E-8C52-5D880B7488D6}" destId="{E96952CD-5AB7-4604-A330-842F3BA47B4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EF5C2F-C794-4C14-9FDB-68CDB0F5278D}"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1C9536BB-F65C-4941-B9C3-A51D5B46E59F}">
      <dgm:prSet phldrT="[Text]" custT="1"/>
      <dgm:spPr/>
      <dgm:t>
        <a:bodyPr/>
        <a:lstStyle/>
        <a:p>
          <a:pPr>
            <a:buFont typeface="Arial" panose="020B0604020202020204" pitchFamily="34" charset="0"/>
            <a:buChar char="•"/>
          </a:pPr>
          <a:r>
            <a:rPr lang="en-US" sz="1800" b="0" i="0" dirty="0">
              <a:effectLst/>
              <a:latin typeface="Segoe UI" panose="020B0502040204020203" pitchFamily="34" charset="0"/>
              <a:cs typeface="Segoe UI" panose="020B0502040204020203" pitchFamily="34" charset="0"/>
            </a:rPr>
            <a:t>New significant roadways that may warrant Arterial or Collector status </a:t>
          </a:r>
          <a:endParaRPr lang="en-US" sz="1800" dirty="0">
            <a:latin typeface="Segoe UI" panose="020B0502040204020203" pitchFamily="34" charset="0"/>
            <a:cs typeface="Segoe UI" panose="020B0502040204020203" pitchFamily="34" charset="0"/>
          </a:endParaRPr>
        </a:p>
      </dgm:t>
    </dgm:pt>
    <dgm:pt modelId="{1527BC44-AFA3-47E4-82B2-61ACC4D96482}" type="parTrans" cxnId="{883E68C8-84A7-49E3-B22D-8F25A15DAD90}">
      <dgm:prSet/>
      <dgm:spPr/>
      <dgm:t>
        <a:bodyPr/>
        <a:lstStyle/>
        <a:p>
          <a:endParaRPr lang="en-US" sz="1800">
            <a:latin typeface="Segoe UI" panose="020B0502040204020203" pitchFamily="34" charset="0"/>
            <a:cs typeface="Segoe UI" panose="020B0502040204020203" pitchFamily="34" charset="0"/>
          </a:endParaRPr>
        </a:p>
      </dgm:t>
    </dgm:pt>
    <dgm:pt modelId="{EFF8CFEE-40D2-47FA-8D9A-076EA308C6BE}" type="sibTrans" cxnId="{883E68C8-84A7-49E3-B22D-8F25A15DAD90}">
      <dgm:prSet/>
      <dgm:spPr/>
      <dgm:t>
        <a:bodyPr/>
        <a:lstStyle/>
        <a:p>
          <a:endParaRPr lang="en-US" sz="1800">
            <a:latin typeface="Segoe UI" panose="020B0502040204020203" pitchFamily="34" charset="0"/>
            <a:cs typeface="Segoe UI" panose="020B0502040204020203" pitchFamily="34" charset="0"/>
          </a:endParaRPr>
        </a:p>
      </dgm:t>
    </dgm:pt>
    <dgm:pt modelId="{35783C36-D398-4691-B736-0C0ED4924481}">
      <dgm:prSet custT="1"/>
      <dgm:spPr/>
      <dgm:t>
        <a:bodyPr/>
        <a:lstStyle/>
        <a:p>
          <a:r>
            <a:rPr lang="en-US" sz="1800" b="0" i="0">
              <a:effectLst/>
              <a:latin typeface="Segoe UI" panose="020B0502040204020203" pitchFamily="34" charset="0"/>
              <a:cs typeface="Segoe UI" panose="020B0502040204020203" pitchFamily="34" charset="0"/>
            </a:rPr>
            <a:t>Any Principal Arterial roadway reconstructed as a divided facility </a:t>
          </a:r>
          <a:endParaRPr lang="en-US" sz="1800" b="0" i="0" dirty="0">
            <a:effectLst/>
            <a:latin typeface="Segoe UI" panose="020B0502040204020203" pitchFamily="34" charset="0"/>
            <a:cs typeface="Segoe UI" panose="020B0502040204020203" pitchFamily="34" charset="0"/>
          </a:endParaRPr>
        </a:p>
      </dgm:t>
    </dgm:pt>
    <dgm:pt modelId="{62B343AA-8B6C-47C5-8D7F-61434231AEC6}" type="parTrans" cxnId="{9C9DDD5B-E2E8-4500-993A-A3BC546F6B11}">
      <dgm:prSet/>
      <dgm:spPr/>
      <dgm:t>
        <a:bodyPr/>
        <a:lstStyle/>
        <a:p>
          <a:endParaRPr lang="en-US" sz="1800">
            <a:latin typeface="Segoe UI" panose="020B0502040204020203" pitchFamily="34" charset="0"/>
            <a:cs typeface="Segoe UI" panose="020B0502040204020203" pitchFamily="34" charset="0"/>
          </a:endParaRPr>
        </a:p>
      </dgm:t>
    </dgm:pt>
    <dgm:pt modelId="{F887A1F5-B158-4DBB-9F83-F56397C02284}" type="sibTrans" cxnId="{9C9DDD5B-E2E8-4500-993A-A3BC546F6B11}">
      <dgm:prSet/>
      <dgm:spPr/>
      <dgm:t>
        <a:bodyPr/>
        <a:lstStyle/>
        <a:p>
          <a:endParaRPr lang="en-US" sz="1800">
            <a:latin typeface="Segoe UI" panose="020B0502040204020203" pitchFamily="34" charset="0"/>
            <a:cs typeface="Segoe UI" panose="020B0502040204020203" pitchFamily="34" charset="0"/>
          </a:endParaRPr>
        </a:p>
      </dgm:t>
    </dgm:pt>
    <dgm:pt modelId="{C9839FE4-4243-443D-9B7E-237E6A1C7C00}">
      <dgm:prSet custT="1"/>
      <dgm:spPr/>
      <dgm:t>
        <a:bodyPr/>
        <a:lstStyle/>
        <a:p>
          <a:r>
            <a:rPr lang="en-US" sz="1800" b="0" i="0">
              <a:effectLst/>
              <a:latin typeface="Segoe UI" panose="020B0502040204020203" pitchFamily="34" charset="0"/>
              <a:cs typeface="Segoe UI" panose="020B0502040204020203" pitchFamily="34" charset="0"/>
            </a:rPr>
            <a:t>Construction of major development that has caused traffic patterns to change </a:t>
          </a:r>
          <a:endParaRPr lang="en-US" sz="1800" b="0" i="0" dirty="0">
            <a:effectLst/>
            <a:latin typeface="Segoe UI" panose="020B0502040204020203" pitchFamily="34" charset="0"/>
            <a:cs typeface="Segoe UI" panose="020B0502040204020203" pitchFamily="34" charset="0"/>
          </a:endParaRPr>
        </a:p>
      </dgm:t>
    </dgm:pt>
    <dgm:pt modelId="{6A802084-0548-4EB2-A797-46F7F0FB1E64}" type="parTrans" cxnId="{4F5680BB-C239-4844-8C8A-480478292082}">
      <dgm:prSet/>
      <dgm:spPr/>
      <dgm:t>
        <a:bodyPr/>
        <a:lstStyle/>
        <a:p>
          <a:endParaRPr lang="en-US" sz="1800">
            <a:latin typeface="Segoe UI" panose="020B0502040204020203" pitchFamily="34" charset="0"/>
            <a:cs typeface="Segoe UI" panose="020B0502040204020203" pitchFamily="34" charset="0"/>
          </a:endParaRPr>
        </a:p>
      </dgm:t>
    </dgm:pt>
    <dgm:pt modelId="{F2212966-7733-44F0-9602-70F00FC7A8DE}" type="sibTrans" cxnId="{4F5680BB-C239-4844-8C8A-480478292082}">
      <dgm:prSet/>
      <dgm:spPr/>
      <dgm:t>
        <a:bodyPr/>
        <a:lstStyle/>
        <a:p>
          <a:endParaRPr lang="en-US" sz="1800">
            <a:latin typeface="Segoe UI" panose="020B0502040204020203" pitchFamily="34" charset="0"/>
            <a:cs typeface="Segoe UI" panose="020B0502040204020203" pitchFamily="34" charset="0"/>
          </a:endParaRPr>
        </a:p>
      </dgm:t>
    </dgm:pt>
    <dgm:pt modelId="{C29235AD-DFD8-43BB-878B-0B32B2CC2C99}">
      <dgm:prSet custT="1"/>
      <dgm:spPr/>
      <dgm:t>
        <a:bodyPr/>
        <a:lstStyle/>
        <a:p>
          <a:r>
            <a:rPr lang="en-US" sz="1800" b="0" i="0">
              <a:effectLst/>
              <a:latin typeface="Segoe UI" panose="020B0502040204020203" pitchFamily="34" charset="0"/>
              <a:cs typeface="Segoe UI" panose="020B0502040204020203" pitchFamily="34" charset="0"/>
            </a:rPr>
            <a:t>Significant growth that causes new access or mobility needs </a:t>
          </a:r>
          <a:endParaRPr lang="en-US" sz="1800" b="0" i="0" dirty="0">
            <a:effectLst/>
            <a:latin typeface="Segoe UI" panose="020B0502040204020203" pitchFamily="34" charset="0"/>
            <a:cs typeface="Segoe UI" panose="020B0502040204020203" pitchFamily="34" charset="0"/>
          </a:endParaRPr>
        </a:p>
      </dgm:t>
    </dgm:pt>
    <dgm:pt modelId="{799CB4B8-DCBD-4ED6-81FD-243812D27565}" type="parTrans" cxnId="{B9683060-3D8F-4259-AE11-A5BAE5C50570}">
      <dgm:prSet/>
      <dgm:spPr/>
      <dgm:t>
        <a:bodyPr/>
        <a:lstStyle/>
        <a:p>
          <a:endParaRPr lang="en-US" sz="1800">
            <a:latin typeface="Segoe UI" panose="020B0502040204020203" pitchFamily="34" charset="0"/>
            <a:cs typeface="Segoe UI" panose="020B0502040204020203" pitchFamily="34" charset="0"/>
          </a:endParaRPr>
        </a:p>
      </dgm:t>
    </dgm:pt>
    <dgm:pt modelId="{E9770D7D-26E2-44E0-8134-6D05B347C434}" type="sibTrans" cxnId="{B9683060-3D8F-4259-AE11-A5BAE5C50570}">
      <dgm:prSet/>
      <dgm:spPr/>
      <dgm:t>
        <a:bodyPr/>
        <a:lstStyle/>
        <a:p>
          <a:endParaRPr lang="en-US" sz="1800">
            <a:latin typeface="Segoe UI" panose="020B0502040204020203" pitchFamily="34" charset="0"/>
            <a:cs typeface="Segoe UI" panose="020B0502040204020203" pitchFamily="34" charset="0"/>
          </a:endParaRPr>
        </a:p>
      </dgm:t>
    </dgm:pt>
    <dgm:pt modelId="{8F48D161-9876-4C35-8601-28A13B2D3499}">
      <dgm:prSet custT="1"/>
      <dgm:spPr/>
      <dgm:t>
        <a:bodyPr/>
        <a:lstStyle/>
        <a:p>
          <a:r>
            <a:rPr lang="en-US" sz="1800" b="0" i="0">
              <a:effectLst/>
              <a:latin typeface="Segoe UI" panose="020B0502040204020203" pitchFamily="34" charset="0"/>
              <a:cs typeface="Segoe UI" panose="020B0502040204020203" pitchFamily="34" charset="0"/>
            </a:rPr>
            <a:t>Arterial or Collector roadways been extended or to attract more through trip movements? </a:t>
          </a:r>
          <a:endParaRPr lang="en-US" sz="1800" b="0" i="0" dirty="0">
            <a:effectLst/>
            <a:latin typeface="Segoe UI" panose="020B0502040204020203" pitchFamily="34" charset="0"/>
            <a:cs typeface="Segoe UI" panose="020B0502040204020203" pitchFamily="34" charset="0"/>
          </a:endParaRPr>
        </a:p>
      </dgm:t>
    </dgm:pt>
    <dgm:pt modelId="{435C5ADF-66A7-484F-87DA-F6DDC3AD6869}" type="parTrans" cxnId="{D0AF8E13-B938-4AEE-90C6-BFF4A6306ABE}">
      <dgm:prSet/>
      <dgm:spPr/>
      <dgm:t>
        <a:bodyPr/>
        <a:lstStyle/>
        <a:p>
          <a:endParaRPr lang="en-US" sz="1800">
            <a:latin typeface="Segoe UI" panose="020B0502040204020203" pitchFamily="34" charset="0"/>
            <a:cs typeface="Segoe UI" panose="020B0502040204020203" pitchFamily="34" charset="0"/>
          </a:endParaRPr>
        </a:p>
      </dgm:t>
    </dgm:pt>
    <dgm:pt modelId="{6D54BB5F-E6BF-4831-B472-C7233984E892}" type="sibTrans" cxnId="{D0AF8E13-B938-4AEE-90C6-BFF4A6306ABE}">
      <dgm:prSet/>
      <dgm:spPr/>
      <dgm:t>
        <a:bodyPr/>
        <a:lstStyle/>
        <a:p>
          <a:endParaRPr lang="en-US" sz="1800">
            <a:latin typeface="Segoe UI" panose="020B0502040204020203" pitchFamily="34" charset="0"/>
            <a:cs typeface="Segoe UI" panose="020B0502040204020203" pitchFamily="34" charset="0"/>
          </a:endParaRPr>
        </a:p>
      </dgm:t>
    </dgm:pt>
    <dgm:pt modelId="{FCE486C4-9B6F-4109-A308-8E2A3ABFCC6E}">
      <dgm:prSet custT="1"/>
      <dgm:spPr/>
      <dgm:t>
        <a:bodyPr/>
        <a:lstStyle/>
        <a:p>
          <a:r>
            <a:rPr lang="en-US" sz="1800" b="0" i="0">
              <a:effectLst/>
              <a:latin typeface="Segoe UI" panose="020B0502040204020203" pitchFamily="34" charset="0"/>
              <a:cs typeface="Segoe UI" panose="020B0502040204020203" pitchFamily="34" charset="0"/>
            </a:rPr>
            <a:t>Significant growth in daily traffic volumes? </a:t>
          </a:r>
          <a:endParaRPr lang="en-US" sz="1800" b="0" i="0" dirty="0">
            <a:effectLst/>
            <a:latin typeface="Segoe UI" panose="020B0502040204020203" pitchFamily="34" charset="0"/>
            <a:cs typeface="Segoe UI" panose="020B0502040204020203" pitchFamily="34" charset="0"/>
          </a:endParaRPr>
        </a:p>
      </dgm:t>
    </dgm:pt>
    <dgm:pt modelId="{4B34DB1D-D9BC-49BE-A7D1-2EE71AC40D9B}" type="parTrans" cxnId="{855A3F79-A81C-4021-9558-2707933EB73B}">
      <dgm:prSet/>
      <dgm:spPr/>
      <dgm:t>
        <a:bodyPr/>
        <a:lstStyle/>
        <a:p>
          <a:endParaRPr lang="en-US" sz="1800">
            <a:latin typeface="Segoe UI" panose="020B0502040204020203" pitchFamily="34" charset="0"/>
            <a:cs typeface="Segoe UI" panose="020B0502040204020203" pitchFamily="34" charset="0"/>
          </a:endParaRPr>
        </a:p>
      </dgm:t>
    </dgm:pt>
    <dgm:pt modelId="{16F80354-424C-40E4-9317-00068CD6F7FA}" type="sibTrans" cxnId="{855A3F79-A81C-4021-9558-2707933EB73B}">
      <dgm:prSet/>
      <dgm:spPr/>
      <dgm:t>
        <a:bodyPr/>
        <a:lstStyle/>
        <a:p>
          <a:endParaRPr lang="en-US" sz="1800">
            <a:latin typeface="Segoe UI" panose="020B0502040204020203" pitchFamily="34" charset="0"/>
            <a:cs typeface="Segoe UI" panose="020B0502040204020203" pitchFamily="34" charset="0"/>
          </a:endParaRPr>
        </a:p>
      </dgm:t>
    </dgm:pt>
    <dgm:pt modelId="{41A3152C-FF2B-4720-BEC0-A0AB5FA722ED}" type="pres">
      <dgm:prSet presAssocID="{C7EF5C2F-C794-4C14-9FDB-68CDB0F5278D}" presName="Name0" presStyleCnt="0">
        <dgm:presLayoutVars>
          <dgm:chMax val="7"/>
          <dgm:chPref val="7"/>
          <dgm:dir/>
        </dgm:presLayoutVars>
      </dgm:prSet>
      <dgm:spPr/>
    </dgm:pt>
    <dgm:pt modelId="{95AB9430-7571-4610-A738-13C65E6630D0}" type="pres">
      <dgm:prSet presAssocID="{C7EF5C2F-C794-4C14-9FDB-68CDB0F5278D}" presName="Name1" presStyleCnt="0"/>
      <dgm:spPr/>
    </dgm:pt>
    <dgm:pt modelId="{D3A8F62B-81EA-4B69-AA65-B70781B64DE3}" type="pres">
      <dgm:prSet presAssocID="{C7EF5C2F-C794-4C14-9FDB-68CDB0F5278D}" presName="cycle" presStyleCnt="0"/>
      <dgm:spPr/>
    </dgm:pt>
    <dgm:pt modelId="{F37C4F90-E434-4FE1-9ED0-C7F8E953C564}" type="pres">
      <dgm:prSet presAssocID="{C7EF5C2F-C794-4C14-9FDB-68CDB0F5278D}" presName="srcNode" presStyleLbl="node1" presStyleIdx="0" presStyleCnt="6"/>
      <dgm:spPr/>
    </dgm:pt>
    <dgm:pt modelId="{D8BE24BD-52CE-4F55-9742-2EF14CA63B53}" type="pres">
      <dgm:prSet presAssocID="{C7EF5C2F-C794-4C14-9FDB-68CDB0F5278D}" presName="conn" presStyleLbl="parChTrans1D2" presStyleIdx="0" presStyleCnt="1"/>
      <dgm:spPr/>
    </dgm:pt>
    <dgm:pt modelId="{8B5ADC59-0FAD-4087-AE70-401975894C0D}" type="pres">
      <dgm:prSet presAssocID="{C7EF5C2F-C794-4C14-9FDB-68CDB0F5278D}" presName="extraNode" presStyleLbl="node1" presStyleIdx="0" presStyleCnt="6"/>
      <dgm:spPr/>
    </dgm:pt>
    <dgm:pt modelId="{13998C32-D879-4A3F-B913-85F79B1C2E00}" type="pres">
      <dgm:prSet presAssocID="{C7EF5C2F-C794-4C14-9FDB-68CDB0F5278D}" presName="dstNode" presStyleLbl="node1" presStyleIdx="0" presStyleCnt="6"/>
      <dgm:spPr/>
    </dgm:pt>
    <dgm:pt modelId="{57F922AC-7682-4C67-8B52-D7AC00EBE773}" type="pres">
      <dgm:prSet presAssocID="{1C9536BB-F65C-4941-B9C3-A51D5B46E59F}" presName="text_1" presStyleLbl="node1" presStyleIdx="0" presStyleCnt="6">
        <dgm:presLayoutVars>
          <dgm:bulletEnabled val="1"/>
        </dgm:presLayoutVars>
      </dgm:prSet>
      <dgm:spPr/>
    </dgm:pt>
    <dgm:pt modelId="{3A068658-11D3-46CA-976B-D78B80D66BDF}" type="pres">
      <dgm:prSet presAssocID="{1C9536BB-F65C-4941-B9C3-A51D5B46E59F}" presName="accent_1" presStyleCnt="0"/>
      <dgm:spPr/>
    </dgm:pt>
    <dgm:pt modelId="{A8F73DB8-70CA-48EA-9CDD-7D44D7CD7132}" type="pres">
      <dgm:prSet presAssocID="{1C9536BB-F65C-4941-B9C3-A51D5B46E59F}" presName="accentRepeatNode" presStyleLbl="solidFgAcc1" presStyleIdx="0" presStyleCnt="6"/>
      <dgm:spPr/>
    </dgm:pt>
    <dgm:pt modelId="{BA7EABBC-AB1B-4F79-A63B-BD2215A140C2}" type="pres">
      <dgm:prSet presAssocID="{35783C36-D398-4691-B736-0C0ED4924481}" presName="text_2" presStyleLbl="node1" presStyleIdx="1" presStyleCnt="6">
        <dgm:presLayoutVars>
          <dgm:bulletEnabled val="1"/>
        </dgm:presLayoutVars>
      </dgm:prSet>
      <dgm:spPr/>
    </dgm:pt>
    <dgm:pt modelId="{1B39022E-DD1F-4DEC-B6CE-0618AABD7F9B}" type="pres">
      <dgm:prSet presAssocID="{35783C36-D398-4691-B736-0C0ED4924481}" presName="accent_2" presStyleCnt="0"/>
      <dgm:spPr/>
    </dgm:pt>
    <dgm:pt modelId="{8437940A-7D4C-49C1-902E-31864D21EAD4}" type="pres">
      <dgm:prSet presAssocID="{35783C36-D398-4691-B736-0C0ED4924481}" presName="accentRepeatNode" presStyleLbl="solidFgAcc1" presStyleIdx="1" presStyleCnt="6"/>
      <dgm:spPr/>
    </dgm:pt>
    <dgm:pt modelId="{D5616393-350B-4391-A818-E6E7293AF484}" type="pres">
      <dgm:prSet presAssocID="{C9839FE4-4243-443D-9B7E-237E6A1C7C00}" presName="text_3" presStyleLbl="node1" presStyleIdx="2" presStyleCnt="6">
        <dgm:presLayoutVars>
          <dgm:bulletEnabled val="1"/>
        </dgm:presLayoutVars>
      </dgm:prSet>
      <dgm:spPr/>
    </dgm:pt>
    <dgm:pt modelId="{F42E3B45-CAE6-4B33-AD79-439587E6A784}" type="pres">
      <dgm:prSet presAssocID="{C9839FE4-4243-443D-9B7E-237E6A1C7C00}" presName="accent_3" presStyleCnt="0"/>
      <dgm:spPr/>
    </dgm:pt>
    <dgm:pt modelId="{E4023C5E-B594-4EEE-A5E3-D422014C397F}" type="pres">
      <dgm:prSet presAssocID="{C9839FE4-4243-443D-9B7E-237E6A1C7C00}" presName="accentRepeatNode" presStyleLbl="solidFgAcc1" presStyleIdx="2" presStyleCnt="6"/>
      <dgm:spPr/>
    </dgm:pt>
    <dgm:pt modelId="{AA74F637-BCC9-4E2F-AD5E-F64A523F256A}" type="pres">
      <dgm:prSet presAssocID="{C29235AD-DFD8-43BB-878B-0B32B2CC2C99}" presName="text_4" presStyleLbl="node1" presStyleIdx="3" presStyleCnt="6">
        <dgm:presLayoutVars>
          <dgm:bulletEnabled val="1"/>
        </dgm:presLayoutVars>
      </dgm:prSet>
      <dgm:spPr/>
    </dgm:pt>
    <dgm:pt modelId="{CCB6879A-3123-4165-A899-EBEE002342C8}" type="pres">
      <dgm:prSet presAssocID="{C29235AD-DFD8-43BB-878B-0B32B2CC2C99}" presName="accent_4" presStyleCnt="0"/>
      <dgm:spPr/>
    </dgm:pt>
    <dgm:pt modelId="{95D7476B-869F-4FC0-9B24-1810DEFF276A}" type="pres">
      <dgm:prSet presAssocID="{C29235AD-DFD8-43BB-878B-0B32B2CC2C99}" presName="accentRepeatNode" presStyleLbl="solidFgAcc1" presStyleIdx="3" presStyleCnt="6"/>
      <dgm:spPr/>
    </dgm:pt>
    <dgm:pt modelId="{94595947-95DE-43A1-A83E-4911EF53DA99}" type="pres">
      <dgm:prSet presAssocID="{8F48D161-9876-4C35-8601-28A13B2D3499}" presName="text_5" presStyleLbl="node1" presStyleIdx="4" presStyleCnt="6">
        <dgm:presLayoutVars>
          <dgm:bulletEnabled val="1"/>
        </dgm:presLayoutVars>
      </dgm:prSet>
      <dgm:spPr/>
    </dgm:pt>
    <dgm:pt modelId="{417AE996-0C35-4FC7-B626-1EC0CE816D28}" type="pres">
      <dgm:prSet presAssocID="{8F48D161-9876-4C35-8601-28A13B2D3499}" presName="accent_5" presStyleCnt="0"/>
      <dgm:spPr/>
    </dgm:pt>
    <dgm:pt modelId="{BF23E617-0DC2-432C-B8E7-C62863C9538B}" type="pres">
      <dgm:prSet presAssocID="{8F48D161-9876-4C35-8601-28A13B2D3499}" presName="accentRepeatNode" presStyleLbl="solidFgAcc1" presStyleIdx="4" presStyleCnt="6"/>
      <dgm:spPr/>
    </dgm:pt>
    <dgm:pt modelId="{6D4443FA-C405-41ED-AB37-F5D9D681947C}" type="pres">
      <dgm:prSet presAssocID="{FCE486C4-9B6F-4109-A308-8E2A3ABFCC6E}" presName="text_6" presStyleLbl="node1" presStyleIdx="5" presStyleCnt="6">
        <dgm:presLayoutVars>
          <dgm:bulletEnabled val="1"/>
        </dgm:presLayoutVars>
      </dgm:prSet>
      <dgm:spPr/>
    </dgm:pt>
    <dgm:pt modelId="{F665E282-2E35-479A-8432-938DB8CC5D6B}" type="pres">
      <dgm:prSet presAssocID="{FCE486C4-9B6F-4109-A308-8E2A3ABFCC6E}" presName="accent_6" presStyleCnt="0"/>
      <dgm:spPr/>
    </dgm:pt>
    <dgm:pt modelId="{EF1F0E31-AAC3-455B-B825-C049881BBF9E}" type="pres">
      <dgm:prSet presAssocID="{FCE486C4-9B6F-4109-A308-8E2A3ABFCC6E}" presName="accentRepeatNode" presStyleLbl="solidFgAcc1" presStyleIdx="5" presStyleCnt="6"/>
      <dgm:spPr/>
    </dgm:pt>
  </dgm:ptLst>
  <dgm:cxnLst>
    <dgm:cxn modelId="{D0AF8E13-B938-4AEE-90C6-BFF4A6306ABE}" srcId="{C7EF5C2F-C794-4C14-9FDB-68CDB0F5278D}" destId="{8F48D161-9876-4C35-8601-28A13B2D3499}" srcOrd="4" destOrd="0" parTransId="{435C5ADF-66A7-484F-87DA-F6DDC3AD6869}" sibTransId="{6D54BB5F-E6BF-4831-B472-C7233984E892}"/>
    <dgm:cxn modelId="{D993B126-6101-4A75-9B60-54CE93223A1F}" type="presOf" srcId="{EFF8CFEE-40D2-47FA-8D9A-076EA308C6BE}" destId="{D8BE24BD-52CE-4F55-9742-2EF14CA63B53}" srcOrd="0" destOrd="0" presId="urn:microsoft.com/office/officeart/2008/layout/VerticalCurvedList"/>
    <dgm:cxn modelId="{9C9DDD5B-E2E8-4500-993A-A3BC546F6B11}" srcId="{C7EF5C2F-C794-4C14-9FDB-68CDB0F5278D}" destId="{35783C36-D398-4691-B736-0C0ED4924481}" srcOrd="1" destOrd="0" parTransId="{62B343AA-8B6C-47C5-8D7F-61434231AEC6}" sibTransId="{F887A1F5-B158-4DBB-9F83-F56397C02284}"/>
    <dgm:cxn modelId="{B9683060-3D8F-4259-AE11-A5BAE5C50570}" srcId="{C7EF5C2F-C794-4C14-9FDB-68CDB0F5278D}" destId="{C29235AD-DFD8-43BB-878B-0B32B2CC2C99}" srcOrd="3" destOrd="0" parTransId="{799CB4B8-DCBD-4ED6-81FD-243812D27565}" sibTransId="{E9770D7D-26E2-44E0-8134-6D05B347C434}"/>
    <dgm:cxn modelId="{33557949-8BD1-49DF-AA30-4857480C62A8}" type="presOf" srcId="{35783C36-D398-4691-B736-0C0ED4924481}" destId="{BA7EABBC-AB1B-4F79-A63B-BD2215A140C2}" srcOrd="0" destOrd="0" presId="urn:microsoft.com/office/officeart/2008/layout/VerticalCurvedList"/>
    <dgm:cxn modelId="{9887DA69-D543-4E15-A35B-5815AC523B22}" type="presOf" srcId="{C9839FE4-4243-443D-9B7E-237E6A1C7C00}" destId="{D5616393-350B-4391-A818-E6E7293AF484}" srcOrd="0" destOrd="0" presId="urn:microsoft.com/office/officeart/2008/layout/VerticalCurvedList"/>
    <dgm:cxn modelId="{855A3F79-A81C-4021-9558-2707933EB73B}" srcId="{C7EF5C2F-C794-4C14-9FDB-68CDB0F5278D}" destId="{FCE486C4-9B6F-4109-A308-8E2A3ABFCC6E}" srcOrd="5" destOrd="0" parTransId="{4B34DB1D-D9BC-49BE-A7D1-2EE71AC40D9B}" sibTransId="{16F80354-424C-40E4-9317-00068CD6F7FA}"/>
    <dgm:cxn modelId="{4C69F05A-FD16-43F5-B921-5A9E7D9567B8}" type="presOf" srcId="{8F48D161-9876-4C35-8601-28A13B2D3499}" destId="{94595947-95DE-43A1-A83E-4911EF53DA99}" srcOrd="0" destOrd="0" presId="urn:microsoft.com/office/officeart/2008/layout/VerticalCurvedList"/>
    <dgm:cxn modelId="{2211AEA8-D3DA-4ED1-BA69-34582B4C5921}" type="presOf" srcId="{C29235AD-DFD8-43BB-878B-0B32B2CC2C99}" destId="{AA74F637-BCC9-4E2F-AD5E-F64A523F256A}" srcOrd="0" destOrd="0" presId="urn:microsoft.com/office/officeart/2008/layout/VerticalCurvedList"/>
    <dgm:cxn modelId="{240884AD-4698-43E1-B47E-563395ED4A79}" type="presOf" srcId="{C7EF5C2F-C794-4C14-9FDB-68CDB0F5278D}" destId="{41A3152C-FF2B-4720-BEC0-A0AB5FA722ED}" srcOrd="0" destOrd="0" presId="urn:microsoft.com/office/officeart/2008/layout/VerticalCurvedList"/>
    <dgm:cxn modelId="{4F5680BB-C239-4844-8C8A-480478292082}" srcId="{C7EF5C2F-C794-4C14-9FDB-68CDB0F5278D}" destId="{C9839FE4-4243-443D-9B7E-237E6A1C7C00}" srcOrd="2" destOrd="0" parTransId="{6A802084-0548-4EB2-A797-46F7F0FB1E64}" sibTransId="{F2212966-7733-44F0-9602-70F00FC7A8DE}"/>
    <dgm:cxn modelId="{883E68C8-84A7-49E3-B22D-8F25A15DAD90}" srcId="{C7EF5C2F-C794-4C14-9FDB-68CDB0F5278D}" destId="{1C9536BB-F65C-4941-B9C3-A51D5B46E59F}" srcOrd="0" destOrd="0" parTransId="{1527BC44-AFA3-47E4-82B2-61ACC4D96482}" sibTransId="{EFF8CFEE-40D2-47FA-8D9A-076EA308C6BE}"/>
    <dgm:cxn modelId="{142D30D7-B6EA-4F99-945D-0219A003424C}" type="presOf" srcId="{FCE486C4-9B6F-4109-A308-8E2A3ABFCC6E}" destId="{6D4443FA-C405-41ED-AB37-F5D9D681947C}" srcOrd="0" destOrd="0" presId="urn:microsoft.com/office/officeart/2008/layout/VerticalCurvedList"/>
    <dgm:cxn modelId="{963F5EF8-30CD-46C6-87A6-FAE592F40121}" type="presOf" srcId="{1C9536BB-F65C-4941-B9C3-A51D5B46E59F}" destId="{57F922AC-7682-4C67-8B52-D7AC00EBE773}" srcOrd="0" destOrd="0" presId="urn:microsoft.com/office/officeart/2008/layout/VerticalCurvedList"/>
    <dgm:cxn modelId="{4EC36749-E944-4963-B3E6-C44046BFDD46}" type="presParOf" srcId="{41A3152C-FF2B-4720-BEC0-A0AB5FA722ED}" destId="{95AB9430-7571-4610-A738-13C65E6630D0}" srcOrd="0" destOrd="0" presId="urn:microsoft.com/office/officeart/2008/layout/VerticalCurvedList"/>
    <dgm:cxn modelId="{0B937CF1-DBD1-4FCF-8BAB-CB6F9B399069}" type="presParOf" srcId="{95AB9430-7571-4610-A738-13C65E6630D0}" destId="{D3A8F62B-81EA-4B69-AA65-B70781B64DE3}" srcOrd="0" destOrd="0" presId="urn:microsoft.com/office/officeart/2008/layout/VerticalCurvedList"/>
    <dgm:cxn modelId="{744196A7-832D-4611-8022-74166C074FAE}" type="presParOf" srcId="{D3A8F62B-81EA-4B69-AA65-B70781B64DE3}" destId="{F37C4F90-E434-4FE1-9ED0-C7F8E953C564}" srcOrd="0" destOrd="0" presId="urn:microsoft.com/office/officeart/2008/layout/VerticalCurvedList"/>
    <dgm:cxn modelId="{644A12C5-11CF-40F6-8E2C-1E07BC36CC2A}" type="presParOf" srcId="{D3A8F62B-81EA-4B69-AA65-B70781B64DE3}" destId="{D8BE24BD-52CE-4F55-9742-2EF14CA63B53}" srcOrd="1" destOrd="0" presId="urn:microsoft.com/office/officeart/2008/layout/VerticalCurvedList"/>
    <dgm:cxn modelId="{9A34435A-0C57-42B6-A1A3-AD9B03B13A44}" type="presParOf" srcId="{D3A8F62B-81EA-4B69-AA65-B70781B64DE3}" destId="{8B5ADC59-0FAD-4087-AE70-401975894C0D}" srcOrd="2" destOrd="0" presId="urn:microsoft.com/office/officeart/2008/layout/VerticalCurvedList"/>
    <dgm:cxn modelId="{A11AEB6F-B96A-469A-84CC-31565F86ADA3}" type="presParOf" srcId="{D3A8F62B-81EA-4B69-AA65-B70781B64DE3}" destId="{13998C32-D879-4A3F-B913-85F79B1C2E00}" srcOrd="3" destOrd="0" presId="urn:microsoft.com/office/officeart/2008/layout/VerticalCurvedList"/>
    <dgm:cxn modelId="{3B5F84D8-017F-4D79-AA8B-A305C3CF6F23}" type="presParOf" srcId="{95AB9430-7571-4610-A738-13C65E6630D0}" destId="{57F922AC-7682-4C67-8B52-D7AC00EBE773}" srcOrd="1" destOrd="0" presId="urn:microsoft.com/office/officeart/2008/layout/VerticalCurvedList"/>
    <dgm:cxn modelId="{E39BFCF2-1249-4907-9EEB-C9B631295E77}" type="presParOf" srcId="{95AB9430-7571-4610-A738-13C65E6630D0}" destId="{3A068658-11D3-46CA-976B-D78B80D66BDF}" srcOrd="2" destOrd="0" presId="urn:microsoft.com/office/officeart/2008/layout/VerticalCurvedList"/>
    <dgm:cxn modelId="{CC1ABDED-188B-4493-BA61-BBB5B5BE07E7}" type="presParOf" srcId="{3A068658-11D3-46CA-976B-D78B80D66BDF}" destId="{A8F73DB8-70CA-48EA-9CDD-7D44D7CD7132}" srcOrd="0" destOrd="0" presId="urn:microsoft.com/office/officeart/2008/layout/VerticalCurvedList"/>
    <dgm:cxn modelId="{AC17C930-346E-45B5-AD8E-521A19662F06}" type="presParOf" srcId="{95AB9430-7571-4610-A738-13C65E6630D0}" destId="{BA7EABBC-AB1B-4F79-A63B-BD2215A140C2}" srcOrd="3" destOrd="0" presId="urn:microsoft.com/office/officeart/2008/layout/VerticalCurvedList"/>
    <dgm:cxn modelId="{97F52FE6-5005-475B-ACBD-709C83D4B418}" type="presParOf" srcId="{95AB9430-7571-4610-A738-13C65E6630D0}" destId="{1B39022E-DD1F-4DEC-B6CE-0618AABD7F9B}" srcOrd="4" destOrd="0" presId="urn:microsoft.com/office/officeart/2008/layout/VerticalCurvedList"/>
    <dgm:cxn modelId="{ACA9FB10-B1CF-403B-BA72-04EAC630BCCF}" type="presParOf" srcId="{1B39022E-DD1F-4DEC-B6CE-0618AABD7F9B}" destId="{8437940A-7D4C-49C1-902E-31864D21EAD4}" srcOrd="0" destOrd="0" presId="urn:microsoft.com/office/officeart/2008/layout/VerticalCurvedList"/>
    <dgm:cxn modelId="{7DB7B686-0F2B-4AD0-A898-C0C843A9835A}" type="presParOf" srcId="{95AB9430-7571-4610-A738-13C65E6630D0}" destId="{D5616393-350B-4391-A818-E6E7293AF484}" srcOrd="5" destOrd="0" presId="urn:microsoft.com/office/officeart/2008/layout/VerticalCurvedList"/>
    <dgm:cxn modelId="{2DACDCF7-19DE-483D-A1AD-57153E29654B}" type="presParOf" srcId="{95AB9430-7571-4610-A738-13C65E6630D0}" destId="{F42E3B45-CAE6-4B33-AD79-439587E6A784}" srcOrd="6" destOrd="0" presId="urn:microsoft.com/office/officeart/2008/layout/VerticalCurvedList"/>
    <dgm:cxn modelId="{FF8488EB-8D9B-422A-A48B-D5156B5B88A3}" type="presParOf" srcId="{F42E3B45-CAE6-4B33-AD79-439587E6A784}" destId="{E4023C5E-B594-4EEE-A5E3-D422014C397F}" srcOrd="0" destOrd="0" presId="urn:microsoft.com/office/officeart/2008/layout/VerticalCurvedList"/>
    <dgm:cxn modelId="{68880860-9135-43FC-9696-EA7C57094FCA}" type="presParOf" srcId="{95AB9430-7571-4610-A738-13C65E6630D0}" destId="{AA74F637-BCC9-4E2F-AD5E-F64A523F256A}" srcOrd="7" destOrd="0" presId="urn:microsoft.com/office/officeart/2008/layout/VerticalCurvedList"/>
    <dgm:cxn modelId="{CED3F858-BC84-4E78-9D53-B0D2B5C5A00C}" type="presParOf" srcId="{95AB9430-7571-4610-A738-13C65E6630D0}" destId="{CCB6879A-3123-4165-A899-EBEE002342C8}" srcOrd="8" destOrd="0" presId="urn:microsoft.com/office/officeart/2008/layout/VerticalCurvedList"/>
    <dgm:cxn modelId="{5116C6F1-F1A5-4713-817B-6B7BCFF83139}" type="presParOf" srcId="{CCB6879A-3123-4165-A899-EBEE002342C8}" destId="{95D7476B-869F-4FC0-9B24-1810DEFF276A}" srcOrd="0" destOrd="0" presId="urn:microsoft.com/office/officeart/2008/layout/VerticalCurvedList"/>
    <dgm:cxn modelId="{F50D2FD2-127D-4F87-A121-54B5591B9E2E}" type="presParOf" srcId="{95AB9430-7571-4610-A738-13C65E6630D0}" destId="{94595947-95DE-43A1-A83E-4911EF53DA99}" srcOrd="9" destOrd="0" presId="urn:microsoft.com/office/officeart/2008/layout/VerticalCurvedList"/>
    <dgm:cxn modelId="{7EE3C5E0-5327-4771-A267-8065168C4BF0}" type="presParOf" srcId="{95AB9430-7571-4610-A738-13C65E6630D0}" destId="{417AE996-0C35-4FC7-B626-1EC0CE816D28}" srcOrd="10" destOrd="0" presId="urn:microsoft.com/office/officeart/2008/layout/VerticalCurvedList"/>
    <dgm:cxn modelId="{779C13FB-80FA-47CC-B4E8-712FC1A28507}" type="presParOf" srcId="{417AE996-0C35-4FC7-B626-1EC0CE816D28}" destId="{BF23E617-0DC2-432C-B8E7-C62863C9538B}" srcOrd="0" destOrd="0" presId="urn:microsoft.com/office/officeart/2008/layout/VerticalCurvedList"/>
    <dgm:cxn modelId="{5CA42A65-B38D-499B-88FB-D10E00BB9E50}" type="presParOf" srcId="{95AB9430-7571-4610-A738-13C65E6630D0}" destId="{6D4443FA-C405-41ED-AB37-F5D9D681947C}" srcOrd="11" destOrd="0" presId="urn:microsoft.com/office/officeart/2008/layout/VerticalCurvedList"/>
    <dgm:cxn modelId="{3E3305AB-52CF-4E5C-8742-5A8DD166185C}" type="presParOf" srcId="{95AB9430-7571-4610-A738-13C65E6630D0}" destId="{F665E282-2E35-479A-8432-938DB8CC5D6B}" srcOrd="12" destOrd="0" presId="urn:microsoft.com/office/officeart/2008/layout/VerticalCurvedList"/>
    <dgm:cxn modelId="{0BDE4066-C00D-471E-8A5A-DE1EB80DE11A}" type="presParOf" srcId="{F665E282-2E35-479A-8432-938DB8CC5D6B}" destId="{EF1F0E31-AAC3-455B-B825-C049881BBF9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1F193-F2C3-4361-9018-984EEBD481AD}">
      <dsp:nvSpPr>
        <dsp:cNvPr id="0" name=""/>
        <dsp:cNvSpPr/>
      </dsp:nvSpPr>
      <dsp:spPr>
        <a:xfrm>
          <a:off x="0" y="375370"/>
          <a:ext cx="7669730"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D166F2-A90C-42FA-8F45-06D38D00B328}">
      <dsp:nvSpPr>
        <dsp:cNvPr id="0" name=""/>
        <dsp:cNvSpPr/>
      </dsp:nvSpPr>
      <dsp:spPr>
        <a:xfrm>
          <a:off x="383486" y="109690"/>
          <a:ext cx="5368811"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28" tIns="0" rIns="20292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Background</a:t>
          </a:r>
        </a:p>
      </dsp:txBody>
      <dsp:txXfrm>
        <a:off x="409425" y="135629"/>
        <a:ext cx="5316933" cy="479482"/>
      </dsp:txXfrm>
    </dsp:sp>
    <dsp:sp modelId="{B58102EF-BB19-4ABA-8FD8-DAD043AF9A3D}">
      <dsp:nvSpPr>
        <dsp:cNvPr id="0" name=""/>
        <dsp:cNvSpPr/>
      </dsp:nvSpPr>
      <dsp:spPr>
        <a:xfrm>
          <a:off x="0" y="1191850"/>
          <a:ext cx="7669730"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9A6333-EA96-4B9A-A037-75971F56F0DF}">
      <dsp:nvSpPr>
        <dsp:cNvPr id="0" name=""/>
        <dsp:cNvSpPr/>
      </dsp:nvSpPr>
      <dsp:spPr>
        <a:xfrm>
          <a:off x="383486" y="926170"/>
          <a:ext cx="5368811"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28" tIns="0" rIns="20292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Update on Procedure and Handbook</a:t>
          </a:r>
        </a:p>
      </dsp:txBody>
      <dsp:txXfrm>
        <a:off x="409425" y="952109"/>
        <a:ext cx="5316933" cy="479482"/>
      </dsp:txXfrm>
    </dsp:sp>
    <dsp:sp modelId="{1E557949-6711-4D46-9CD0-1E830AC05370}">
      <dsp:nvSpPr>
        <dsp:cNvPr id="0" name=""/>
        <dsp:cNvSpPr/>
      </dsp:nvSpPr>
      <dsp:spPr>
        <a:xfrm>
          <a:off x="0" y="2008330"/>
          <a:ext cx="7669730"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B972B6-0AE1-4218-8D74-EA968FC837D7}">
      <dsp:nvSpPr>
        <dsp:cNvPr id="0" name=""/>
        <dsp:cNvSpPr/>
      </dsp:nvSpPr>
      <dsp:spPr>
        <a:xfrm>
          <a:off x="383486" y="1742650"/>
          <a:ext cx="5368811"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28" tIns="0" rIns="20292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Urban Area Boundary (UAB) Adjustment Guidelines and Considerations</a:t>
          </a:r>
        </a:p>
      </dsp:txBody>
      <dsp:txXfrm>
        <a:off x="409425" y="1768589"/>
        <a:ext cx="5316933" cy="479482"/>
      </dsp:txXfrm>
    </dsp:sp>
    <dsp:sp modelId="{41E19E0E-802C-4477-B542-C4D64C877392}">
      <dsp:nvSpPr>
        <dsp:cNvPr id="0" name=""/>
        <dsp:cNvSpPr/>
      </dsp:nvSpPr>
      <dsp:spPr>
        <a:xfrm>
          <a:off x="0" y="2824811"/>
          <a:ext cx="7669730"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E40E56-55DF-4C34-80C9-9551BB0FD3D6}">
      <dsp:nvSpPr>
        <dsp:cNvPr id="0" name=""/>
        <dsp:cNvSpPr/>
      </dsp:nvSpPr>
      <dsp:spPr>
        <a:xfrm>
          <a:off x="383486" y="2559130"/>
          <a:ext cx="5368811"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28" tIns="0" rIns="20292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Functional Classification (FC) Guidelines and Considerations</a:t>
          </a:r>
        </a:p>
      </dsp:txBody>
      <dsp:txXfrm>
        <a:off x="409425" y="2585069"/>
        <a:ext cx="5316933" cy="479482"/>
      </dsp:txXfrm>
    </dsp:sp>
    <dsp:sp modelId="{D502DC85-8885-424D-B060-89465BACC0E9}">
      <dsp:nvSpPr>
        <dsp:cNvPr id="0" name=""/>
        <dsp:cNvSpPr/>
      </dsp:nvSpPr>
      <dsp:spPr>
        <a:xfrm>
          <a:off x="0" y="3641291"/>
          <a:ext cx="7669730"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76D94-55A3-454B-ADA0-18729AE42EFD}">
      <dsp:nvSpPr>
        <dsp:cNvPr id="0" name=""/>
        <dsp:cNvSpPr/>
      </dsp:nvSpPr>
      <dsp:spPr>
        <a:xfrm>
          <a:off x="383486" y="3375611"/>
          <a:ext cx="5368811"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28" tIns="0" rIns="20292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UAB-FC Do’s and Don’ts</a:t>
          </a:r>
        </a:p>
      </dsp:txBody>
      <dsp:txXfrm>
        <a:off x="409425" y="3401550"/>
        <a:ext cx="5316933" cy="479482"/>
      </dsp:txXfrm>
    </dsp:sp>
    <dsp:sp modelId="{9CC7CDF9-57EE-4F17-AF40-2F15390EBA8D}">
      <dsp:nvSpPr>
        <dsp:cNvPr id="0" name=""/>
        <dsp:cNvSpPr/>
      </dsp:nvSpPr>
      <dsp:spPr>
        <a:xfrm>
          <a:off x="0" y="4457771"/>
          <a:ext cx="7669730"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E705DF-C003-4C34-A5FB-966F38F38BD6}">
      <dsp:nvSpPr>
        <dsp:cNvPr id="0" name=""/>
        <dsp:cNvSpPr/>
      </dsp:nvSpPr>
      <dsp:spPr>
        <a:xfrm>
          <a:off x="383486" y="4192091"/>
          <a:ext cx="5368811"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28" tIns="0" rIns="20292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panose="020B0502040204020203" pitchFamily="34" charset="0"/>
              <a:cs typeface="Segoe UI" panose="020B0502040204020203" pitchFamily="34" charset="0"/>
            </a:rPr>
            <a:t>Questions</a:t>
          </a:r>
        </a:p>
      </dsp:txBody>
      <dsp:txXfrm>
        <a:off x="409425" y="4218030"/>
        <a:ext cx="5316933"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CFBDD-5687-4E87-A017-C5A887210D7E}">
      <dsp:nvSpPr>
        <dsp:cNvPr id="0" name=""/>
        <dsp:cNvSpPr/>
      </dsp:nvSpPr>
      <dsp:spPr>
        <a:xfrm>
          <a:off x="0" y="1526"/>
          <a:ext cx="3290133" cy="489600"/>
        </a:xfrm>
        <a:prstGeom prst="rect">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Segoe UI" panose="020B0502040204020203" pitchFamily="34" charset="0"/>
              <a:cs typeface="Segoe UI" panose="020B0502040204020203" pitchFamily="34" charset="0"/>
            </a:rPr>
            <a:t>Project Funding</a:t>
          </a:r>
        </a:p>
      </dsp:txBody>
      <dsp:txXfrm>
        <a:off x="0" y="1526"/>
        <a:ext cx="3290133" cy="489600"/>
      </dsp:txXfrm>
    </dsp:sp>
    <dsp:sp modelId="{443BED99-3A13-47EB-AFFC-5F8B75EFFC12}">
      <dsp:nvSpPr>
        <dsp:cNvPr id="0" name=""/>
        <dsp:cNvSpPr/>
      </dsp:nvSpPr>
      <dsp:spPr>
        <a:xfrm>
          <a:off x="3374" y="500496"/>
          <a:ext cx="3290133" cy="4666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Supports the determination of Federal-Aid Eligibility for roadways, bridge, and transit funding:</a:t>
          </a:r>
        </a:p>
        <a:p>
          <a:pPr marL="342900" lvl="2"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Surface Transportation Block Grant Program (STBG) Apportionments.</a:t>
          </a:r>
        </a:p>
        <a:p>
          <a:pPr marL="342900" lvl="2"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Local Agency Programs (LAP).</a:t>
          </a:r>
        </a:p>
        <a:p>
          <a:pPr marL="342900" lvl="2"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Federal Transit Administration (FTA)  Apportionments.</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Federal Transportation System Designations (NHS, STRAHNET).</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Congressional Districts.</a:t>
          </a:r>
        </a:p>
      </dsp:txBody>
      <dsp:txXfrm>
        <a:off x="3374" y="500496"/>
        <a:ext cx="3290133" cy="4666500"/>
      </dsp:txXfrm>
    </dsp:sp>
    <dsp:sp modelId="{9257BD9B-2103-4C2A-A668-6B97108D5114}">
      <dsp:nvSpPr>
        <dsp:cNvPr id="0" name=""/>
        <dsp:cNvSpPr/>
      </dsp:nvSpPr>
      <dsp:spPr>
        <a:xfrm>
          <a:off x="3754127" y="10896"/>
          <a:ext cx="3290133" cy="489600"/>
        </a:xfrm>
        <a:prstGeom prst="rect">
          <a:avLst/>
        </a:prstGeom>
        <a:solidFill>
          <a:schemeClr val="accent1">
            <a:shade val="80000"/>
            <a:hueOff val="277652"/>
            <a:satOff val="-24553"/>
            <a:lumOff val="18417"/>
            <a:alphaOff val="0"/>
          </a:schemeClr>
        </a:solidFill>
        <a:ln w="12700" cap="flat" cmpd="sng" algn="ctr">
          <a:solidFill>
            <a:schemeClr val="accent1">
              <a:shade val="80000"/>
              <a:hueOff val="277652"/>
              <a:satOff val="-24553"/>
              <a:lumOff val="184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Programs and Partners</a:t>
          </a:r>
        </a:p>
      </dsp:txBody>
      <dsp:txXfrm>
        <a:off x="3754127" y="10896"/>
        <a:ext cx="3290133" cy="489600"/>
      </dsp:txXfrm>
    </dsp:sp>
    <dsp:sp modelId="{6AEDD194-C122-4C14-A8D0-620ACBCA6AF5}">
      <dsp:nvSpPr>
        <dsp:cNvPr id="0" name=""/>
        <dsp:cNvSpPr/>
      </dsp:nvSpPr>
      <dsp:spPr>
        <a:xfrm>
          <a:off x="3754127" y="500496"/>
          <a:ext cx="3290133" cy="4666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Supports the identification of Transportation Management Areas (TMAs).</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MPO Creation and Boundary Adjustments.</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TIP and STIP updates.</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Highway Design Standards.</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Context Classifications.</a:t>
          </a:r>
        </a:p>
      </dsp:txBody>
      <dsp:txXfrm>
        <a:off x="3754127" y="500496"/>
        <a:ext cx="3290133" cy="4666500"/>
      </dsp:txXfrm>
    </dsp:sp>
    <dsp:sp modelId="{12E9AF5B-433D-48A0-AD82-76E08F233401}">
      <dsp:nvSpPr>
        <dsp:cNvPr id="0" name=""/>
        <dsp:cNvSpPr/>
      </dsp:nvSpPr>
      <dsp:spPr>
        <a:xfrm>
          <a:off x="7504879" y="10896"/>
          <a:ext cx="3290133" cy="489600"/>
        </a:xfrm>
        <a:prstGeom prst="rect">
          <a:avLst/>
        </a:prstGeom>
        <a:solidFill>
          <a:schemeClr val="accent1">
            <a:shade val="80000"/>
            <a:hueOff val="555303"/>
            <a:satOff val="-49107"/>
            <a:lumOff val="36834"/>
            <a:alphaOff val="0"/>
          </a:schemeClr>
        </a:solidFill>
        <a:ln w="12700" cap="flat" cmpd="sng" algn="ctr">
          <a:solidFill>
            <a:schemeClr val="accent1">
              <a:shade val="80000"/>
              <a:hueOff val="555303"/>
              <a:satOff val="-49107"/>
              <a:lumOff val="368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latin typeface="Segoe UI" panose="020B0502040204020203" pitchFamily="34" charset="0"/>
              <a:cs typeface="Segoe UI" panose="020B0502040204020203" pitchFamily="34" charset="0"/>
            </a:rPr>
            <a:t>Data Analysis</a:t>
          </a:r>
        </a:p>
      </dsp:txBody>
      <dsp:txXfrm>
        <a:off x="7504879" y="10896"/>
        <a:ext cx="3290133" cy="489600"/>
      </dsp:txXfrm>
    </dsp:sp>
    <dsp:sp modelId="{6573C1EE-4E2B-4447-9E38-061F418E76F5}">
      <dsp:nvSpPr>
        <dsp:cNvPr id="0" name=""/>
        <dsp:cNvSpPr/>
      </dsp:nvSpPr>
      <dsp:spPr>
        <a:xfrm>
          <a:off x="7504879" y="500496"/>
          <a:ext cx="3290133" cy="4666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Urban/Rural Classifications.</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Functional Classification.</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Updates to all Enterprise RCI/LRS Data and GIS Mapping Products.</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Traffic Analysis Zones.</a:t>
          </a:r>
        </a:p>
        <a:p>
          <a:pPr marL="171450" lvl="1" indent="-171450" algn="l" defTabSz="755650">
            <a:lnSpc>
              <a:spcPct val="90000"/>
            </a:lnSpc>
            <a:spcBef>
              <a:spcPct val="0"/>
            </a:spcBef>
            <a:spcAft>
              <a:spcPct val="15000"/>
            </a:spcAft>
            <a:buChar char="•"/>
          </a:pPr>
          <a:r>
            <a:rPr lang="en-US" sz="1700" kern="1200" dirty="0">
              <a:latin typeface="Segoe UI" panose="020B0502040204020203" pitchFamily="34" charset="0"/>
              <a:cs typeface="Segoe UI" panose="020B0502040204020203" pitchFamily="34" charset="0"/>
            </a:rPr>
            <a:t>Vehicle Miles Traveled Estimates.</a:t>
          </a:r>
        </a:p>
      </dsp:txBody>
      <dsp:txXfrm>
        <a:off x="7504879" y="500496"/>
        <a:ext cx="3290133" cy="4666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CFBDD-5687-4E87-A017-C5A887210D7E}">
      <dsp:nvSpPr>
        <dsp:cNvPr id="0" name=""/>
        <dsp:cNvSpPr/>
      </dsp:nvSpPr>
      <dsp:spPr>
        <a:xfrm>
          <a:off x="4331" y="221067"/>
          <a:ext cx="2604700" cy="652942"/>
        </a:xfrm>
        <a:prstGeom prst="rect">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Segoe UI" panose="020B0502040204020203" pitchFamily="34" charset="0"/>
              <a:cs typeface="Segoe UI" panose="020B0502040204020203" pitchFamily="34" charset="0"/>
            </a:rPr>
            <a:t>Federal Highway Administration (FHWA)</a:t>
          </a:r>
        </a:p>
      </dsp:txBody>
      <dsp:txXfrm>
        <a:off x="4331" y="221067"/>
        <a:ext cx="2604700" cy="652942"/>
      </dsp:txXfrm>
    </dsp:sp>
    <dsp:sp modelId="{443BED99-3A13-47EB-AFFC-5F8B75EFFC12}">
      <dsp:nvSpPr>
        <dsp:cNvPr id="0" name=""/>
        <dsp:cNvSpPr/>
      </dsp:nvSpPr>
      <dsp:spPr>
        <a:xfrm>
          <a:off x="4331" y="874010"/>
          <a:ext cx="2604700" cy="4665642"/>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Char char="•"/>
          </a:pPr>
          <a:r>
            <a:rPr lang="en-US" sz="1200" b="0" i="0" kern="1200" dirty="0">
              <a:latin typeface="Segoe UI" panose="020B0502040204020203" pitchFamily="34" charset="0"/>
              <a:cs typeface="Segoe UI" panose="020B0502040204020203" pitchFamily="34" charset="0"/>
            </a:rPr>
            <a:t>Provides Urban Area boundaries (UABs) and Functional Classification designation guidance.  </a:t>
          </a:r>
          <a:endParaRPr lang="en-US" sz="120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endParaRPr lang="en-US" sz="1200" b="0" i="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Reviews and approves final adjusted UABs and Functional Classification designations applications made by FDOT and local entities. </a:t>
          </a:r>
        </a:p>
      </dsp:txBody>
      <dsp:txXfrm>
        <a:off x="4331" y="874010"/>
        <a:ext cx="2604700" cy="4665642"/>
      </dsp:txXfrm>
    </dsp:sp>
    <dsp:sp modelId="{9257BD9B-2103-4C2A-A668-6B97108D5114}">
      <dsp:nvSpPr>
        <dsp:cNvPr id="0" name=""/>
        <dsp:cNvSpPr/>
      </dsp:nvSpPr>
      <dsp:spPr>
        <a:xfrm>
          <a:off x="2973690" y="221067"/>
          <a:ext cx="2604700" cy="652942"/>
        </a:xfrm>
        <a:prstGeom prst="rect">
          <a:avLst/>
        </a:prstGeom>
        <a:solidFill>
          <a:schemeClr val="accent1">
            <a:shade val="50000"/>
            <a:hueOff val="294337"/>
            <a:satOff val="-26831"/>
            <a:lumOff val="26140"/>
            <a:alphaOff val="0"/>
          </a:schemeClr>
        </a:solidFill>
        <a:ln w="12700" cap="flat" cmpd="sng" algn="ctr">
          <a:solidFill>
            <a:schemeClr val="accent1">
              <a:shade val="50000"/>
              <a:hueOff val="294337"/>
              <a:satOff val="-26831"/>
              <a:lumOff val="261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Segoe UI" panose="020B0502040204020203" pitchFamily="34" charset="0"/>
              <a:cs typeface="Segoe UI" panose="020B0502040204020203" pitchFamily="34" charset="0"/>
            </a:rPr>
            <a:t>FDOT Central Office</a:t>
          </a:r>
        </a:p>
      </dsp:txBody>
      <dsp:txXfrm>
        <a:off x="2973690" y="221067"/>
        <a:ext cx="2604700" cy="652942"/>
      </dsp:txXfrm>
    </dsp:sp>
    <dsp:sp modelId="{6AEDD194-C122-4C14-A8D0-620ACBCA6AF5}">
      <dsp:nvSpPr>
        <dsp:cNvPr id="0" name=""/>
        <dsp:cNvSpPr/>
      </dsp:nvSpPr>
      <dsp:spPr>
        <a:xfrm>
          <a:off x="2973690" y="874010"/>
          <a:ext cx="2604700" cy="4665642"/>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Char char="•"/>
          </a:pPr>
          <a:r>
            <a:rPr lang="en-US" sz="1200" b="0" i="0" kern="1200" dirty="0">
              <a:latin typeface="Segoe UI" panose="020B0502040204020203" pitchFamily="34" charset="0"/>
              <a:cs typeface="Segoe UI" panose="020B0502040204020203" pitchFamily="34" charset="0"/>
            </a:rPr>
            <a:t>Provides finalized 2020 UABs from US Census Bureau to Districts.</a:t>
          </a:r>
          <a:endParaRPr lang="en-US" sz="120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Char char="•"/>
          </a:pPr>
          <a:endParaRPr lang="en-US" sz="120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Develops procedures, handbooks, guidance, and training on the UAB adjustment and functional classification update process for Districts. </a:t>
          </a:r>
        </a:p>
        <a:p>
          <a:pPr marL="114300" lvl="1" indent="-114300" algn="l" defTabSz="533400">
            <a:lnSpc>
              <a:spcPct val="100000"/>
            </a:lnSpc>
            <a:spcBef>
              <a:spcPct val="0"/>
            </a:spcBef>
            <a:spcAft>
              <a:spcPct val="15000"/>
            </a:spcAft>
            <a:buFont typeface="Arial" panose="020B0604020202020204" pitchFamily="34" charset="0"/>
            <a:buChar char="•"/>
          </a:pPr>
          <a:endParaRPr lang="en-US" sz="1200" b="0" i="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Coordinates CO review and approval of UAB maps and functional classification applications with FHWA.</a:t>
          </a:r>
        </a:p>
        <a:p>
          <a:pPr marL="114300" lvl="1" indent="-114300" algn="l" defTabSz="533400">
            <a:lnSpc>
              <a:spcPct val="100000"/>
            </a:lnSpc>
            <a:spcBef>
              <a:spcPct val="0"/>
            </a:spcBef>
            <a:spcAft>
              <a:spcPct val="15000"/>
            </a:spcAft>
            <a:buFont typeface="Arial" panose="020B0604020202020204" pitchFamily="34" charset="0"/>
            <a:buChar char="•"/>
          </a:pPr>
          <a:endParaRPr lang="en-US" sz="1200" b="0" i="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Updates FDOT enterprise systems and submits official data to the FHWA Highway Performance Monitoring System (HPMS).</a:t>
          </a:r>
        </a:p>
      </dsp:txBody>
      <dsp:txXfrm>
        <a:off x="2973690" y="874010"/>
        <a:ext cx="2604700" cy="4665642"/>
      </dsp:txXfrm>
    </dsp:sp>
    <dsp:sp modelId="{12E9AF5B-433D-48A0-AD82-76E08F233401}">
      <dsp:nvSpPr>
        <dsp:cNvPr id="0" name=""/>
        <dsp:cNvSpPr/>
      </dsp:nvSpPr>
      <dsp:spPr>
        <a:xfrm>
          <a:off x="5943049" y="221067"/>
          <a:ext cx="2604700" cy="652942"/>
        </a:xfrm>
        <a:prstGeom prst="rect">
          <a:avLst/>
        </a:prstGeom>
        <a:solidFill>
          <a:schemeClr val="bg1">
            <a:lumMod val="50000"/>
          </a:schemeClr>
        </a:solidFill>
        <a:ln w="12700" cap="flat" cmpd="sng" algn="ctr">
          <a:solidFill>
            <a:schemeClr val="accent1">
              <a:shade val="50000"/>
              <a:hueOff val="588675"/>
              <a:satOff val="-53662"/>
              <a:lumOff val="522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Segoe UI" panose="020B0502040204020203" pitchFamily="34" charset="0"/>
              <a:cs typeface="Segoe UI" panose="020B0502040204020203" pitchFamily="34" charset="0"/>
            </a:rPr>
            <a:t>Districts</a:t>
          </a:r>
        </a:p>
      </dsp:txBody>
      <dsp:txXfrm>
        <a:off x="5943049" y="221067"/>
        <a:ext cx="2604700" cy="652942"/>
      </dsp:txXfrm>
    </dsp:sp>
    <dsp:sp modelId="{6573C1EE-4E2B-4447-9E38-061F418E76F5}">
      <dsp:nvSpPr>
        <dsp:cNvPr id="0" name=""/>
        <dsp:cNvSpPr/>
      </dsp:nvSpPr>
      <dsp:spPr>
        <a:xfrm>
          <a:off x="5943049" y="874010"/>
          <a:ext cx="2604700" cy="4665642"/>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Char char="•"/>
          </a:pPr>
          <a:r>
            <a:rPr lang="en-US" sz="1200" b="0" i="0" kern="1200" dirty="0">
              <a:latin typeface="Segoe UI" panose="020B0502040204020203" pitchFamily="34" charset="0"/>
              <a:cs typeface="Segoe UI" panose="020B0502040204020203" pitchFamily="34" charset="0"/>
            </a:rPr>
            <a:t>Receives UAB and Functional Classification data from FDOT’s TDA Office.</a:t>
          </a:r>
          <a:endParaRPr lang="en-US" sz="120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Char char="•"/>
          </a:pPr>
          <a:endParaRPr lang="en-US" sz="120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Coordinates reviews with local agency partners and regional workshops with MPOs.</a:t>
          </a:r>
        </a:p>
        <a:p>
          <a:pPr marL="114300" lvl="1" indent="-114300" algn="l" defTabSz="533400">
            <a:lnSpc>
              <a:spcPct val="100000"/>
            </a:lnSpc>
            <a:spcBef>
              <a:spcPct val="0"/>
            </a:spcBef>
            <a:spcAft>
              <a:spcPct val="15000"/>
            </a:spcAft>
            <a:buFont typeface="Arial" panose="020B0604020202020204" pitchFamily="34" charset="0"/>
            <a:buChar char="•"/>
          </a:pPr>
          <a:endParaRPr lang="en-US" sz="1200" b="0" i="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Coordinates proposed changes from planning partners and acquires signatures from local agencies.</a:t>
          </a:r>
        </a:p>
        <a:p>
          <a:pPr marL="114300" lvl="1" indent="-114300" algn="l" defTabSz="533400">
            <a:lnSpc>
              <a:spcPct val="100000"/>
            </a:lnSpc>
            <a:spcBef>
              <a:spcPct val="0"/>
            </a:spcBef>
            <a:spcAft>
              <a:spcPct val="15000"/>
            </a:spcAft>
            <a:buFont typeface="Arial" panose="020B0604020202020204" pitchFamily="34" charset="0"/>
            <a:buChar char="•"/>
          </a:pPr>
          <a:endParaRPr lang="en-US" sz="1200" b="0" i="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Performs functional classifications reviews with local entities.</a:t>
          </a:r>
        </a:p>
        <a:p>
          <a:pPr marL="114300" lvl="1" indent="-114300" algn="l" defTabSz="533400">
            <a:lnSpc>
              <a:spcPct val="100000"/>
            </a:lnSpc>
            <a:spcBef>
              <a:spcPct val="0"/>
            </a:spcBef>
            <a:spcAft>
              <a:spcPct val="15000"/>
            </a:spcAft>
            <a:buFont typeface="Arial" panose="020B0604020202020204" pitchFamily="34" charset="0"/>
            <a:buChar char="•"/>
          </a:pPr>
          <a:endParaRPr lang="en-US" sz="1200" b="0" i="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Delivers proposed changes of UAB maps, data, and functional classification applications for FDOT TDA Office review and FHWA submission.</a:t>
          </a:r>
        </a:p>
      </dsp:txBody>
      <dsp:txXfrm>
        <a:off x="5943049" y="874010"/>
        <a:ext cx="2604700" cy="4665642"/>
      </dsp:txXfrm>
    </dsp:sp>
    <dsp:sp modelId="{F111B9EA-4CF9-449E-AC80-41F428221336}">
      <dsp:nvSpPr>
        <dsp:cNvPr id="0" name=""/>
        <dsp:cNvSpPr/>
      </dsp:nvSpPr>
      <dsp:spPr>
        <a:xfrm>
          <a:off x="8912407" y="221067"/>
          <a:ext cx="2604700" cy="652942"/>
        </a:xfrm>
        <a:prstGeom prst="rect">
          <a:avLst/>
        </a:prstGeom>
        <a:solidFill>
          <a:schemeClr val="accent1">
            <a:shade val="50000"/>
            <a:hueOff val="294337"/>
            <a:satOff val="-26831"/>
            <a:lumOff val="26140"/>
            <a:alphaOff val="0"/>
          </a:schemeClr>
        </a:solidFill>
        <a:ln w="12700" cap="flat" cmpd="sng" algn="ctr">
          <a:solidFill>
            <a:schemeClr val="accent1">
              <a:shade val="50000"/>
              <a:hueOff val="294337"/>
              <a:satOff val="-26831"/>
              <a:lumOff val="261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Segoe UI" panose="020B0502040204020203" pitchFamily="34" charset="0"/>
              <a:cs typeface="Segoe UI" panose="020B0502040204020203" pitchFamily="34" charset="0"/>
            </a:rPr>
            <a:t>Metropolitan/Transportation Planning Organizations (MPOs/TPOs)</a:t>
          </a:r>
        </a:p>
      </dsp:txBody>
      <dsp:txXfrm>
        <a:off x="8912407" y="221067"/>
        <a:ext cx="2604700" cy="652942"/>
      </dsp:txXfrm>
    </dsp:sp>
    <dsp:sp modelId="{2EB7FA58-CF76-47E4-BBBC-A6F1E38BB792}">
      <dsp:nvSpPr>
        <dsp:cNvPr id="0" name=""/>
        <dsp:cNvSpPr/>
      </dsp:nvSpPr>
      <dsp:spPr>
        <a:xfrm>
          <a:off x="8912407" y="874010"/>
          <a:ext cx="2604700" cy="4665642"/>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Updates its Metropolitan Planning Area (MPA) boundary maps in consultation with the District, which is also known as the MPO Boundary Map.</a:t>
          </a:r>
          <a:endParaRPr lang="en-US" sz="120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endParaRPr lang="en-US" sz="120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Updates its Apportionment Plan, which is the MPO’s voting membership structure.</a:t>
          </a:r>
        </a:p>
        <a:p>
          <a:pPr marL="114300" lvl="1" indent="-114300" algn="l" defTabSz="533400">
            <a:lnSpc>
              <a:spcPct val="100000"/>
            </a:lnSpc>
            <a:spcBef>
              <a:spcPct val="0"/>
            </a:spcBef>
            <a:spcAft>
              <a:spcPct val="15000"/>
            </a:spcAft>
            <a:buFont typeface="Arial" panose="020B0604020202020204" pitchFamily="34" charset="0"/>
            <a:buChar char="•"/>
          </a:pPr>
          <a:endParaRPr lang="en-US" sz="1200" b="0" i="0" kern="1200" dirty="0">
            <a:latin typeface="Segoe UI" panose="020B0502040204020203" pitchFamily="34" charset="0"/>
            <a:cs typeface="Segoe UI" panose="020B0502040204020203" pitchFamily="34" charset="0"/>
          </a:endParaRPr>
        </a:p>
        <a:p>
          <a:pPr marL="114300" lvl="1" indent="-114300" algn="l" defTabSz="533400">
            <a:lnSpc>
              <a:spcPct val="100000"/>
            </a:lnSpc>
            <a:spcBef>
              <a:spcPct val="0"/>
            </a:spcBef>
            <a:spcAft>
              <a:spcPct val="15000"/>
            </a:spcAft>
            <a:buFont typeface="Arial" panose="020B0604020202020204" pitchFamily="34" charset="0"/>
            <a:buChar char="•"/>
          </a:pPr>
          <a:r>
            <a:rPr lang="en-US" sz="1200" b="0" i="0" kern="1200" dirty="0">
              <a:latin typeface="Segoe UI" panose="020B0502040204020203" pitchFamily="34" charset="0"/>
              <a:cs typeface="Segoe UI" panose="020B0502040204020203" pitchFamily="34" charset="0"/>
            </a:rPr>
            <a:t>Coordinates with local governments and the District on the process to adjust the functional classification of roadways within the MPO area. </a:t>
          </a:r>
        </a:p>
      </dsp:txBody>
      <dsp:txXfrm>
        <a:off x="8912407" y="874010"/>
        <a:ext cx="2604700" cy="46656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4654C-0E05-4057-ADA0-F0E3964F532D}">
      <dsp:nvSpPr>
        <dsp:cNvPr id="0" name=""/>
        <dsp:cNvSpPr/>
      </dsp:nvSpPr>
      <dsp:spPr>
        <a:xfrm>
          <a:off x="0" y="105090"/>
          <a:ext cx="1764819" cy="10588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egoe UI" panose="020B0502040204020203" pitchFamily="34" charset="0"/>
              <a:cs typeface="Segoe UI" panose="020B0502040204020203" pitchFamily="34" charset="0"/>
            </a:rPr>
            <a:t>Types of trips being served</a:t>
          </a:r>
        </a:p>
      </dsp:txBody>
      <dsp:txXfrm>
        <a:off x="0" y="105090"/>
        <a:ext cx="1764819" cy="1058891"/>
      </dsp:txXfrm>
    </dsp:sp>
    <dsp:sp modelId="{3AB3E8BB-E1CA-4F87-8924-4E588F7B5A9A}">
      <dsp:nvSpPr>
        <dsp:cNvPr id="0" name=""/>
        <dsp:cNvSpPr/>
      </dsp:nvSpPr>
      <dsp:spPr>
        <a:xfrm>
          <a:off x="1941300" y="105090"/>
          <a:ext cx="1764819" cy="10588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egoe UI" panose="020B0502040204020203" pitchFamily="34" charset="0"/>
              <a:cs typeface="Segoe UI" panose="020B0502040204020203" pitchFamily="34" charset="0"/>
            </a:rPr>
            <a:t>Travel Speeds</a:t>
          </a:r>
        </a:p>
      </dsp:txBody>
      <dsp:txXfrm>
        <a:off x="1941300" y="105090"/>
        <a:ext cx="1764819" cy="1058891"/>
      </dsp:txXfrm>
    </dsp:sp>
    <dsp:sp modelId="{AF85615B-66C3-4A6E-A056-0DB9FA611F55}">
      <dsp:nvSpPr>
        <dsp:cNvPr id="0" name=""/>
        <dsp:cNvSpPr/>
      </dsp:nvSpPr>
      <dsp:spPr>
        <a:xfrm>
          <a:off x="3882601" y="105090"/>
          <a:ext cx="1764819" cy="10588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egoe UI" panose="020B0502040204020203" pitchFamily="34" charset="0"/>
              <a:cs typeface="Segoe UI" panose="020B0502040204020203" pitchFamily="34" charset="0"/>
            </a:rPr>
            <a:t>Trip Distance</a:t>
          </a:r>
        </a:p>
      </dsp:txBody>
      <dsp:txXfrm>
        <a:off x="3882601" y="105090"/>
        <a:ext cx="1764819" cy="1058891"/>
      </dsp:txXfrm>
    </dsp:sp>
    <dsp:sp modelId="{DFFE0C2B-EE52-42C1-90AC-A27251A4D8D4}">
      <dsp:nvSpPr>
        <dsp:cNvPr id="0" name=""/>
        <dsp:cNvSpPr/>
      </dsp:nvSpPr>
      <dsp:spPr>
        <a:xfrm>
          <a:off x="0" y="1340464"/>
          <a:ext cx="1764819" cy="10588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egoe UI" panose="020B0502040204020203" pitchFamily="34" charset="0"/>
              <a:cs typeface="Segoe UI" panose="020B0502040204020203" pitchFamily="34" charset="0"/>
            </a:rPr>
            <a:t>Interval Spacing</a:t>
          </a:r>
        </a:p>
      </dsp:txBody>
      <dsp:txXfrm>
        <a:off x="0" y="1340464"/>
        <a:ext cx="1764819" cy="1058891"/>
      </dsp:txXfrm>
    </dsp:sp>
    <dsp:sp modelId="{DF8BDBF3-0B6F-4271-8865-D7A649B55F6D}">
      <dsp:nvSpPr>
        <dsp:cNvPr id="0" name=""/>
        <dsp:cNvSpPr/>
      </dsp:nvSpPr>
      <dsp:spPr>
        <a:xfrm>
          <a:off x="1941300" y="1340464"/>
          <a:ext cx="1764819" cy="10588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egoe UI" panose="020B0502040204020203" pitchFamily="34" charset="0"/>
              <a:cs typeface="Segoe UI" panose="020B0502040204020203" pitchFamily="34" charset="0"/>
            </a:rPr>
            <a:t>Population center thresholds and/or traffic generators being served</a:t>
          </a:r>
        </a:p>
      </dsp:txBody>
      <dsp:txXfrm>
        <a:off x="1941300" y="1340464"/>
        <a:ext cx="1764819" cy="1058891"/>
      </dsp:txXfrm>
    </dsp:sp>
    <dsp:sp modelId="{F145BC1D-846E-46B6-9EC0-5899E8EE1D49}">
      <dsp:nvSpPr>
        <dsp:cNvPr id="0" name=""/>
        <dsp:cNvSpPr/>
      </dsp:nvSpPr>
      <dsp:spPr>
        <a:xfrm>
          <a:off x="3882601" y="1340464"/>
          <a:ext cx="1764819" cy="10588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egoe UI" panose="020B0502040204020203" pitchFamily="34" charset="0"/>
              <a:cs typeface="Segoe UI" panose="020B0502040204020203" pitchFamily="34" charset="0"/>
            </a:rPr>
            <a:t>Expected Volume</a:t>
          </a:r>
        </a:p>
      </dsp:txBody>
      <dsp:txXfrm>
        <a:off x="3882601" y="1340464"/>
        <a:ext cx="1764819" cy="1058891"/>
      </dsp:txXfrm>
    </dsp:sp>
    <dsp:sp modelId="{C0C5244D-8656-4BFD-91AB-680FEA9D1252}">
      <dsp:nvSpPr>
        <dsp:cNvPr id="0" name=""/>
        <dsp:cNvSpPr/>
      </dsp:nvSpPr>
      <dsp:spPr>
        <a:xfrm>
          <a:off x="970650" y="2575837"/>
          <a:ext cx="1764819" cy="10588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egoe UI" panose="020B0502040204020203" pitchFamily="34" charset="0"/>
              <a:cs typeface="Segoe UI" panose="020B0502040204020203" pitchFamily="34" charset="0"/>
            </a:rPr>
            <a:t>Network Characteristics</a:t>
          </a:r>
        </a:p>
      </dsp:txBody>
      <dsp:txXfrm>
        <a:off x="970650" y="2575837"/>
        <a:ext cx="1764819" cy="1058891"/>
      </dsp:txXfrm>
    </dsp:sp>
    <dsp:sp modelId="{E4361670-BBC4-401B-B723-6814A45E2991}">
      <dsp:nvSpPr>
        <dsp:cNvPr id="0" name=""/>
        <dsp:cNvSpPr/>
      </dsp:nvSpPr>
      <dsp:spPr>
        <a:xfrm>
          <a:off x="2911951" y="2575837"/>
          <a:ext cx="1764819" cy="10588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Segoe UI" panose="020B0502040204020203" pitchFamily="34" charset="0"/>
              <a:cs typeface="Segoe UI" panose="020B0502040204020203" pitchFamily="34" charset="0"/>
            </a:rPr>
            <a:t>Mileage extents</a:t>
          </a:r>
        </a:p>
      </dsp:txBody>
      <dsp:txXfrm>
        <a:off x="2911951" y="2575837"/>
        <a:ext cx="1764819" cy="10588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3F920-6A70-4E04-9D6D-D282CA949828}">
      <dsp:nvSpPr>
        <dsp:cNvPr id="0" name=""/>
        <dsp:cNvSpPr/>
      </dsp:nvSpPr>
      <dsp:spPr>
        <a:xfrm>
          <a:off x="4411987" y="1774"/>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4F81BD">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All Roads</a:t>
          </a:r>
        </a:p>
      </dsp:txBody>
      <dsp:txXfrm>
        <a:off x="4432937" y="22724"/>
        <a:ext cx="1031020" cy="673380"/>
      </dsp:txXfrm>
    </dsp:sp>
    <dsp:sp modelId="{2595EFE4-4003-459C-BE8C-748723F4C828}">
      <dsp:nvSpPr>
        <dsp:cNvPr id="0" name=""/>
        <dsp:cNvSpPr/>
      </dsp:nvSpPr>
      <dsp:spPr>
        <a:xfrm>
          <a:off x="3204952" y="717055"/>
          <a:ext cx="1743495" cy="286112"/>
        </a:xfrm>
        <a:custGeom>
          <a:avLst/>
          <a:gdLst/>
          <a:ahLst/>
          <a:cxnLst/>
          <a:rect l="0" t="0" r="0" b="0"/>
          <a:pathLst>
            <a:path>
              <a:moveTo>
                <a:pt x="1743495" y="0"/>
              </a:moveTo>
              <a:lnTo>
                <a:pt x="1743495" y="143056"/>
              </a:lnTo>
              <a:lnTo>
                <a:pt x="0" y="143056"/>
              </a:lnTo>
              <a:lnTo>
                <a:pt x="0" y="286112"/>
              </a:lnTo>
            </a:path>
          </a:pathLst>
        </a:custGeom>
        <a:noFill/>
        <a:ln w="25400" cap="flat" cmpd="sng" algn="ctr">
          <a:solidFill>
            <a:srgbClr val="9BBB59">
              <a:lumMod val="75000"/>
            </a:srgbClr>
          </a:solidFill>
          <a:prstDash val="solid"/>
          <a:miter lim="800000"/>
        </a:ln>
        <a:effectLst/>
      </dsp:spPr>
      <dsp:style>
        <a:lnRef idx="2">
          <a:scrgbClr r="0" g="0" b="0"/>
        </a:lnRef>
        <a:fillRef idx="0">
          <a:scrgbClr r="0" g="0" b="0"/>
        </a:fillRef>
        <a:effectRef idx="0">
          <a:scrgbClr r="0" g="0" b="0"/>
        </a:effectRef>
        <a:fontRef idx="minor"/>
      </dsp:style>
    </dsp:sp>
    <dsp:sp modelId="{6F3D06E6-17A2-445D-A213-771EAECB45D9}">
      <dsp:nvSpPr>
        <dsp:cNvPr id="0" name=""/>
        <dsp:cNvSpPr/>
      </dsp:nvSpPr>
      <dsp:spPr>
        <a:xfrm>
          <a:off x="2668491" y="1003167"/>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9BBB59">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Arterial</a:t>
          </a:r>
        </a:p>
      </dsp:txBody>
      <dsp:txXfrm>
        <a:off x="2689441" y="1024117"/>
        <a:ext cx="1031020" cy="673380"/>
      </dsp:txXfrm>
    </dsp:sp>
    <dsp:sp modelId="{12D6EAD8-8CBB-4ECD-8E94-114D73B1861E}">
      <dsp:nvSpPr>
        <dsp:cNvPr id="0" name=""/>
        <dsp:cNvSpPr/>
      </dsp:nvSpPr>
      <dsp:spPr>
        <a:xfrm>
          <a:off x="2507553" y="1718447"/>
          <a:ext cx="697398" cy="286112"/>
        </a:xfrm>
        <a:custGeom>
          <a:avLst/>
          <a:gdLst/>
          <a:ahLst/>
          <a:cxnLst/>
          <a:rect l="0" t="0" r="0" b="0"/>
          <a:pathLst>
            <a:path>
              <a:moveTo>
                <a:pt x="697398" y="0"/>
              </a:moveTo>
              <a:lnTo>
                <a:pt x="697398" y="143056"/>
              </a:lnTo>
              <a:lnTo>
                <a:pt x="0" y="143056"/>
              </a:lnTo>
              <a:lnTo>
                <a:pt x="0" y="286112"/>
              </a:lnTo>
            </a:path>
          </a:pathLst>
        </a:custGeom>
        <a:noFill/>
        <a:ln w="25400" cap="flat" cmpd="sng" algn="ctr">
          <a:solidFill>
            <a:srgbClr val="F79646">
              <a:lumMod val="75000"/>
            </a:srgbClr>
          </a:solidFill>
          <a:prstDash val="solid"/>
          <a:miter lim="800000"/>
        </a:ln>
        <a:effectLst/>
      </dsp:spPr>
      <dsp:style>
        <a:lnRef idx="2">
          <a:scrgbClr r="0" g="0" b="0"/>
        </a:lnRef>
        <a:fillRef idx="0">
          <a:scrgbClr r="0" g="0" b="0"/>
        </a:fillRef>
        <a:effectRef idx="0">
          <a:scrgbClr r="0" g="0" b="0"/>
        </a:effectRef>
        <a:fontRef idx="minor"/>
      </dsp:style>
    </dsp:sp>
    <dsp:sp modelId="{534BFDE4-73BC-4A94-AC38-CDFF59093B04}">
      <dsp:nvSpPr>
        <dsp:cNvPr id="0" name=""/>
        <dsp:cNvSpPr/>
      </dsp:nvSpPr>
      <dsp:spPr>
        <a:xfrm>
          <a:off x="1971093" y="2004559"/>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Principal</a:t>
          </a:r>
        </a:p>
      </dsp:txBody>
      <dsp:txXfrm>
        <a:off x="1992043" y="2025509"/>
        <a:ext cx="1031020" cy="673380"/>
      </dsp:txXfrm>
    </dsp:sp>
    <dsp:sp modelId="{0D914C94-AF5D-4288-9AA7-835875219EAA}">
      <dsp:nvSpPr>
        <dsp:cNvPr id="0" name=""/>
        <dsp:cNvSpPr/>
      </dsp:nvSpPr>
      <dsp:spPr>
        <a:xfrm>
          <a:off x="1461456" y="2719840"/>
          <a:ext cx="1046097" cy="286112"/>
        </a:xfrm>
        <a:custGeom>
          <a:avLst/>
          <a:gdLst/>
          <a:ahLst/>
          <a:cxnLst/>
          <a:rect l="0" t="0" r="0" b="0"/>
          <a:pathLst>
            <a:path>
              <a:moveTo>
                <a:pt x="1046097" y="0"/>
              </a:moveTo>
              <a:lnTo>
                <a:pt x="1046097" y="143056"/>
              </a:lnTo>
              <a:lnTo>
                <a:pt x="0" y="143056"/>
              </a:lnTo>
              <a:lnTo>
                <a:pt x="0" y="286112"/>
              </a:lnTo>
            </a:path>
          </a:pathLst>
        </a:custGeom>
        <a:noFill/>
        <a:ln w="25400" cap="flat" cmpd="sng" algn="ctr">
          <a:solidFill>
            <a:srgbClr val="4BACC6">
              <a:lumMod val="75000"/>
            </a:srgbClr>
          </a:solidFill>
          <a:prstDash val="solid"/>
          <a:miter lim="800000"/>
        </a:ln>
        <a:effectLst/>
      </dsp:spPr>
      <dsp:style>
        <a:lnRef idx="2">
          <a:scrgbClr r="0" g="0" b="0"/>
        </a:lnRef>
        <a:fillRef idx="0">
          <a:scrgbClr r="0" g="0" b="0"/>
        </a:fillRef>
        <a:effectRef idx="0">
          <a:scrgbClr r="0" g="0" b="0"/>
        </a:effectRef>
        <a:fontRef idx="minor"/>
      </dsp:style>
    </dsp:sp>
    <dsp:sp modelId="{9932A394-EBFA-4B17-9D0C-20119DF9ACBA}">
      <dsp:nvSpPr>
        <dsp:cNvPr id="0" name=""/>
        <dsp:cNvSpPr/>
      </dsp:nvSpPr>
      <dsp:spPr>
        <a:xfrm>
          <a:off x="924995" y="3005952"/>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Limited Access</a:t>
          </a:r>
        </a:p>
      </dsp:txBody>
      <dsp:txXfrm>
        <a:off x="945945" y="3026902"/>
        <a:ext cx="1031020" cy="673380"/>
      </dsp:txXfrm>
    </dsp:sp>
    <dsp:sp modelId="{F5CEF66A-BDF5-4199-85B7-D8E33709AD4D}">
      <dsp:nvSpPr>
        <dsp:cNvPr id="0" name=""/>
        <dsp:cNvSpPr/>
      </dsp:nvSpPr>
      <dsp:spPr>
        <a:xfrm>
          <a:off x="841984" y="3721232"/>
          <a:ext cx="619472" cy="221915"/>
        </a:xfrm>
        <a:custGeom>
          <a:avLst/>
          <a:gdLst/>
          <a:ahLst/>
          <a:cxnLst/>
          <a:rect l="0" t="0" r="0" b="0"/>
          <a:pathLst>
            <a:path>
              <a:moveTo>
                <a:pt x="619472" y="0"/>
              </a:moveTo>
              <a:lnTo>
                <a:pt x="619472" y="110957"/>
              </a:lnTo>
              <a:lnTo>
                <a:pt x="0" y="110957"/>
              </a:lnTo>
              <a:lnTo>
                <a:pt x="0" y="221915"/>
              </a:lnTo>
            </a:path>
          </a:pathLst>
        </a:custGeom>
        <a:noFill/>
        <a:ln w="25400" cap="flat" cmpd="sng" algn="ctr">
          <a:solidFill>
            <a:srgbClr val="C0504D">
              <a:lumMod val="75000"/>
            </a:srgbClr>
          </a:solidFill>
          <a:prstDash val="solid"/>
          <a:miter lim="800000"/>
        </a:ln>
        <a:effectLst/>
      </dsp:spPr>
      <dsp:style>
        <a:lnRef idx="2">
          <a:scrgbClr r="0" g="0" b="0"/>
        </a:lnRef>
        <a:fillRef idx="0">
          <a:scrgbClr r="0" g="0" b="0"/>
        </a:fillRef>
        <a:effectRef idx="0">
          <a:scrgbClr r="0" g="0" b="0"/>
        </a:effectRef>
        <a:fontRef idx="minor"/>
      </dsp:style>
    </dsp:sp>
    <dsp:sp modelId="{1F0B4513-D549-42CA-B2D7-6EE68A512087}">
      <dsp:nvSpPr>
        <dsp:cNvPr id="0" name=""/>
        <dsp:cNvSpPr/>
      </dsp:nvSpPr>
      <dsp:spPr>
        <a:xfrm>
          <a:off x="305523" y="3943148"/>
          <a:ext cx="1072920" cy="715280"/>
        </a:xfrm>
        <a:prstGeom prst="roundRect">
          <a:avLst>
            <a:gd name="adj" fmla="val 10000"/>
          </a:avLst>
        </a:prstGeom>
        <a:solidFill>
          <a:schemeClr val="accent1">
            <a:lumMod val="40000"/>
            <a:lumOff val="60000"/>
            <a:alpha val="90000"/>
          </a:schemeClr>
        </a:solidFill>
        <a:ln w="38100" cap="flat" cmpd="sng" algn="ctr">
          <a:solidFill>
            <a:srgbClr val="C0504D">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Interstate</a:t>
          </a:r>
        </a:p>
      </dsp:txBody>
      <dsp:txXfrm>
        <a:off x="326473" y="3964098"/>
        <a:ext cx="1031020" cy="673380"/>
      </dsp:txXfrm>
    </dsp:sp>
    <dsp:sp modelId="{B7B48B6F-0695-4540-8CF0-84CD27744067}">
      <dsp:nvSpPr>
        <dsp:cNvPr id="0" name=""/>
        <dsp:cNvSpPr/>
      </dsp:nvSpPr>
      <dsp:spPr>
        <a:xfrm>
          <a:off x="1461456" y="3721232"/>
          <a:ext cx="697398" cy="286112"/>
        </a:xfrm>
        <a:custGeom>
          <a:avLst/>
          <a:gdLst/>
          <a:ahLst/>
          <a:cxnLst/>
          <a:rect l="0" t="0" r="0" b="0"/>
          <a:pathLst>
            <a:path>
              <a:moveTo>
                <a:pt x="0" y="0"/>
              </a:moveTo>
              <a:lnTo>
                <a:pt x="0" y="143056"/>
              </a:lnTo>
              <a:lnTo>
                <a:pt x="697398" y="143056"/>
              </a:lnTo>
              <a:lnTo>
                <a:pt x="697398" y="286112"/>
              </a:lnTo>
            </a:path>
          </a:pathLst>
        </a:custGeom>
        <a:noFill/>
        <a:ln w="25400" cap="flat" cmpd="sng" algn="ctr">
          <a:solidFill>
            <a:srgbClr val="C0504D">
              <a:lumMod val="75000"/>
            </a:srgbClr>
          </a:solidFill>
          <a:prstDash val="solid"/>
          <a:miter lim="800000"/>
        </a:ln>
        <a:effectLst/>
      </dsp:spPr>
      <dsp:style>
        <a:lnRef idx="2">
          <a:scrgbClr r="0" g="0" b="0"/>
        </a:lnRef>
        <a:fillRef idx="0">
          <a:scrgbClr r="0" g="0" b="0"/>
        </a:fillRef>
        <a:effectRef idx="0">
          <a:scrgbClr r="0" g="0" b="0"/>
        </a:effectRef>
        <a:fontRef idx="minor"/>
      </dsp:style>
    </dsp:sp>
    <dsp:sp modelId="{1F0764C8-225E-4218-BE0A-4E395B44686B}">
      <dsp:nvSpPr>
        <dsp:cNvPr id="0" name=""/>
        <dsp:cNvSpPr/>
      </dsp:nvSpPr>
      <dsp:spPr>
        <a:xfrm>
          <a:off x="1622394" y="4007344"/>
          <a:ext cx="1072920" cy="715280"/>
        </a:xfrm>
        <a:prstGeom prst="roundRect">
          <a:avLst>
            <a:gd name="adj" fmla="val 10000"/>
          </a:avLst>
        </a:prstGeom>
        <a:solidFill>
          <a:schemeClr val="accent1">
            <a:lumMod val="40000"/>
            <a:lumOff val="60000"/>
            <a:alpha val="90000"/>
          </a:schemeClr>
        </a:solidFill>
        <a:ln w="38100" cap="flat" cmpd="sng" algn="ctr">
          <a:solidFill>
            <a:srgbClr val="C0504D">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Other Freeways &amp; Expressways</a:t>
          </a:r>
        </a:p>
      </dsp:txBody>
      <dsp:txXfrm>
        <a:off x="1643344" y="4028294"/>
        <a:ext cx="1031020" cy="673380"/>
      </dsp:txXfrm>
    </dsp:sp>
    <dsp:sp modelId="{C272BC99-A091-4A66-9CFB-580217EF4F9C}">
      <dsp:nvSpPr>
        <dsp:cNvPr id="0" name=""/>
        <dsp:cNvSpPr/>
      </dsp:nvSpPr>
      <dsp:spPr>
        <a:xfrm>
          <a:off x="2507553" y="2719840"/>
          <a:ext cx="1046097" cy="286112"/>
        </a:xfrm>
        <a:custGeom>
          <a:avLst/>
          <a:gdLst/>
          <a:ahLst/>
          <a:cxnLst/>
          <a:rect l="0" t="0" r="0" b="0"/>
          <a:pathLst>
            <a:path>
              <a:moveTo>
                <a:pt x="0" y="0"/>
              </a:moveTo>
              <a:lnTo>
                <a:pt x="0" y="143056"/>
              </a:lnTo>
              <a:lnTo>
                <a:pt x="1046097" y="143056"/>
              </a:lnTo>
              <a:lnTo>
                <a:pt x="1046097" y="286112"/>
              </a:lnTo>
            </a:path>
          </a:pathLst>
        </a:custGeom>
        <a:noFill/>
        <a:ln w="25400" cap="flat" cmpd="sng" algn="ctr">
          <a:solidFill>
            <a:srgbClr val="4BACC6">
              <a:lumMod val="75000"/>
            </a:srgbClr>
          </a:solidFill>
          <a:prstDash val="solid"/>
          <a:miter lim="800000"/>
        </a:ln>
        <a:effectLst/>
      </dsp:spPr>
      <dsp:style>
        <a:lnRef idx="2">
          <a:scrgbClr r="0" g="0" b="0"/>
        </a:lnRef>
        <a:fillRef idx="0">
          <a:scrgbClr r="0" g="0" b="0"/>
        </a:fillRef>
        <a:effectRef idx="0">
          <a:scrgbClr r="0" g="0" b="0"/>
        </a:effectRef>
        <a:fontRef idx="minor"/>
      </dsp:style>
    </dsp:sp>
    <dsp:sp modelId="{76168A57-0396-4797-B97A-AA86C3C17B94}">
      <dsp:nvSpPr>
        <dsp:cNvPr id="0" name=""/>
        <dsp:cNvSpPr/>
      </dsp:nvSpPr>
      <dsp:spPr>
        <a:xfrm>
          <a:off x="3017190" y="3005952"/>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Full Access</a:t>
          </a:r>
        </a:p>
      </dsp:txBody>
      <dsp:txXfrm>
        <a:off x="3038140" y="3026902"/>
        <a:ext cx="1031020" cy="673380"/>
      </dsp:txXfrm>
    </dsp:sp>
    <dsp:sp modelId="{C1509A7B-E55D-465A-B093-8F18505BA62C}">
      <dsp:nvSpPr>
        <dsp:cNvPr id="0" name=""/>
        <dsp:cNvSpPr/>
      </dsp:nvSpPr>
      <dsp:spPr>
        <a:xfrm>
          <a:off x="3507931" y="3721232"/>
          <a:ext cx="91440" cy="286112"/>
        </a:xfrm>
        <a:custGeom>
          <a:avLst/>
          <a:gdLst/>
          <a:ahLst/>
          <a:cxnLst/>
          <a:rect l="0" t="0" r="0" b="0"/>
          <a:pathLst>
            <a:path>
              <a:moveTo>
                <a:pt x="45720" y="0"/>
              </a:moveTo>
              <a:lnTo>
                <a:pt x="45720" y="28611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C7168-AE8C-4C9C-A3B1-2D1B9A554AD6}">
      <dsp:nvSpPr>
        <dsp:cNvPr id="0" name=""/>
        <dsp:cNvSpPr/>
      </dsp:nvSpPr>
      <dsp:spPr>
        <a:xfrm>
          <a:off x="3017190" y="4007344"/>
          <a:ext cx="1072920" cy="715280"/>
        </a:xfrm>
        <a:prstGeom prst="roundRect">
          <a:avLst>
            <a:gd name="adj" fmla="val 10000"/>
          </a:avLst>
        </a:prstGeom>
        <a:solidFill>
          <a:schemeClr val="accent3">
            <a:lumMod val="40000"/>
            <a:lumOff val="60000"/>
            <a:alpha val="90000"/>
          </a:scheme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Other Principal Arterial</a:t>
          </a:r>
        </a:p>
      </dsp:txBody>
      <dsp:txXfrm>
        <a:off x="3038140" y="4028294"/>
        <a:ext cx="1031020" cy="673380"/>
      </dsp:txXfrm>
    </dsp:sp>
    <dsp:sp modelId="{B769C8C8-1434-4F66-912F-6FBFA179571F}">
      <dsp:nvSpPr>
        <dsp:cNvPr id="0" name=""/>
        <dsp:cNvSpPr/>
      </dsp:nvSpPr>
      <dsp:spPr>
        <a:xfrm>
          <a:off x="3204952" y="1718447"/>
          <a:ext cx="697398" cy="286112"/>
        </a:xfrm>
        <a:custGeom>
          <a:avLst/>
          <a:gdLst/>
          <a:ahLst/>
          <a:cxnLst/>
          <a:rect l="0" t="0" r="0" b="0"/>
          <a:pathLst>
            <a:path>
              <a:moveTo>
                <a:pt x="0" y="0"/>
              </a:moveTo>
              <a:lnTo>
                <a:pt x="0" y="143056"/>
              </a:lnTo>
              <a:lnTo>
                <a:pt x="697398" y="143056"/>
              </a:lnTo>
              <a:lnTo>
                <a:pt x="697398" y="286112"/>
              </a:lnTo>
            </a:path>
          </a:pathLst>
        </a:custGeom>
        <a:noFill/>
        <a:ln w="25400" cap="flat" cmpd="sng" algn="ctr">
          <a:solidFill>
            <a:srgbClr val="F79646">
              <a:lumMod val="75000"/>
            </a:srgbClr>
          </a:solidFill>
          <a:prstDash val="solid"/>
          <a:miter lim="800000"/>
        </a:ln>
        <a:effectLst/>
      </dsp:spPr>
      <dsp:style>
        <a:lnRef idx="2">
          <a:scrgbClr r="0" g="0" b="0"/>
        </a:lnRef>
        <a:fillRef idx="0">
          <a:scrgbClr r="0" g="0" b="0"/>
        </a:fillRef>
        <a:effectRef idx="0">
          <a:scrgbClr r="0" g="0" b="0"/>
        </a:effectRef>
        <a:fontRef idx="minor"/>
      </dsp:style>
    </dsp:sp>
    <dsp:sp modelId="{19677137-63AC-4806-B758-8F0EE94719B2}">
      <dsp:nvSpPr>
        <dsp:cNvPr id="0" name=""/>
        <dsp:cNvSpPr/>
      </dsp:nvSpPr>
      <dsp:spPr>
        <a:xfrm>
          <a:off x="3365890" y="2004559"/>
          <a:ext cx="1072920" cy="715280"/>
        </a:xfrm>
        <a:prstGeom prst="roundRect">
          <a:avLst>
            <a:gd name="adj" fmla="val 10000"/>
          </a:avLst>
        </a:prstGeom>
        <a:solidFill>
          <a:schemeClr val="accent6">
            <a:lumMod val="20000"/>
            <a:lumOff val="80000"/>
            <a:alpha val="90000"/>
          </a:schemeClr>
        </a:solidFill>
        <a:ln w="381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Minor </a:t>
          </a:r>
        </a:p>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 (Full Access)</a:t>
          </a:r>
        </a:p>
      </dsp:txBody>
      <dsp:txXfrm>
        <a:off x="3386840" y="2025509"/>
        <a:ext cx="1031020" cy="673380"/>
      </dsp:txXfrm>
    </dsp:sp>
    <dsp:sp modelId="{2BE6056C-1DE9-42E5-80B3-CF8F0B217360}">
      <dsp:nvSpPr>
        <dsp:cNvPr id="0" name=""/>
        <dsp:cNvSpPr/>
      </dsp:nvSpPr>
      <dsp:spPr>
        <a:xfrm>
          <a:off x="4948447" y="717055"/>
          <a:ext cx="1743495" cy="286112"/>
        </a:xfrm>
        <a:custGeom>
          <a:avLst/>
          <a:gdLst/>
          <a:ahLst/>
          <a:cxnLst/>
          <a:rect l="0" t="0" r="0" b="0"/>
          <a:pathLst>
            <a:path>
              <a:moveTo>
                <a:pt x="0" y="0"/>
              </a:moveTo>
              <a:lnTo>
                <a:pt x="0" y="143056"/>
              </a:lnTo>
              <a:lnTo>
                <a:pt x="1743495" y="143056"/>
              </a:lnTo>
              <a:lnTo>
                <a:pt x="1743495" y="286112"/>
              </a:lnTo>
            </a:path>
          </a:pathLst>
        </a:custGeom>
        <a:noFill/>
        <a:ln w="25400" cap="flat" cmpd="sng" algn="ctr">
          <a:solidFill>
            <a:srgbClr val="9BBB59">
              <a:lumMod val="75000"/>
            </a:srgbClr>
          </a:solidFill>
          <a:prstDash val="solid"/>
          <a:miter lim="800000"/>
        </a:ln>
        <a:effectLst/>
      </dsp:spPr>
      <dsp:style>
        <a:lnRef idx="2">
          <a:scrgbClr r="0" g="0" b="0"/>
        </a:lnRef>
        <a:fillRef idx="0">
          <a:scrgbClr r="0" g="0" b="0"/>
        </a:fillRef>
        <a:effectRef idx="0">
          <a:scrgbClr r="0" g="0" b="0"/>
        </a:effectRef>
        <a:fontRef idx="minor"/>
      </dsp:style>
    </dsp:sp>
    <dsp:sp modelId="{0A0A8116-79EF-4FB0-BF93-84A40BCCA90B}">
      <dsp:nvSpPr>
        <dsp:cNvPr id="0" name=""/>
        <dsp:cNvSpPr/>
      </dsp:nvSpPr>
      <dsp:spPr>
        <a:xfrm>
          <a:off x="6155483" y="1003167"/>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9BBB59">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Non-Arterial</a:t>
          </a:r>
        </a:p>
      </dsp:txBody>
      <dsp:txXfrm>
        <a:off x="6176433" y="1024117"/>
        <a:ext cx="1031020" cy="673380"/>
      </dsp:txXfrm>
    </dsp:sp>
    <dsp:sp modelId="{B54284DE-759B-462A-A662-2F822F73D2DA}">
      <dsp:nvSpPr>
        <dsp:cNvPr id="0" name=""/>
        <dsp:cNvSpPr/>
      </dsp:nvSpPr>
      <dsp:spPr>
        <a:xfrm>
          <a:off x="5994545" y="1718447"/>
          <a:ext cx="697398" cy="286112"/>
        </a:xfrm>
        <a:custGeom>
          <a:avLst/>
          <a:gdLst/>
          <a:ahLst/>
          <a:cxnLst/>
          <a:rect l="0" t="0" r="0" b="0"/>
          <a:pathLst>
            <a:path>
              <a:moveTo>
                <a:pt x="697398" y="0"/>
              </a:moveTo>
              <a:lnTo>
                <a:pt x="697398" y="143056"/>
              </a:lnTo>
              <a:lnTo>
                <a:pt x="0" y="143056"/>
              </a:lnTo>
              <a:lnTo>
                <a:pt x="0" y="286112"/>
              </a:lnTo>
            </a:path>
          </a:pathLst>
        </a:custGeom>
        <a:noFill/>
        <a:ln w="25400" cap="flat" cmpd="sng" algn="ctr">
          <a:solidFill>
            <a:srgbClr val="F79646">
              <a:lumMod val="75000"/>
            </a:srgbClr>
          </a:solidFill>
          <a:prstDash val="solid"/>
          <a:miter lim="800000"/>
        </a:ln>
        <a:effectLst/>
      </dsp:spPr>
      <dsp:style>
        <a:lnRef idx="2">
          <a:scrgbClr r="0" g="0" b="0"/>
        </a:lnRef>
        <a:fillRef idx="0">
          <a:scrgbClr r="0" g="0" b="0"/>
        </a:fillRef>
        <a:effectRef idx="0">
          <a:scrgbClr r="0" g="0" b="0"/>
        </a:effectRef>
        <a:fontRef idx="minor"/>
      </dsp:style>
    </dsp:sp>
    <dsp:sp modelId="{F51E12E5-E2A2-42BF-8380-DDD39D525DC8}">
      <dsp:nvSpPr>
        <dsp:cNvPr id="0" name=""/>
        <dsp:cNvSpPr/>
      </dsp:nvSpPr>
      <dsp:spPr>
        <a:xfrm>
          <a:off x="5458085" y="2004559"/>
          <a:ext cx="1072920" cy="715280"/>
        </a:xfrm>
        <a:prstGeom prst="roundRect">
          <a:avLst>
            <a:gd name="adj" fmla="val 10000"/>
          </a:avLst>
        </a:prstGeom>
        <a:solidFill>
          <a:sysClr val="window" lastClr="FFFFFF">
            <a:alpha val="90000"/>
            <a:hueOff val="0"/>
            <a:satOff val="0"/>
            <a:lumOff val="0"/>
            <a:alphaOff val="0"/>
          </a:sysClr>
        </a:solidFill>
        <a:ln w="381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Collector</a:t>
          </a:r>
        </a:p>
      </dsp:txBody>
      <dsp:txXfrm>
        <a:off x="5479035" y="2025509"/>
        <a:ext cx="1031020" cy="673380"/>
      </dsp:txXfrm>
    </dsp:sp>
    <dsp:sp modelId="{DF676594-8954-42AC-9F64-2ABA16CF8E30}">
      <dsp:nvSpPr>
        <dsp:cNvPr id="0" name=""/>
        <dsp:cNvSpPr/>
      </dsp:nvSpPr>
      <dsp:spPr>
        <a:xfrm>
          <a:off x="5297147" y="2719840"/>
          <a:ext cx="697398" cy="286112"/>
        </a:xfrm>
        <a:custGeom>
          <a:avLst/>
          <a:gdLst/>
          <a:ahLst/>
          <a:cxnLst/>
          <a:rect l="0" t="0" r="0" b="0"/>
          <a:pathLst>
            <a:path>
              <a:moveTo>
                <a:pt x="697398" y="0"/>
              </a:moveTo>
              <a:lnTo>
                <a:pt x="697398" y="143056"/>
              </a:lnTo>
              <a:lnTo>
                <a:pt x="0" y="143056"/>
              </a:lnTo>
              <a:lnTo>
                <a:pt x="0" y="286112"/>
              </a:lnTo>
            </a:path>
          </a:pathLst>
        </a:custGeom>
        <a:noFill/>
        <a:ln w="25400" cap="flat" cmpd="sng" algn="ctr">
          <a:solidFill>
            <a:srgbClr val="4BACC6">
              <a:lumMod val="75000"/>
            </a:srgbClr>
          </a:solidFill>
          <a:prstDash val="solid"/>
          <a:miter lim="800000"/>
        </a:ln>
        <a:effectLst/>
      </dsp:spPr>
      <dsp:style>
        <a:lnRef idx="2">
          <a:scrgbClr r="0" g="0" b="0"/>
        </a:lnRef>
        <a:fillRef idx="0">
          <a:scrgbClr r="0" g="0" b="0"/>
        </a:fillRef>
        <a:effectRef idx="0">
          <a:scrgbClr r="0" g="0" b="0"/>
        </a:effectRef>
        <a:fontRef idx="minor"/>
      </dsp:style>
    </dsp:sp>
    <dsp:sp modelId="{390302FB-C35E-4970-AF8E-92A791A05729}">
      <dsp:nvSpPr>
        <dsp:cNvPr id="0" name=""/>
        <dsp:cNvSpPr/>
      </dsp:nvSpPr>
      <dsp:spPr>
        <a:xfrm>
          <a:off x="4760686" y="3005952"/>
          <a:ext cx="1072920" cy="715280"/>
        </a:xfrm>
        <a:prstGeom prst="roundRect">
          <a:avLst>
            <a:gd name="adj" fmla="val 10000"/>
          </a:avLst>
        </a:prstGeom>
        <a:solidFill>
          <a:schemeClr val="accent3">
            <a:lumMod val="20000"/>
            <a:lumOff val="80000"/>
            <a:alpha val="90000"/>
          </a:scheme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Major</a:t>
          </a:r>
        </a:p>
      </dsp:txBody>
      <dsp:txXfrm>
        <a:off x="4781636" y="3026902"/>
        <a:ext cx="1031020" cy="673380"/>
      </dsp:txXfrm>
    </dsp:sp>
    <dsp:sp modelId="{6A6BD83A-2553-4A61-B72B-19CE9AC78A13}">
      <dsp:nvSpPr>
        <dsp:cNvPr id="0" name=""/>
        <dsp:cNvSpPr/>
      </dsp:nvSpPr>
      <dsp:spPr>
        <a:xfrm>
          <a:off x="5994545" y="2719840"/>
          <a:ext cx="697398" cy="286112"/>
        </a:xfrm>
        <a:custGeom>
          <a:avLst/>
          <a:gdLst/>
          <a:ahLst/>
          <a:cxnLst/>
          <a:rect l="0" t="0" r="0" b="0"/>
          <a:pathLst>
            <a:path>
              <a:moveTo>
                <a:pt x="0" y="0"/>
              </a:moveTo>
              <a:lnTo>
                <a:pt x="0" y="143056"/>
              </a:lnTo>
              <a:lnTo>
                <a:pt x="697398" y="143056"/>
              </a:lnTo>
              <a:lnTo>
                <a:pt x="697398" y="286112"/>
              </a:lnTo>
            </a:path>
          </a:pathLst>
        </a:custGeom>
        <a:noFill/>
        <a:ln w="25400" cap="flat" cmpd="sng" algn="ctr">
          <a:solidFill>
            <a:srgbClr val="4BACC6">
              <a:lumMod val="75000"/>
            </a:srgbClr>
          </a:solidFill>
          <a:prstDash val="solid"/>
          <a:miter lim="800000"/>
        </a:ln>
        <a:effectLst/>
      </dsp:spPr>
      <dsp:style>
        <a:lnRef idx="2">
          <a:scrgbClr r="0" g="0" b="0"/>
        </a:lnRef>
        <a:fillRef idx="0">
          <a:scrgbClr r="0" g="0" b="0"/>
        </a:fillRef>
        <a:effectRef idx="0">
          <a:scrgbClr r="0" g="0" b="0"/>
        </a:effectRef>
        <a:fontRef idx="minor"/>
      </dsp:style>
    </dsp:sp>
    <dsp:sp modelId="{4824D386-F1BA-4A3F-B5D8-A8B73081B3AC}">
      <dsp:nvSpPr>
        <dsp:cNvPr id="0" name=""/>
        <dsp:cNvSpPr/>
      </dsp:nvSpPr>
      <dsp:spPr>
        <a:xfrm>
          <a:off x="6155483" y="3005952"/>
          <a:ext cx="1072920" cy="715280"/>
        </a:xfrm>
        <a:prstGeom prst="roundRect">
          <a:avLst>
            <a:gd name="adj" fmla="val 10000"/>
          </a:avLst>
        </a:prstGeom>
        <a:solidFill>
          <a:schemeClr val="accent3">
            <a:lumMod val="20000"/>
            <a:lumOff val="80000"/>
            <a:alpha val="90000"/>
          </a:schemeClr>
        </a:solidFill>
        <a:ln w="38100" cap="flat" cmpd="sng" algn="ctr">
          <a:solidFill>
            <a:srgbClr val="4BACC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Minor</a:t>
          </a:r>
        </a:p>
      </dsp:txBody>
      <dsp:txXfrm>
        <a:off x="6176433" y="3026902"/>
        <a:ext cx="1031020" cy="673380"/>
      </dsp:txXfrm>
    </dsp:sp>
    <dsp:sp modelId="{18B04D38-BFA4-4935-9A87-295CE4A2C9F3}">
      <dsp:nvSpPr>
        <dsp:cNvPr id="0" name=""/>
        <dsp:cNvSpPr/>
      </dsp:nvSpPr>
      <dsp:spPr>
        <a:xfrm>
          <a:off x="6691943" y="1718447"/>
          <a:ext cx="697398" cy="286112"/>
        </a:xfrm>
        <a:custGeom>
          <a:avLst/>
          <a:gdLst/>
          <a:ahLst/>
          <a:cxnLst/>
          <a:rect l="0" t="0" r="0" b="0"/>
          <a:pathLst>
            <a:path>
              <a:moveTo>
                <a:pt x="0" y="0"/>
              </a:moveTo>
              <a:lnTo>
                <a:pt x="0" y="143056"/>
              </a:lnTo>
              <a:lnTo>
                <a:pt x="697398" y="143056"/>
              </a:lnTo>
              <a:lnTo>
                <a:pt x="697398" y="286112"/>
              </a:lnTo>
            </a:path>
          </a:pathLst>
        </a:custGeom>
        <a:noFill/>
        <a:ln w="25400" cap="flat" cmpd="sng" algn="ctr">
          <a:solidFill>
            <a:srgbClr val="F79646">
              <a:lumMod val="75000"/>
            </a:srgbClr>
          </a:solidFill>
          <a:prstDash val="solid"/>
          <a:miter lim="800000"/>
        </a:ln>
        <a:effectLst/>
      </dsp:spPr>
      <dsp:style>
        <a:lnRef idx="2">
          <a:scrgbClr r="0" g="0" b="0"/>
        </a:lnRef>
        <a:fillRef idx="0">
          <a:scrgbClr r="0" g="0" b="0"/>
        </a:fillRef>
        <a:effectRef idx="0">
          <a:scrgbClr r="0" g="0" b="0"/>
        </a:effectRef>
        <a:fontRef idx="minor"/>
      </dsp:style>
    </dsp:sp>
    <dsp:sp modelId="{2046080B-DA7E-4FAB-B246-1D477EBE987F}">
      <dsp:nvSpPr>
        <dsp:cNvPr id="0" name=""/>
        <dsp:cNvSpPr/>
      </dsp:nvSpPr>
      <dsp:spPr>
        <a:xfrm>
          <a:off x="6852881" y="2004559"/>
          <a:ext cx="1072920" cy="715280"/>
        </a:xfrm>
        <a:prstGeom prst="roundRect">
          <a:avLst>
            <a:gd name="adj" fmla="val 10000"/>
          </a:avLst>
        </a:prstGeom>
        <a:solidFill>
          <a:schemeClr val="accent6">
            <a:lumMod val="40000"/>
            <a:lumOff val="60000"/>
            <a:alpha val="90000"/>
          </a:schemeClr>
        </a:solidFill>
        <a:ln w="38100" cap="flat" cmpd="sng" algn="ctr">
          <a:solidFill>
            <a:srgbClr val="F7964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solidFill>
                <a:sysClr val="windowText" lastClr="000000">
                  <a:hueOff val="0"/>
                  <a:satOff val="0"/>
                  <a:lumOff val="0"/>
                  <a:alphaOff val="0"/>
                </a:sysClr>
              </a:solidFill>
              <a:latin typeface="Calibri"/>
              <a:ea typeface="+mn-ea"/>
              <a:cs typeface="+mn-cs"/>
            </a:rPr>
            <a:t>Local</a:t>
          </a:r>
        </a:p>
      </dsp:txBody>
      <dsp:txXfrm>
        <a:off x="6873831" y="2025509"/>
        <a:ext cx="1031020" cy="6733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8DC6F-917A-4A0A-9D93-39C800E6EE76}">
      <dsp:nvSpPr>
        <dsp:cNvPr id="0" name=""/>
        <dsp:cNvSpPr/>
      </dsp:nvSpPr>
      <dsp:spPr>
        <a:xfrm>
          <a:off x="805744" y="2332"/>
          <a:ext cx="4804395" cy="4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Continuity</a:t>
          </a:r>
        </a:p>
      </dsp:txBody>
      <dsp:txXfrm>
        <a:off x="805744" y="2332"/>
        <a:ext cx="4804395" cy="436763"/>
      </dsp:txXfrm>
    </dsp:sp>
    <dsp:sp modelId="{32996F7D-1C3C-4CBF-AA6D-F7C5EFB09B59}">
      <dsp:nvSpPr>
        <dsp:cNvPr id="0" name=""/>
        <dsp:cNvSpPr/>
      </dsp:nvSpPr>
      <dsp:spPr>
        <a:xfrm>
          <a:off x="805744" y="439095"/>
          <a:ext cx="640586" cy="106764"/>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EA368-52C6-49BF-BBB8-3D8731128E4C}">
      <dsp:nvSpPr>
        <dsp:cNvPr id="0" name=""/>
        <dsp:cNvSpPr/>
      </dsp:nvSpPr>
      <dsp:spPr>
        <a:xfrm>
          <a:off x="1483698" y="439095"/>
          <a:ext cx="640586" cy="106764"/>
        </a:xfrm>
        <a:prstGeom prst="parallelogram">
          <a:avLst>
            <a:gd name="adj" fmla="val 140840"/>
          </a:avLst>
        </a:prstGeom>
        <a:solidFill>
          <a:schemeClr val="accent4">
            <a:hueOff val="233273"/>
            <a:satOff val="-70"/>
            <a:lumOff val="-624"/>
            <a:alphaOff val="0"/>
          </a:schemeClr>
        </a:solidFill>
        <a:ln w="12700" cap="flat" cmpd="sng" algn="ctr">
          <a:solidFill>
            <a:schemeClr val="accent4">
              <a:hueOff val="233273"/>
              <a:satOff val="-70"/>
              <a:lumOff val="-6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DF5527-3385-4118-A891-6325BF520A68}">
      <dsp:nvSpPr>
        <dsp:cNvPr id="0" name=""/>
        <dsp:cNvSpPr/>
      </dsp:nvSpPr>
      <dsp:spPr>
        <a:xfrm>
          <a:off x="2161652" y="439095"/>
          <a:ext cx="640586" cy="106764"/>
        </a:xfrm>
        <a:prstGeom prst="parallelogram">
          <a:avLst>
            <a:gd name="adj" fmla="val 140840"/>
          </a:avLst>
        </a:prstGeom>
        <a:solidFill>
          <a:schemeClr val="accent4">
            <a:hueOff val="466545"/>
            <a:satOff val="-140"/>
            <a:lumOff val="-1248"/>
            <a:alphaOff val="0"/>
          </a:schemeClr>
        </a:solidFill>
        <a:ln w="12700" cap="flat" cmpd="sng" algn="ctr">
          <a:solidFill>
            <a:schemeClr val="accent4">
              <a:hueOff val="466545"/>
              <a:satOff val="-140"/>
              <a:lumOff val="-12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C00307-FA97-4BEC-B5C9-8EF6C7AE08E6}">
      <dsp:nvSpPr>
        <dsp:cNvPr id="0" name=""/>
        <dsp:cNvSpPr/>
      </dsp:nvSpPr>
      <dsp:spPr>
        <a:xfrm>
          <a:off x="2839605" y="439095"/>
          <a:ext cx="640586" cy="106764"/>
        </a:xfrm>
        <a:prstGeom prst="parallelogram">
          <a:avLst>
            <a:gd name="adj" fmla="val 140840"/>
          </a:avLst>
        </a:prstGeom>
        <a:solidFill>
          <a:schemeClr val="accent4">
            <a:hueOff val="699818"/>
            <a:satOff val="-210"/>
            <a:lumOff val="-1872"/>
            <a:alphaOff val="0"/>
          </a:schemeClr>
        </a:solidFill>
        <a:ln w="12700" cap="flat" cmpd="sng" algn="ctr">
          <a:solidFill>
            <a:schemeClr val="accent4">
              <a:hueOff val="699818"/>
              <a:satOff val="-210"/>
              <a:lumOff val="-18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FE4707-6EE3-4C39-A773-EFD2531D1F38}">
      <dsp:nvSpPr>
        <dsp:cNvPr id="0" name=""/>
        <dsp:cNvSpPr/>
      </dsp:nvSpPr>
      <dsp:spPr>
        <a:xfrm>
          <a:off x="3517559" y="439095"/>
          <a:ext cx="640586" cy="106764"/>
        </a:xfrm>
        <a:prstGeom prst="parallelogram">
          <a:avLst>
            <a:gd name="adj" fmla="val 140840"/>
          </a:avLst>
        </a:prstGeom>
        <a:solidFill>
          <a:schemeClr val="accent4">
            <a:hueOff val="933091"/>
            <a:satOff val="-280"/>
            <a:lumOff val="-2496"/>
            <a:alphaOff val="0"/>
          </a:schemeClr>
        </a:solidFill>
        <a:ln w="12700" cap="flat" cmpd="sng" algn="ctr">
          <a:solidFill>
            <a:schemeClr val="accent4">
              <a:hueOff val="933091"/>
              <a:satOff val="-280"/>
              <a:lumOff val="-24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A0332B-6070-4C1F-8846-FD7C4BE82263}">
      <dsp:nvSpPr>
        <dsp:cNvPr id="0" name=""/>
        <dsp:cNvSpPr/>
      </dsp:nvSpPr>
      <dsp:spPr>
        <a:xfrm>
          <a:off x="4195512" y="439095"/>
          <a:ext cx="640586" cy="106764"/>
        </a:xfrm>
        <a:prstGeom prst="parallelogram">
          <a:avLst>
            <a:gd name="adj" fmla="val 140840"/>
          </a:avLst>
        </a:prstGeom>
        <a:solidFill>
          <a:schemeClr val="accent4">
            <a:hueOff val="1166364"/>
            <a:satOff val="-350"/>
            <a:lumOff val="-3119"/>
            <a:alphaOff val="0"/>
          </a:schemeClr>
        </a:solidFill>
        <a:ln w="12700" cap="flat" cmpd="sng" algn="ctr">
          <a:solidFill>
            <a:schemeClr val="accent4">
              <a:hueOff val="1166364"/>
              <a:satOff val="-350"/>
              <a:lumOff val="-31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DD50D-7F94-438A-866F-749850365823}">
      <dsp:nvSpPr>
        <dsp:cNvPr id="0" name=""/>
        <dsp:cNvSpPr/>
      </dsp:nvSpPr>
      <dsp:spPr>
        <a:xfrm>
          <a:off x="4873466" y="439095"/>
          <a:ext cx="640586" cy="106764"/>
        </a:xfrm>
        <a:prstGeom prst="parallelogram">
          <a:avLst>
            <a:gd name="adj" fmla="val 140840"/>
          </a:avLst>
        </a:prstGeom>
        <a:solidFill>
          <a:schemeClr val="accent4">
            <a:hueOff val="1399637"/>
            <a:satOff val="-420"/>
            <a:lumOff val="-3743"/>
            <a:alphaOff val="0"/>
          </a:schemeClr>
        </a:solidFill>
        <a:ln w="12700" cap="flat" cmpd="sng" algn="ctr">
          <a:solidFill>
            <a:schemeClr val="accent4">
              <a:hueOff val="1399637"/>
              <a:satOff val="-420"/>
              <a:lumOff val="-37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A99B60-8621-4B6C-AEAF-EA99B82ED77E}">
      <dsp:nvSpPr>
        <dsp:cNvPr id="0" name=""/>
        <dsp:cNvSpPr/>
      </dsp:nvSpPr>
      <dsp:spPr>
        <a:xfrm>
          <a:off x="805744" y="627844"/>
          <a:ext cx="4804395" cy="4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Trip Length</a:t>
          </a:r>
        </a:p>
      </dsp:txBody>
      <dsp:txXfrm>
        <a:off x="805744" y="627844"/>
        <a:ext cx="4804395" cy="436763"/>
      </dsp:txXfrm>
    </dsp:sp>
    <dsp:sp modelId="{A84154AB-6B94-4A8A-9B11-BC094E381E7B}">
      <dsp:nvSpPr>
        <dsp:cNvPr id="0" name=""/>
        <dsp:cNvSpPr/>
      </dsp:nvSpPr>
      <dsp:spPr>
        <a:xfrm>
          <a:off x="805744" y="1064607"/>
          <a:ext cx="640586" cy="106764"/>
        </a:xfrm>
        <a:prstGeom prst="parallelogram">
          <a:avLst>
            <a:gd name="adj" fmla="val 140840"/>
          </a:avLst>
        </a:prstGeom>
        <a:solidFill>
          <a:schemeClr val="accent4">
            <a:hueOff val="1632909"/>
            <a:satOff val="-490"/>
            <a:lumOff val="-4367"/>
            <a:alphaOff val="0"/>
          </a:schemeClr>
        </a:solidFill>
        <a:ln w="12700" cap="flat" cmpd="sng" algn="ctr">
          <a:solidFill>
            <a:schemeClr val="accent4">
              <a:hueOff val="1632909"/>
              <a:satOff val="-490"/>
              <a:lumOff val="-43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58A97D-11AC-41D0-AE58-7E7CD914A2D9}">
      <dsp:nvSpPr>
        <dsp:cNvPr id="0" name=""/>
        <dsp:cNvSpPr/>
      </dsp:nvSpPr>
      <dsp:spPr>
        <a:xfrm>
          <a:off x="1483698" y="1064607"/>
          <a:ext cx="640586" cy="106764"/>
        </a:xfrm>
        <a:prstGeom prst="parallelogram">
          <a:avLst>
            <a:gd name="adj" fmla="val 140840"/>
          </a:avLst>
        </a:prstGeom>
        <a:solidFill>
          <a:schemeClr val="accent4">
            <a:hueOff val="1866182"/>
            <a:satOff val="-560"/>
            <a:lumOff val="-4991"/>
            <a:alphaOff val="0"/>
          </a:schemeClr>
        </a:solidFill>
        <a:ln w="12700" cap="flat" cmpd="sng" algn="ctr">
          <a:solidFill>
            <a:schemeClr val="accent4">
              <a:hueOff val="1866182"/>
              <a:satOff val="-560"/>
              <a:lumOff val="-49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DB299-8CF7-44FE-AD4D-8CFE59AB07F1}">
      <dsp:nvSpPr>
        <dsp:cNvPr id="0" name=""/>
        <dsp:cNvSpPr/>
      </dsp:nvSpPr>
      <dsp:spPr>
        <a:xfrm>
          <a:off x="2161652" y="1064607"/>
          <a:ext cx="640586" cy="106764"/>
        </a:xfrm>
        <a:prstGeom prst="parallelogram">
          <a:avLst>
            <a:gd name="adj" fmla="val 140840"/>
          </a:avLst>
        </a:prstGeom>
        <a:solidFill>
          <a:schemeClr val="accent4">
            <a:hueOff val="2099455"/>
            <a:satOff val="-630"/>
            <a:lumOff val="-5615"/>
            <a:alphaOff val="0"/>
          </a:schemeClr>
        </a:solidFill>
        <a:ln w="12700" cap="flat" cmpd="sng" algn="ctr">
          <a:solidFill>
            <a:schemeClr val="accent4">
              <a:hueOff val="2099455"/>
              <a:satOff val="-630"/>
              <a:lumOff val="-56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BFD70D-7157-4015-AF03-1BE74038DE3A}">
      <dsp:nvSpPr>
        <dsp:cNvPr id="0" name=""/>
        <dsp:cNvSpPr/>
      </dsp:nvSpPr>
      <dsp:spPr>
        <a:xfrm>
          <a:off x="2839605" y="1064607"/>
          <a:ext cx="640586" cy="106764"/>
        </a:xfrm>
        <a:prstGeom prst="parallelogram">
          <a:avLst>
            <a:gd name="adj" fmla="val 140840"/>
          </a:avLst>
        </a:prstGeom>
        <a:solidFill>
          <a:schemeClr val="accent4">
            <a:hueOff val="2332728"/>
            <a:satOff val="-700"/>
            <a:lumOff val="-6239"/>
            <a:alphaOff val="0"/>
          </a:schemeClr>
        </a:solidFill>
        <a:ln w="12700" cap="flat" cmpd="sng" algn="ctr">
          <a:solidFill>
            <a:schemeClr val="accent4">
              <a:hueOff val="2332728"/>
              <a:satOff val="-700"/>
              <a:lumOff val="-62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A57FF9-0E09-4505-92E7-F2C1D6D69036}">
      <dsp:nvSpPr>
        <dsp:cNvPr id="0" name=""/>
        <dsp:cNvSpPr/>
      </dsp:nvSpPr>
      <dsp:spPr>
        <a:xfrm>
          <a:off x="3517559" y="1064607"/>
          <a:ext cx="640586" cy="106764"/>
        </a:xfrm>
        <a:prstGeom prst="parallelogram">
          <a:avLst>
            <a:gd name="adj" fmla="val 140840"/>
          </a:avLst>
        </a:prstGeom>
        <a:solidFill>
          <a:schemeClr val="accent4">
            <a:hueOff val="2566000"/>
            <a:satOff val="-770"/>
            <a:lumOff val="-6863"/>
            <a:alphaOff val="0"/>
          </a:schemeClr>
        </a:solidFill>
        <a:ln w="12700" cap="flat" cmpd="sng" algn="ctr">
          <a:solidFill>
            <a:schemeClr val="accent4">
              <a:hueOff val="2566000"/>
              <a:satOff val="-770"/>
              <a:lumOff val="-6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A215D-4EE1-4861-8B7E-9FB001AC8D12}">
      <dsp:nvSpPr>
        <dsp:cNvPr id="0" name=""/>
        <dsp:cNvSpPr/>
      </dsp:nvSpPr>
      <dsp:spPr>
        <a:xfrm>
          <a:off x="4195512" y="1064607"/>
          <a:ext cx="640586" cy="106764"/>
        </a:xfrm>
        <a:prstGeom prst="parallelogram">
          <a:avLst>
            <a:gd name="adj" fmla="val 140840"/>
          </a:avLst>
        </a:prstGeom>
        <a:solidFill>
          <a:schemeClr val="accent4">
            <a:hueOff val="2799273"/>
            <a:satOff val="-840"/>
            <a:lumOff val="-7487"/>
            <a:alphaOff val="0"/>
          </a:schemeClr>
        </a:solidFill>
        <a:ln w="12700" cap="flat" cmpd="sng" algn="ctr">
          <a:solidFill>
            <a:schemeClr val="accent4">
              <a:hueOff val="2799273"/>
              <a:satOff val="-840"/>
              <a:lumOff val="-74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95071B-83D0-4759-95F3-C83C2A08EA81}">
      <dsp:nvSpPr>
        <dsp:cNvPr id="0" name=""/>
        <dsp:cNvSpPr/>
      </dsp:nvSpPr>
      <dsp:spPr>
        <a:xfrm>
          <a:off x="4873466" y="1064607"/>
          <a:ext cx="640586" cy="106764"/>
        </a:xfrm>
        <a:prstGeom prst="parallelogram">
          <a:avLst>
            <a:gd name="adj" fmla="val 140840"/>
          </a:avLst>
        </a:prstGeom>
        <a:solidFill>
          <a:schemeClr val="accent4">
            <a:hueOff val="3032546"/>
            <a:satOff val="-910"/>
            <a:lumOff val="-8111"/>
            <a:alphaOff val="0"/>
          </a:schemeClr>
        </a:solidFill>
        <a:ln w="12700" cap="flat" cmpd="sng" algn="ctr">
          <a:solidFill>
            <a:schemeClr val="accent4">
              <a:hueOff val="3032546"/>
              <a:satOff val="-910"/>
              <a:lumOff val="-81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B1E907-388B-4975-AF2F-F6830CA63B65}">
      <dsp:nvSpPr>
        <dsp:cNvPr id="0" name=""/>
        <dsp:cNvSpPr/>
      </dsp:nvSpPr>
      <dsp:spPr>
        <a:xfrm>
          <a:off x="805744" y="1253356"/>
          <a:ext cx="4804395" cy="4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Access Points</a:t>
          </a:r>
        </a:p>
      </dsp:txBody>
      <dsp:txXfrm>
        <a:off x="805744" y="1253356"/>
        <a:ext cx="4804395" cy="436763"/>
      </dsp:txXfrm>
    </dsp:sp>
    <dsp:sp modelId="{D3CFB7D4-1E82-4ADA-B91E-73B0E33EAFA1}">
      <dsp:nvSpPr>
        <dsp:cNvPr id="0" name=""/>
        <dsp:cNvSpPr/>
      </dsp:nvSpPr>
      <dsp:spPr>
        <a:xfrm>
          <a:off x="805744" y="1690119"/>
          <a:ext cx="640586" cy="106764"/>
        </a:xfrm>
        <a:prstGeom prst="parallelogram">
          <a:avLst>
            <a:gd name="adj" fmla="val 140840"/>
          </a:avLst>
        </a:prstGeom>
        <a:solidFill>
          <a:schemeClr val="accent4">
            <a:hueOff val="3265819"/>
            <a:satOff val="-981"/>
            <a:lumOff val="-8734"/>
            <a:alphaOff val="0"/>
          </a:schemeClr>
        </a:solidFill>
        <a:ln w="12700" cap="flat" cmpd="sng" algn="ctr">
          <a:solidFill>
            <a:schemeClr val="accent4">
              <a:hueOff val="3265819"/>
              <a:satOff val="-981"/>
              <a:lumOff val="-87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11F1DC-FB56-413D-B5A0-2678982CD3A6}">
      <dsp:nvSpPr>
        <dsp:cNvPr id="0" name=""/>
        <dsp:cNvSpPr/>
      </dsp:nvSpPr>
      <dsp:spPr>
        <a:xfrm>
          <a:off x="1483698" y="1690119"/>
          <a:ext cx="640586" cy="106764"/>
        </a:xfrm>
        <a:prstGeom prst="parallelogram">
          <a:avLst>
            <a:gd name="adj" fmla="val 140840"/>
          </a:avLst>
        </a:prstGeom>
        <a:solidFill>
          <a:schemeClr val="accent4">
            <a:hueOff val="3499091"/>
            <a:satOff val="-1051"/>
            <a:lumOff val="-9358"/>
            <a:alphaOff val="0"/>
          </a:schemeClr>
        </a:solidFill>
        <a:ln w="12700" cap="flat" cmpd="sng" algn="ctr">
          <a:solidFill>
            <a:schemeClr val="accent4">
              <a:hueOff val="3499091"/>
              <a:satOff val="-1051"/>
              <a:lumOff val="-93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54D36D-9B48-470F-B7F6-7E853AF9008D}">
      <dsp:nvSpPr>
        <dsp:cNvPr id="0" name=""/>
        <dsp:cNvSpPr/>
      </dsp:nvSpPr>
      <dsp:spPr>
        <a:xfrm>
          <a:off x="2161652" y="1690119"/>
          <a:ext cx="640586" cy="106764"/>
        </a:xfrm>
        <a:prstGeom prst="parallelogram">
          <a:avLst>
            <a:gd name="adj" fmla="val 140840"/>
          </a:avLst>
        </a:prstGeom>
        <a:solidFill>
          <a:schemeClr val="accent4">
            <a:hueOff val="3732364"/>
            <a:satOff val="-1121"/>
            <a:lumOff val="-9982"/>
            <a:alphaOff val="0"/>
          </a:schemeClr>
        </a:solidFill>
        <a:ln w="12700" cap="flat" cmpd="sng" algn="ctr">
          <a:solidFill>
            <a:schemeClr val="accent4">
              <a:hueOff val="3732364"/>
              <a:satOff val="-1121"/>
              <a:lumOff val="-99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2445EE-A6B6-4051-BC96-B4440B1C56B9}">
      <dsp:nvSpPr>
        <dsp:cNvPr id="0" name=""/>
        <dsp:cNvSpPr/>
      </dsp:nvSpPr>
      <dsp:spPr>
        <a:xfrm>
          <a:off x="2839605" y="1690119"/>
          <a:ext cx="640586" cy="106764"/>
        </a:xfrm>
        <a:prstGeom prst="parallelogram">
          <a:avLst>
            <a:gd name="adj" fmla="val 140840"/>
          </a:avLst>
        </a:prstGeom>
        <a:solidFill>
          <a:schemeClr val="accent4">
            <a:hueOff val="3965637"/>
            <a:satOff val="-1191"/>
            <a:lumOff val="-10606"/>
            <a:alphaOff val="0"/>
          </a:schemeClr>
        </a:solidFill>
        <a:ln w="12700" cap="flat" cmpd="sng" algn="ctr">
          <a:solidFill>
            <a:schemeClr val="accent4">
              <a:hueOff val="3965637"/>
              <a:satOff val="-1191"/>
              <a:lumOff val="-106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EEC584-A12C-4954-B65F-D1E144753339}">
      <dsp:nvSpPr>
        <dsp:cNvPr id="0" name=""/>
        <dsp:cNvSpPr/>
      </dsp:nvSpPr>
      <dsp:spPr>
        <a:xfrm>
          <a:off x="3517559" y="1690119"/>
          <a:ext cx="640586" cy="106764"/>
        </a:xfrm>
        <a:prstGeom prst="parallelogram">
          <a:avLst>
            <a:gd name="adj" fmla="val 140840"/>
          </a:avLst>
        </a:prstGeom>
        <a:solidFill>
          <a:schemeClr val="accent4">
            <a:hueOff val="4198910"/>
            <a:satOff val="-1261"/>
            <a:lumOff val="-11230"/>
            <a:alphaOff val="0"/>
          </a:schemeClr>
        </a:solidFill>
        <a:ln w="12700" cap="flat" cmpd="sng" algn="ctr">
          <a:solidFill>
            <a:schemeClr val="accent4">
              <a:hueOff val="4198910"/>
              <a:satOff val="-1261"/>
              <a:lumOff val="-112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141EC6-F368-40B5-A543-ADD8E1BC8B45}">
      <dsp:nvSpPr>
        <dsp:cNvPr id="0" name=""/>
        <dsp:cNvSpPr/>
      </dsp:nvSpPr>
      <dsp:spPr>
        <a:xfrm>
          <a:off x="4195512" y="1690119"/>
          <a:ext cx="640586" cy="106764"/>
        </a:xfrm>
        <a:prstGeom prst="parallelogram">
          <a:avLst>
            <a:gd name="adj" fmla="val 140840"/>
          </a:avLst>
        </a:prstGeom>
        <a:solidFill>
          <a:schemeClr val="accent4">
            <a:hueOff val="4432182"/>
            <a:satOff val="-1331"/>
            <a:lumOff val="-11854"/>
            <a:alphaOff val="0"/>
          </a:schemeClr>
        </a:solidFill>
        <a:ln w="12700" cap="flat" cmpd="sng" algn="ctr">
          <a:solidFill>
            <a:schemeClr val="accent4">
              <a:hueOff val="4432182"/>
              <a:satOff val="-1331"/>
              <a:lumOff val="-118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8D3D3-D09E-44C4-A877-B687C2142B92}">
      <dsp:nvSpPr>
        <dsp:cNvPr id="0" name=""/>
        <dsp:cNvSpPr/>
      </dsp:nvSpPr>
      <dsp:spPr>
        <a:xfrm>
          <a:off x="4873466" y="1690119"/>
          <a:ext cx="640586" cy="106764"/>
        </a:xfrm>
        <a:prstGeom prst="parallelogram">
          <a:avLst>
            <a:gd name="adj" fmla="val 140840"/>
          </a:avLst>
        </a:prstGeom>
        <a:solidFill>
          <a:schemeClr val="accent4">
            <a:hueOff val="4665455"/>
            <a:satOff val="-1401"/>
            <a:lumOff val="-12478"/>
            <a:alphaOff val="0"/>
          </a:schemeClr>
        </a:solidFill>
        <a:ln w="12700" cap="flat" cmpd="sng" algn="ctr">
          <a:solidFill>
            <a:schemeClr val="accent4">
              <a:hueOff val="4665455"/>
              <a:satOff val="-1401"/>
              <a:lumOff val="-124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7AA29-0506-46EB-8DDC-8D2B83CD4F92}">
      <dsp:nvSpPr>
        <dsp:cNvPr id="0" name=""/>
        <dsp:cNvSpPr/>
      </dsp:nvSpPr>
      <dsp:spPr>
        <a:xfrm>
          <a:off x="805744" y="1878868"/>
          <a:ext cx="4804395" cy="4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Speed Limit</a:t>
          </a:r>
        </a:p>
      </dsp:txBody>
      <dsp:txXfrm>
        <a:off x="805744" y="1878868"/>
        <a:ext cx="4804395" cy="436763"/>
      </dsp:txXfrm>
    </dsp:sp>
    <dsp:sp modelId="{282E4C49-6FB4-4037-B825-2E5BB66A41FA}">
      <dsp:nvSpPr>
        <dsp:cNvPr id="0" name=""/>
        <dsp:cNvSpPr/>
      </dsp:nvSpPr>
      <dsp:spPr>
        <a:xfrm>
          <a:off x="805744" y="2315631"/>
          <a:ext cx="640586" cy="106764"/>
        </a:xfrm>
        <a:prstGeom prst="parallelogram">
          <a:avLst>
            <a:gd name="adj" fmla="val 140840"/>
          </a:avLst>
        </a:prstGeom>
        <a:solidFill>
          <a:schemeClr val="accent4">
            <a:hueOff val="4898728"/>
            <a:satOff val="-1471"/>
            <a:lumOff val="-13102"/>
            <a:alphaOff val="0"/>
          </a:schemeClr>
        </a:solidFill>
        <a:ln w="12700" cap="flat" cmpd="sng" algn="ctr">
          <a:solidFill>
            <a:schemeClr val="accent4">
              <a:hueOff val="4898728"/>
              <a:satOff val="-1471"/>
              <a:lumOff val="-131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76F97-F893-4F33-9422-8442F105FB9D}">
      <dsp:nvSpPr>
        <dsp:cNvPr id="0" name=""/>
        <dsp:cNvSpPr/>
      </dsp:nvSpPr>
      <dsp:spPr>
        <a:xfrm>
          <a:off x="1483698" y="2315631"/>
          <a:ext cx="640586" cy="106764"/>
        </a:xfrm>
        <a:prstGeom prst="parallelogram">
          <a:avLst>
            <a:gd name="adj" fmla="val 140840"/>
          </a:avLst>
        </a:prstGeom>
        <a:solidFill>
          <a:schemeClr val="accent4">
            <a:hueOff val="5132001"/>
            <a:satOff val="-1541"/>
            <a:lumOff val="-13726"/>
            <a:alphaOff val="0"/>
          </a:schemeClr>
        </a:solidFill>
        <a:ln w="12700" cap="flat" cmpd="sng" algn="ctr">
          <a:solidFill>
            <a:schemeClr val="accent4">
              <a:hueOff val="5132001"/>
              <a:satOff val="-1541"/>
              <a:lumOff val="-13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1026B-0D9D-402F-8DF9-D7C17FB587F7}">
      <dsp:nvSpPr>
        <dsp:cNvPr id="0" name=""/>
        <dsp:cNvSpPr/>
      </dsp:nvSpPr>
      <dsp:spPr>
        <a:xfrm>
          <a:off x="2161652" y="2315631"/>
          <a:ext cx="640586" cy="106764"/>
        </a:xfrm>
        <a:prstGeom prst="parallelogram">
          <a:avLst>
            <a:gd name="adj" fmla="val 140840"/>
          </a:avLst>
        </a:prstGeom>
        <a:solidFill>
          <a:schemeClr val="accent4">
            <a:hueOff val="5365273"/>
            <a:satOff val="-1611"/>
            <a:lumOff val="-14349"/>
            <a:alphaOff val="0"/>
          </a:schemeClr>
        </a:solidFill>
        <a:ln w="12700" cap="flat" cmpd="sng" algn="ctr">
          <a:solidFill>
            <a:schemeClr val="accent4">
              <a:hueOff val="5365273"/>
              <a:satOff val="-1611"/>
              <a:lumOff val="-143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B79E9E-2025-4E08-82C2-858867497C97}">
      <dsp:nvSpPr>
        <dsp:cNvPr id="0" name=""/>
        <dsp:cNvSpPr/>
      </dsp:nvSpPr>
      <dsp:spPr>
        <a:xfrm>
          <a:off x="2839605" y="2315631"/>
          <a:ext cx="640586" cy="106764"/>
        </a:xfrm>
        <a:prstGeom prst="parallelogram">
          <a:avLst>
            <a:gd name="adj" fmla="val 140840"/>
          </a:avLst>
        </a:prstGeom>
        <a:solidFill>
          <a:schemeClr val="accent4">
            <a:hueOff val="5598546"/>
            <a:satOff val="-1681"/>
            <a:lumOff val="-14973"/>
            <a:alphaOff val="0"/>
          </a:schemeClr>
        </a:solidFill>
        <a:ln w="12700" cap="flat" cmpd="sng" algn="ctr">
          <a:solidFill>
            <a:schemeClr val="accent4">
              <a:hueOff val="5598546"/>
              <a:satOff val="-1681"/>
              <a:lumOff val="-149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7E9E85-79C4-488A-B3D8-C829DCCD7E58}">
      <dsp:nvSpPr>
        <dsp:cNvPr id="0" name=""/>
        <dsp:cNvSpPr/>
      </dsp:nvSpPr>
      <dsp:spPr>
        <a:xfrm>
          <a:off x="3517559" y="2315631"/>
          <a:ext cx="640586" cy="106764"/>
        </a:xfrm>
        <a:prstGeom prst="parallelogram">
          <a:avLst>
            <a:gd name="adj" fmla="val 140840"/>
          </a:avLst>
        </a:prstGeom>
        <a:solidFill>
          <a:schemeClr val="accent4">
            <a:hueOff val="5831819"/>
            <a:satOff val="-1751"/>
            <a:lumOff val="-15597"/>
            <a:alphaOff val="0"/>
          </a:schemeClr>
        </a:solidFill>
        <a:ln w="12700" cap="flat" cmpd="sng" algn="ctr">
          <a:solidFill>
            <a:schemeClr val="accent4">
              <a:hueOff val="5831819"/>
              <a:satOff val="-1751"/>
              <a:lumOff val="-155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3411B-A349-4BD8-958A-3B9748545241}">
      <dsp:nvSpPr>
        <dsp:cNvPr id="0" name=""/>
        <dsp:cNvSpPr/>
      </dsp:nvSpPr>
      <dsp:spPr>
        <a:xfrm>
          <a:off x="4195512" y="2315631"/>
          <a:ext cx="640586" cy="106764"/>
        </a:xfrm>
        <a:prstGeom prst="parallelogram">
          <a:avLst>
            <a:gd name="adj" fmla="val 140840"/>
          </a:avLst>
        </a:prstGeom>
        <a:solidFill>
          <a:schemeClr val="accent4">
            <a:hueOff val="6065092"/>
            <a:satOff val="-1821"/>
            <a:lumOff val="-16221"/>
            <a:alphaOff val="0"/>
          </a:schemeClr>
        </a:solidFill>
        <a:ln w="12700" cap="flat" cmpd="sng" algn="ctr">
          <a:solidFill>
            <a:schemeClr val="accent4">
              <a:hueOff val="6065092"/>
              <a:satOff val="-1821"/>
              <a:lumOff val="-162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9BBA88-8321-4AB9-97A4-1793E88DFBC7}">
      <dsp:nvSpPr>
        <dsp:cNvPr id="0" name=""/>
        <dsp:cNvSpPr/>
      </dsp:nvSpPr>
      <dsp:spPr>
        <a:xfrm>
          <a:off x="4873466" y="2315631"/>
          <a:ext cx="640586" cy="106764"/>
        </a:xfrm>
        <a:prstGeom prst="parallelogram">
          <a:avLst>
            <a:gd name="adj" fmla="val 140840"/>
          </a:avLst>
        </a:prstGeom>
        <a:solidFill>
          <a:schemeClr val="accent4">
            <a:hueOff val="6298364"/>
            <a:satOff val="-1891"/>
            <a:lumOff val="-16845"/>
            <a:alphaOff val="0"/>
          </a:schemeClr>
        </a:solidFill>
        <a:ln w="12700" cap="flat" cmpd="sng" algn="ctr">
          <a:solidFill>
            <a:schemeClr val="accent4">
              <a:hueOff val="6298364"/>
              <a:satOff val="-1891"/>
              <a:lumOff val="-168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7163E-4DCC-43FA-81B9-E057E9E898A5}">
      <dsp:nvSpPr>
        <dsp:cNvPr id="0" name=""/>
        <dsp:cNvSpPr/>
      </dsp:nvSpPr>
      <dsp:spPr>
        <a:xfrm>
          <a:off x="805744" y="2504380"/>
          <a:ext cx="4804395" cy="4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Route Spacing</a:t>
          </a:r>
        </a:p>
      </dsp:txBody>
      <dsp:txXfrm>
        <a:off x="805744" y="2504380"/>
        <a:ext cx="4804395" cy="436763"/>
      </dsp:txXfrm>
    </dsp:sp>
    <dsp:sp modelId="{252C8613-BEE8-4EE4-8416-73F7622E81C1}">
      <dsp:nvSpPr>
        <dsp:cNvPr id="0" name=""/>
        <dsp:cNvSpPr/>
      </dsp:nvSpPr>
      <dsp:spPr>
        <a:xfrm>
          <a:off x="805744" y="2941144"/>
          <a:ext cx="640586" cy="106764"/>
        </a:xfrm>
        <a:prstGeom prst="parallelogram">
          <a:avLst>
            <a:gd name="adj" fmla="val 140840"/>
          </a:avLst>
        </a:prstGeom>
        <a:solidFill>
          <a:schemeClr val="accent4">
            <a:hueOff val="6531637"/>
            <a:satOff val="-1961"/>
            <a:lumOff val="-17469"/>
            <a:alphaOff val="0"/>
          </a:schemeClr>
        </a:solidFill>
        <a:ln w="12700" cap="flat" cmpd="sng" algn="ctr">
          <a:solidFill>
            <a:schemeClr val="accent4">
              <a:hueOff val="6531637"/>
              <a:satOff val="-1961"/>
              <a:lumOff val="-174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A7E36-F1C1-4803-BAF8-01C027B9EFBE}">
      <dsp:nvSpPr>
        <dsp:cNvPr id="0" name=""/>
        <dsp:cNvSpPr/>
      </dsp:nvSpPr>
      <dsp:spPr>
        <a:xfrm>
          <a:off x="1483698" y="2941144"/>
          <a:ext cx="640586" cy="106764"/>
        </a:xfrm>
        <a:prstGeom prst="parallelogram">
          <a:avLst>
            <a:gd name="adj" fmla="val 140840"/>
          </a:avLst>
        </a:prstGeom>
        <a:solidFill>
          <a:schemeClr val="accent4">
            <a:hueOff val="6764909"/>
            <a:satOff val="-2031"/>
            <a:lumOff val="-18093"/>
            <a:alphaOff val="0"/>
          </a:schemeClr>
        </a:solidFill>
        <a:ln w="12700" cap="flat" cmpd="sng" algn="ctr">
          <a:solidFill>
            <a:schemeClr val="accent4">
              <a:hueOff val="6764909"/>
              <a:satOff val="-2031"/>
              <a:lumOff val="-180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91504F-660A-43AA-B5B4-EFA3B56B8B00}">
      <dsp:nvSpPr>
        <dsp:cNvPr id="0" name=""/>
        <dsp:cNvSpPr/>
      </dsp:nvSpPr>
      <dsp:spPr>
        <a:xfrm>
          <a:off x="2161652" y="2941144"/>
          <a:ext cx="640586" cy="106764"/>
        </a:xfrm>
        <a:prstGeom prst="parallelogram">
          <a:avLst>
            <a:gd name="adj" fmla="val 140840"/>
          </a:avLst>
        </a:prstGeom>
        <a:solidFill>
          <a:schemeClr val="accent4">
            <a:hueOff val="6998183"/>
            <a:satOff val="-2101"/>
            <a:lumOff val="-18717"/>
            <a:alphaOff val="0"/>
          </a:schemeClr>
        </a:solidFill>
        <a:ln w="12700" cap="flat" cmpd="sng" algn="ctr">
          <a:solidFill>
            <a:schemeClr val="accent4">
              <a:hueOff val="6998183"/>
              <a:satOff val="-2101"/>
              <a:lumOff val="-187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A2A254-B350-4DD0-8F8A-589379A98DFA}">
      <dsp:nvSpPr>
        <dsp:cNvPr id="0" name=""/>
        <dsp:cNvSpPr/>
      </dsp:nvSpPr>
      <dsp:spPr>
        <a:xfrm>
          <a:off x="2839605" y="2941144"/>
          <a:ext cx="640586" cy="106764"/>
        </a:xfrm>
        <a:prstGeom prst="parallelogram">
          <a:avLst>
            <a:gd name="adj" fmla="val 140840"/>
          </a:avLst>
        </a:prstGeom>
        <a:solidFill>
          <a:schemeClr val="accent4">
            <a:hueOff val="7231455"/>
            <a:satOff val="-2171"/>
            <a:lumOff val="-19341"/>
            <a:alphaOff val="0"/>
          </a:schemeClr>
        </a:solidFill>
        <a:ln w="12700" cap="flat" cmpd="sng" algn="ctr">
          <a:solidFill>
            <a:schemeClr val="accent4">
              <a:hueOff val="7231455"/>
              <a:satOff val="-2171"/>
              <a:lumOff val="-193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2BC925-8722-4AFF-8845-20D7EC914415}">
      <dsp:nvSpPr>
        <dsp:cNvPr id="0" name=""/>
        <dsp:cNvSpPr/>
      </dsp:nvSpPr>
      <dsp:spPr>
        <a:xfrm>
          <a:off x="3517559" y="2941144"/>
          <a:ext cx="640586" cy="106764"/>
        </a:xfrm>
        <a:prstGeom prst="parallelogram">
          <a:avLst>
            <a:gd name="adj" fmla="val 140840"/>
          </a:avLst>
        </a:prstGeom>
        <a:solidFill>
          <a:schemeClr val="accent4">
            <a:hueOff val="7464728"/>
            <a:satOff val="-2241"/>
            <a:lumOff val="-19965"/>
            <a:alphaOff val="0"/>
          </a:schemeClr>
        </a:solidFill>
        <a:ln w="12700" cap="flat" cmpd="sng" algn="ctr">
          <a:solidFill>
            <a:schemeClr val="accent4">
              <a:hueOff val="7464728"/>
              <a:satOff val="-2241"/>
              <a:lumOff val="-199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292D48-21B1-4E0C-9A69-2495BE7EFCCC}">
      <dsp:nvSpPr>
        <dsp:cNvPr id="0" name=""/>
        <dsp:cNvSpPr/>
      </dsp:nvSpPr>
      <dsp:spPr>
        <a:xfrm>
          <a:off x="4195512" y="2941144"/>
          <a:ext cx="640586" cy="106764"/>
        </a:xfrm>
        <a:prstGeom prst="parallelogram">
          <a:avLst>
            <a:gd name="adj" fmla="val 140840"/>
          </a:avLst>
        </a:prstGeom>
        <a:solidFill>
          <a:schemeClr val="accent4">
            <a:hueOff val="7698001"/>
            <a:satOff val="-2311"/>
            <a:lumOff val="-20588"/>
            <a:alphaOff val="0"/>
          </a:schemeClr>
        </a:solidFill>
        <a:ln w="12700" cap="flat" cmpd="sng" algn="ctr">
          <a:solidFill>
            <a:schemeClr val="accent4">
              <a:hueOff val="7698001"/>
              <a:satOff val="-2311"/>
              <a:lumOff val="-20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E368AA-DAD6-474B-BAE6-D4AB45F3C6D6}">
      <dsp:nvSpPr>
        <dsp:cNvPr id="0" name=""/>
        <dsp:cNvSpPr/>
      </dsp:nvSpPr>
      <dsp:spPr>
        <a:xfrm>
          <a:off x="4873466" y="2941144"/>
          <a:ext cx="640586" cy="106764"/>
        </a:xfrm>
        <a:prstGeom prst="parallelogram">
          <a:avLst>
            <a:gd name="adj" fmla="val 140840"/>
          </a:avLst>
        </a:prstGeom>
        <a:solidFill>
          <a:schemeClr val="accent4">
            <a:hueOff val="7931274"/>
            <a:satOff val="-2381"/>
            <a:lumOff val="-21212"/>
            <a:alphaOff val="0"/>
          </a:schemeClr>
        </a:solidFill>
        <a:ln w="12700" cap="flat" cmpd="sng" algn="ctr">
          <a:solidFill>
            <a:schemeClr val="accent4">
              <a:hueOff val="7931274"/>
              <a:satOff val="-2381"/>
              <a:lumOff val="-212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7F4C7D-409E-4952-A2E9-A4AB57CB5378}">
      <dsp:nvSpPr>
        <dsp:cNvPr id="0" name=""/>
        <dsp:cNvSpPr/>
      </dsp:nvSpPr>
      <dsp:spPr>
        <a:xfrm>
          <a:off x="805744" y="3129893"/>
          <a:ext cx="4804395" cy="4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Annual Average Daily Traffic (AADT)</a:t>
          </a:r>
        </a:p>
      </dsp:txBody>
      <dsp:txXfrm>
        <a:off x="805744" y="3129893"/>
        <a:ext cx="4804395" cy="436763"/>
      </dsp:txXfrm>
    </dsp:sp>
    <dsp:sp modelId="{50EE6EAF-9584-4C80-B635-A9BA3EA00486}">
      <dsp:nvSpPr>
        <dsp:cNvPr id="0" name=""/>
        <dsp:cNvSpPr/>
      </dsp:nvSpPr>
      <dsp:spPr>
        <a:xfrm>
          <a:off x="805744" y="3566656"/>
          <a:ext cx="640586" cy="106764"/>
        </a:xfrm>
        <a:prstGeom prst="parallelogram">
          <a:avLst>
            <a:gd name="adj" fmla="val 140840"/>
          </a:avLst>
        </a:prstGeom>
        <a:solidFill>
          <a:schemeClr val="accent4">
            <a:hueOff val="8164547"/>
            <a:satOff val="-2451"/>
            <a:lumOff val="-21836"/>
            <a:alphaOff val="0"/>
          </a:schemeClr>
        </a:solidFill>
        <a:ln w="12700" cap="flat" cmpd="sng" algn="ctr">
          <a:solidFill>
            <a:schemeClr val="accent4">
              <a:hueOff val="8164547"/>
              <a:satOff val="-2451"/>
              <a:lumOff val="-218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6FDB8-D6E3-4446-82B9-D91576F3FA35}">
      <dsp:nvSpPr>
        <dsp:cNvPr id="0" name=""/>
        <dsp:cNvSpPr/>
      </dsp:nvSpPr>
      <dsp:spPr>
        <a:xfrm>
          <a:off x="1483698" y="3566656"/>
          <a:ext cx="640586" cy="106764"/>
        </a:xfrm>
        <a:prstGeom prst="parallelogram">
          <a:avLst>
            <a:gd name="adj" fmla="val 140840"/>
          </a:avLst>
        </a:prstGeom>
        <a:solidFill>
          <a:schemeClr val="accent4">
            <a:hueOff val="8397819"/>
            <a:satOff val="-2521"/>
            <a:lumOff val="-22460"/>
            <a:alphaOff val="0"/>
          </a:schemeClr>
        </a:solidFill>
        <a:ln w="12700" cap="flat" cmpd="sng" algn="ctr">
          <a:solidFill>
            <a:schemeClr val="accent4">
              <a:hueOff val="8397819"/>
              <a:satOff val="-2521"/>
              <a:lumOff val="-224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B9092F-54C8-4C18-BAA2-F6A35A44A2C0}">
      <dsp:nvSpPr>
        <dsp:cNvPr id="0" name=""/>
        <dsp:cNvSpPr/>
      </dsp:nvSpPr>
      <dsp:spPr>
        <a:xfrm>
          <a:off x="2161652" y="3566656"/>
          <a:ext cx="640586" cy="106764"/>
        </a:xfrm>
        <a:prstGeom prst="parallelogram">
          <a:avLst>
            <a:gd name="adj" fmla="val 140840"/>
          </a:avLst>
        </a:prstGeom>
        <a:solidFill>
          <a:schemeClr val="accent4">
            <a:hueOff val="8631092"/>
            <a:satOff val="-2591"/>
            <a:lumOff val="-23084"/>
            <a:alphaOff val="0"/>
          </a:schemeClr>
        </a:solidFill>
        <a:ln w="12700" cap="flat" cmpd="sng" algn="ctr">
          <a:solidFill>
            <a:schemeClr val="accent4">
              <a:hueOff val="8631092"/>
              <a:satOff val="-2591"/>
              <a:lumOff val="-23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CEAFC-ED7E-4663-B064-1759E9B63DE1}">
      <dsp:nvSpPr>
        <dsp:cNvPr id="0" name=""/>
        <dsp:cNvSpPr/>
      </dsp:nvSpPr>
      <dsp:spPr>
        <a:xfrm>
          <a:off x="2839605" y="3566656"/>
          <a:ext cx="640586" cy="106764"/>
        </a:xfrm>
        <a:prstGeom prst="parallelogram">
          <a:avLst>
            <a:gd name="adj" fmla="val 140840"/>
          </a:avLst>
        </a:prstGeom>
        <a:solidFill>
          <a:schemeClr val="accent4">
            <a:hueOff val="8864365"/>
            <a:satOff val="-2661"/>
            <a:lumOff val="-23708"/>
            <a:alphaOff val="0"/>
          </a:schemeClr>
        </a:solidFill>
        <a:ln w="12700" cap="flat" cmpd="sng" algn="ctr">
          <a:solidFill>
            <a:schemeClr val="accent4">
              <a:hueOff val="8864365"/>
              <a:satOff val="-2661"/>
              <a:lumOff val="-237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F71696-C6DE-4503-97D4-F1D941D9DB1F}">
      <dsp:nvSpPr>
        <dsp:cNvPr id="0" name=""/>
        <dsp:cNvSpPr/>
      </dsp:nvSpPr>
      <dsp:spPr>
        <a:xfrm>
          <a:off x="3517559" y="3566656"/>
          <a:ext cx="640586" cy="106764"/>
        </a:xfrm>
        <a:prstGeom prst="parallelogram">
          <a:avLst>
            <a:gd name="adj" fmla="val 140840"/>
          </a:avLst>
        </a:prstGeom>
        <a:solidFill>
          <a:schemeClr val="accent4">
            <a:hueOff val="9097637"/>
            <a:satOff val="-2731"/>
            <a:lumOff val="-24332"/>
            <a:alphaOff val="0"/>
          </a:schemeClr>
        </a:solidFill>
        <a:ln w="12700" cap="flat" cmpd="sng" algn="ctr">
          <a:solidFill>
            <a:schemeClr val="accent4">
              <a:hueOff val="9097637"/>
              <a:satOff val="-2731"/>
              <a:lumOff val="-243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97B22-676F-423A-A68A-4A13DC21BE09}">
      <dsp:nvSpPr>
        <dsp:cNvPr id="0" name=""/>
        <dsp:cNvSpPr/>
      </dsp:nvSpPr>
      <dsp:spPr>
        <a:xfrm>
          <a:off x="4195512" y="3566656"/>
          <a:ext cx="640586" cy="106764"/>
        </a:xfrm>
        <a:prstGeom prst="parallelogram">
          <a:avLst>
            <a:gd name="adj" fmla="val 140840"/>
          </a:avLst>
        </a:prstGeom>
        <a:solidFill>
          <a:schemeClr val="accent4">
            <a:hueOff val="9330910"/>
            <a:satOff val="-2801"/>
            <a:lumOff val="-24956"/>
            <a:alphaOff val="0"/>
          </a:schemeClr>
        </a:solidFill>
        <a:ln w="12700" cap="flat" cmpd="sng" algn="ctr">
          <a:solidFill>
            <a:schemeClr val="accent4">
              <a:hueOff val="9330910"/>
              <a:satOff val="-2801"/>
              <a:lumOff val="-249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BBDAB-C966-4347-A0F6-5C2555044733}">
      <dsp:nvSpPr>
        <dsp:cNvPr id="0" name=""/>
        <dsp:cNvSpPr/>
      </dsp:nvSpPr>
      <dsp:spPr>
        <a:xfrm>
          <a:off x="4873466" y="3566656"/>
          <a:ext cx="640586" cy="106764"/>
        </a:xfrm>
        <a:prstGeom prst="parallelogram">
          <a:avLst>
            <a:gd name="adj" fmla="val 140840"/>
          </a:avLst>
        </a:prstGeom>
        <a:solidFill>
          <a:schemeClr val="accent4">
            <a:hueOff val="9564183"/>
            <a:satOff val="-2871"/>
            <a:lumOff val="-25580"/>
            <a:alphaOff val="0"/>
          </a:schemeClr>
        </a:solidFill>
        <a:ln w="12700" cap="flat" cmpd="sng" algn="ctr">
          <a:solidFill>
            <a:schemeClr val="accent4">
              <a:hueOff val="9564183"/>
              <a:satOff val="-2871"/>
              <a:lumOff val="-255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EE936-A989-4B6F-BABC-4854BE559746}">
      <dsp:nvSpPr>
        <dsp:cNvPr id="0" name=""/>
        <dsp:cNvSpPr/>
      </dsp:nvSpPr>
      <dsp:spPr>
        <a:xfrm>
          <a:off x="805744" y="3755405"/>
          <a:ext cx="4804395" cy="4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Number of Lanes</a:t>
          </a:r>
        </a:p>
      </dsp:txBody>
      <dsp:txXfrm>
        <a:off x="805744" y="3755405"/>
        <a:ext cx="4804395" cy="436763"/>
      </dsp:txXfrm>
    </dsp:sp>
    <dsp:sp modelId="{1C9998E5-6472-45ED-8067-41094D8732F6}">
      <dsp:nvSpPr>
        <dsp:cNvPr id="0" name=""/>
        <dsp:cNvSpPr/>
      </dsp:nvSpPr>
      <dsp:spPr>
        <a:xfrm>
          <a:off x="805744" y="4192168"/>
          <a:ext cx="640586" cy="106764"/>
        </a:xfrm>
        <a:prstGeom prst="parallelogram">
          <a:avLst>
            <a:gd name="adj" fmla="val 140840"/>
          </a:avLst>
        </a:prstGeom>
        <a:solidFill>
          <a:schemeClr val="accent4">
            <a:hueOff val="9797455"/>
            <a:satOff val="-2942"/>
            <a:lumOff val="-26203"/>
            <a:alphaOff val="0"/>
          </a:schemeClr>
        </a:solidFill>
        <a:ln w="12700" cap="flat" cmpd="sng" algn="ctr">
          <a:solidFill>
            <a:schemeClr val="accent4">
              <a:hueOff val="9797455"/>
              <a:satOff val="-2942"/>
              <a:lumOff val="-262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4E8A3-8B09-4C35-A33A-5FD4B7E49628}">
      <dsp:nvSpPr>
        <dsp:cNvPr id="0" name=""/>
        <dsp:cNvSpPr/>
      </dsp:nvSpPr>
      <dsp:spPr>
        <a:xfrm>
          <a:off x="1483698" y="4192168"/>
          <a:ext cx="640586" cy="106764"/>
        </a:xfrm>
        <a:prstGeom prst="parallelogram">
          <a:avLst>
            <a:gd name="adj" fmla="val 140840"/>
          </a:avLst>
        </a:prstGeom>
        <a:solidFill>
          <a:schemeClr val="accent4">
            <a:hueOff val="10030729"/>
            <a:satOff val="-3012"/>
            <a:lumOff val="-26827"/>
            <a:alphaOff val="0"/>
          </a:schemeClr>
        </a:solidFill>
        <a:ln w="12700" cap="flat" cmpd="sng" algn="ctr">
          <a:solidFill>
            <a:schemeClr val="accent4">
              <a:hueOff val="10030729"/>
              <a:satOff val="-3012"/>
              <a:lumOff val="-268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0B1893-DCB4-4A0E-A590-72C3D8A62CC7}">
      <dsp:nvSpPr>
        <dsp:cNvPr id="0" name=""/>
        <dsp:cNvSpPr/>
      </dsp:nvSpPr>
      <dsp:spPr>
        <a:xfrm>
          <a:off x="2161652" y="4192168"/>
          <a:ext cx="640586" cy="106764"/>
        </a:xfrm>
        <a:prstGeom prst="parallelogram">
          <a:avLst>
            <a:gd name="adj" fmla="val 140840"/>
          </a:avLst>
        </a:prstGeom>
        <a:solidFill>
          <a:schemeClr val="accent4">
            <a:hueOff val="10264002"/>
            <a:satOff val="-3082"/>
            <a:lumOff val="-27451"/>
            <a:alphaOff val="0"/>
          </a:schemeClr>
        </a:solidFill>
        <a:ln w="12700" cap="flat" cmpd="sng" algn="ctr">
          <a:solidFill>
            <a:schemeClr val="accent4">
              <a:hueOff val="10264002"/>
              <a:satOff val="-3082"/>
              <a:lumOff val="-27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89590-5C4E-49A3-93D3-D4C898B8A974}">
      <dsp:nvSpPr>
        <dsp:cNvPr id="0" name=""/>
        <dsp:cNvSpPr/>
      </dsp:nvSpPr>
      <dsp:spPr>
        <a:xfrm>
          <a:off x="2839605" y="4192168"/>
          <a:ext cx="640586" cy="106764"/>
        </a:xfrm>
        <a:prstGeom prst="parallelogram">
          <a:avLst>
            <a:gd name="adj" fmla="val 140840"/>
          </a:avLst>
        </a:prstGeom>
        <a:solidFill>
          <a:schemeClr val="accent4">
            <a:hueOff val="10497274"/>
            <a:satOff val="-3152"/>
            <a:lumOff val="-28075"/>
            <a:alphaOff val="0"/>
          </a:schemeClr>
        </a:solidFill>
        <a:ln w="12700" cap="flat" cmpd="sng" algn="ctr">
          <a:solidFill>
            <a:schemeClr val="accent4">
              <a:hueOff val="10497274"/>
              <a:satOff val="-3152"/>
              <a:lumOff val="-280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C8C9C-21C6-438B-B1EC-A4A704297BE5}">
      <dsp:nvSpPr>
        <dsp:cNvPr id="0" name=""/>
        <dsp:cNvSpPr/>
      </dsp:nvSpPr>
      <dsp:spPr>
        <a:xfrm>
          <a:off x="3517559" y="4192168"/>
          <a:ext cx="640586" cy="106764"/>
        </a:xfrm>
        <a:prstGeom prst="parallelogram">
          <a:avLst>
            <a:gd name="adj" fmla="val 140840"/>
          </a:avLst>
        </a:prstGeom>
        <a:solidFill>
          <a:schemeClr val="accent4">
            <a:hueOff val="10730546"/>
            <a:satOff val="-3222"/>
            <a:lumOff val="-28699"/>
            <a:alphaOff val="0"/>
          </a:schemeClr>
        </a:solidFill>
        <a:ln w="12700" cap="flat" cmpd="sng" algn="ctr">
          <a:solidFill>
            <a:schemeClr val="accent4">
              <a:hueOff val="10730546"/>
              <a:satOff val="-3222"/>
              <a:lumOff val="-286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97C9E4-DFD7-4F56-ACCA-8D5332BBB849}">
      <dsp:nvSpPr>
        <dsp:cNvPr id="0" name=""/>
        <dsp:cNvSpPr/>
      </dsp:nvSpPr>
      <dsp:spPr>
        <a:xfrm>
          <a:off x="4195512" y="4192168"/>
          <a:ext cx="640586" cy="106764"/>
        </a:xfrm>
        <a:prstGeom prst="parallelogram">
          <a:avLst>
            <a:gd name="adj" fmla="val 140840"/>
          </a:avLst>
        </a:prstGeom>
        <a:solidFill>
          <a:schemeClr val="accent4">
            <a:hueOff val="10963820"/>
            <a:satOff val="-3292"/>
            <a:lumOff val="-29323"/>
            <a:alphaOff val="0"/>
          </a:schemeClr>
        </a:solidFill>
        <a:ln w="12700" cap="flat" cmpd="sng" algn="ctr">
          <a:solidFill>
            <a:schemeClr val="accent4">
              <a:hueOff val="10963820"/>
              <a:satOff val="-3292"/>
              <a:lumOff val="-293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6E9BEF-DB2A-4AB4-8C86-77592B5297A2}">
      <dsp:nvSpPr>
        <dsp:cNvPr id="0" name=""/>
        <dsp:cNvSpPr/>
      </dsp:nvSpPr>
      <dsp:spPr>
        <a:xfrm>
          <a:off x="4873466" y="4192168"/>
          <a:ext cx="640586" cy="106764"/>
        </a:xfrm>
        <a:prstGeom prst="parallelogram">
          <a:avLst>
            <a:gd name="adj" fmla="val 140840"/>
          </a:avLst>
        </a:prstGeom>
        <a:solidFill>
          <a:schemeClr val="accent4">
            <a:hueOff val="11197093"/>
            <a:satOff val="-3362"/>
            <a:lumOff val="-29947"/>
            <a:alphaOff val="0"/>
          </a:schemeClr>
        </a:solidFill>
        <a:ln w="12700" cap="flat" cmpd="sng" algn="ctr">
          <a:solidFill>
            <a:schemeClr val="accent4">
              <a:hueOff val="11197093"/>
              <a:satOff val="-3362"/>
              <a:lumOff val="-299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6A476E-D17D-4F6F-BFE9-A70812FA3BD9}">
      <dsp:nvSpPr>
        <dsp:cNvPr id="0" name=""/>
        <dsp:cNvSpPr/>
      </dsp:nvSpPr>
      <dsp:spPr>
        <a:xfrm>
          <a:off x="805744" y="4380917"/>
          <a:ext cx="4804395" cy="4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latin typeface="Segoe UI" panose="020B0502040204020203" pitchFamily="34" charset="0"/>
              <a:cs typeface="Segoe UI" panose="020B0502040204020203" pitchFamily="34" charset="0"/>
            </a:rPr>
            <a:t>Connections to Activity Centers</a:t>
          </a:r>
        </a:p>
      </dsp:txBody>
      <dsp:txXfrm>
        <a:off x="805744" y="4380917"/>
        <a:ext cx="4804395" cy="436763"/>
      </dsp:txXfrm>
    </dsp:sp>
    <dsp:sp modelId="{430DE880-5218-4EB6-BCE3-FD8C7DF427AB}">
      <dsp:nvSpPr>
        <dsp:cNvPr id="0" name=""/>
        <dsp:cNvSpPr/>
      </dsp:nvSpPr>
      <dsp:spPr>
        <a:xfrm>
          <a:off x="805744" y="4817680"/>
          <a:ext cx="640586" cy="106764"/>
        </a:xfrm>
        <a:prstGeom prst="parallelogram">
          <a:avLst>
            <a:gd name="adj" fmla="val 140840"/>
          </a:avLst>
        </a:prstGeom>
        <a:solidFill>
          <a:schemeClr val="accent4">
            <a:hueOff val="11430364"/>
            <a:satOff val="-3432"/>
            <a:lumOff val="-30571"/>
            <a:alphaOff val="0"/>
          </a:schemeClr>
        </a:solidFill>
        <a:ln w="12700" cap="flat" cmpd="sng" algn="ctr">
          <a:solidFill>
            <a:schemeClr val="accent4">
              <a:hueOff val="11430364"/>
              <a:satOff val="-3432"/>
              <a:lumOff val="-305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62C307-5A86-45D4-8134-F8C9C9B8B9F0}">
      <dsp:nvSpPr>
        <dsp:cNvPr id="0" name=""/>
        <dsp:cNvSpPr/>
      </dsp:nvSpPr>
      <dsp:spPr>
        <a:xfrm>
          <a:off x="1483698" y="4817680"/>
          <a:ext cx="640586" cy="106764"/>
        </a:xfrm>
        <a:prstGeom prst="parallelogram">
          <a:avLst>
            <a:gd name="adj" fmla="val 140840"/>
          </a:avLst>
        </a:prstGeom>
        <a:solidFill>
          <a:schemeClr val="accent4">
            <a:hueOff val="11663638"/>
            <a:satOff val="-3502"/>
            <a:lumOff val="-31195"/>
            <a:alphaOff val="0"/>
          </a:schemeClr>
        </a:solidFill>
        <a:ln w="12700" cap="flat" cmpd="sng" algn="ctr">
          <a:solidFill>
            <a:schemeClr val="accent4">
              <a:hueOff val="11663638"/>
              <a:satOff val="-3502"/>
              <a:lumOff val="-311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DB4ABD-A010-46E3-BDAA-8C4F78641202}">
      <dsp:nvSpPr>
        <dsp:cNvPr id="0" name=""/>
        <dsp:cNvSpPr/>
      </dsp:nvSpPr>
      <dsp:spPr>
        <a:xfrm>
          <a:off x="2161652" y="4817680"/>
          <a:ext cx="640586" cy="106764"/>
        </a:xfrm>
        <a:prstGeom prst="parallelogram">
          <a:avLst>
            <a:gd name="adj" fmla="val 140840"/>
          </a:avLst>
        </a:prstGeom>
        <a:solidFill>
          <a:schemeClr val="accent4">
            <a:hueOff val="11896911"/>
            <a:satOff val="-3572"/>
            <a:lumOff val="-31818"/>
            <a:alphaOff val="0"/>
          </a:schemeClr>
        </a:solidFill>
        <a:ln w="12700" cap="flat" cmpd="sng" algn="ctr">
          <a:solidFill>
            <a:schemeClr val="accent4">
              <a:hueOff val="11896911"/>
              <a:satOff val="-3572"/>
              <a:lumOff val="-318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08F70-5ACD-4225-9A34-AC972D5F17B0}">
      <dsp:nvSpPr>
        <dsp:cNvPr id="0" name=""/>
        <dsp:cNvSpPr/>
      </dsp:nvSpPr>
      <dsp:spPr>
        <a:xfrm>
          <a:off x="2839605" y="4817680"/>
          <a:ext cx="640586" cy="106764"/>
        </a:xfrm>
        <a:prstGeom prst="parallelogram">
          <a:avLst>
            <a:gd name="adj" fmla="val 140840"/>
          </a:avLst>
        </a:prstGeom>
        <a:solidFill>
          <a:schemeClr val="accent4">
            <a:hueOff val="12130183"/>
            <a:satOff val="-3642"/>
            <a:lumOff val="-32442"/>
            <a:alphaOff val="0"/>
          </a:schemeClr>
        </a:solidFill>
        <a:ln w="12700" cap="flat" cmpd="sng" algn="ctr">
          <a:solidFill>
            <a:schemeClr val="accent4">
              <a:hueOff val="12130183"/>
              <a:satOff val="-3642"/>
              <a:lumOff val="-324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B41AD6-431A-46A1-9E93-224C3626B582}">
      <dsp:nvSpPr>
        <dsp:cNvPr id="0" name=""/>
        <dsp:cNvSpPr/>
      </dsp:nvSpPr>
      <dsp:spPr>
        <a:xfrm>
          <a:off x="3517559" y="4817680"/>
          <a:ext cx="640586" cy="106764"/>
        </a:xfrm>
        <a:prstGeom prst="parallelogram">
          <a:avLst>
            <a:gd name="adj" fmla="val 140840"/>
          </a:avLst>
        </a:prstGeom>
        <a:solidFill>
          <a:schemeClr val="accent4">
            <a:hueOff val="12363456"/>
            <a:satOff val="-3712"/>
            <a:lumOff val="-33066"/>
            <a:alphaOff val="0"/>
          </a:schemeClr>
        </a:solidFill>
        <a:ln w="12700" cap="flat" cmpd="sng" algn="ctr">
          <a:solidFill>
            <a:schemeClr val="accent4">
              <a:hueOff val="12363456"/>
              <a:satOff val="-3712"/>
              <a:lumOff val="-330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6C410C-2B1D-4633-A3BD-70ABEBC4D934}">
      <dsp:nvSpPr>
        <dsp:cNvPr id="0" name=""/>
        <dsp:cNvSpPr/>
      </dsp:nvSpPr>
      <dsp:spPr>
        <a:xfrm>
          <a:off x="4195512" y="4817680"/>
          <a:ext cx="640586" cy="106764"/>
        </a:xfrm>
        <a:prstGeom prst="parallelogram">
          <a:avLst>
            <a:gd name="adj" fmla="val 140840"/>
          </a:avLst>
        </a:prstGeom>
        <a:solidFill>
          <a:schemeClr val="accent4">
            <a:hueOff val="12596729"/>
            <a:satOff val="-3782"/>
            <a:lumOff val="-33690"/>
            <a:alphaOff val="0"/>
          </a:schemeClr>
        </a:solidFill>
        <a:ln w="12700" cap="flat" cmpd="sng" algn="ctr">
          <a:solidFill>
            <a:schemeClr val="accent4">
              <a:hueOff val="12596729"/>
              <a:satOff val="-3782"/>
              <a:lumOff val="-336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FDF23-F093-45E1-B129-909F5BF36CC8}">
      <dsp:nvSpPr>
        <dsp:cNvPr id="0" name=""/>
        <dsp:cNvSpPr/>
      </dsp:nvSpPr>
      <dsp:spPr>
        <a:xfrm>
          <a:off x="4873466" y="4817680"/>
          <a:ext cx="640586" cy="106764"/>
        </a:xfrm>
        <a:prstGeom prst="parallelogram">
          <a:avLst>
            <a:gd name="adj" fmla="val 140840"/>
          </a:avLst>
        </a:prstGeom>
        <a:solidFill>
          <a:schemeClr val="accent4">
            <a:hueOff val="12830002"/>
            <a:satOff val="-3852"/>
            <a:lumOff val="-34314"/>
            <a:alphaOff val="0"/>
          </a:schemeClr>
        </a:solidFill>
        <a:ln w="12700" cap="flat" cmpd="sng" algn="ctr">
          <a:solidFill>
            <a:schemeClr val="accent4">
              <a:hueOff val="12830002"/>
              <a:satOff val="-3852"/>
              <a:lumOff val="-3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23BCC-8534-4727-A405-6A85429E51CB}">
      <dsp:nvSpPr>
        <dsp:cNvPr id="0" name=""/>
        <dsp:cNvSpPr/>
      </dsp:nvSpPr>
      <dsp:spPr>
        <a:xfrm rot="10800000">
          <a:off x="2374020" y="3990"/>
          <a:ext cx="8438283" cy="77731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7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effectLst/>
              <a:latin typeface="Segoe UI" panose="020B0502040204020203" pitchFamily="34" charset="0"/>
              <a:cs typeface="Segoe UI" panose="020B0502040204020203" pitchFamily="34" charset="0"/>
            </a:rPr>
            <a:t>Trip Purpose 1. Travel to and through urbanized areas</a:t>
          </a:r>
          <a:r>
            <a:rPr lang="en-US" sz="2000" b="0" i="0" kern="1200" dirty="0">
              <a:effectLst/>
              <a:latin typeface="Segoe UI" panose="020B0502040204020203" pitchFamily="34" charset="0"/>
              <a:cs typeface="Segoe UI" panose="020B0502040204020203" pitchFamily="34" charset="0"/>
            </a:rPr>
            <a:t> </a:t>
          </a:r>
          <a:endParaRPr lang="en-US" sz="2000" kern="1200" dirty="0">
            <a:latin typeface="Segoe UI" panose="020B0502040204020203" pitchFamily="34" charset="0"/>
            <a:cs typeface="Segoe UI" panose="020B0502040204020203" pitchFamily="34" charset="0"/>
          </a:endParaRPr>
        </a:p>
      </dsp:txBody>
      <dsp:txXfrm rot="10800000">
        <a:off x="2568349" y="3990"/>
        <a:ext cx="8243954" cy="777318"/>
      </dsp:txXfrm>
    </dsp:sp>
    <dsp:sp modelId="{5CBE02DE-CB50-4AF7-874A-AB0862A9A6DD}">
      <dsp:nvSpPr>
        <dsp:cNvPr id="0" name=""/>
        <dsp:cNvSpPr/>
      </dsp:nvSpPr>
      <dsp:spPr>
        <a:xfrm>
          <a:off x="1931102" y="2972"/>
          <a:ext cx="777318" cy="77731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9000" r="-2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739840-338A-4AEC-B3DE-080650FD9C5D}">
      <dsp:nvSpPr>
        <dsp:cNvPr id="0" name=""/>
        <dsp:cNvSpPr/>
      </dsp:nvSpPr>
      <dsp:spPr>
        <a:xfrm rot="10800000">
          <a:off x="2319761" y="1012326"/>
          <a:ext cx="8438283" cy="77731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7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effectLst/>
              <a:latin typeface="Segoe UI" panose="020B0502040204020203" pitchFamily="34" charset="0"/>
              <a:cs typeface="Segoe UI" panose="020B0502040204020203" pitchFamily="34" charset="0"/>
            </a:rPr>
            <a:t>Trip Purpose 2. Travel to and through small urban areas</a:t>
          </a:r>
          <a:endParaRPr lang="en-US" sz="2000" kern="1200" dirty="0">
            <a:latin typeface="Segoe UI" panose="020B0502040204020203" pitchFamily="34" charset="0"/>
            <a:cs typeface="Segoe UI" panose="020B0502040204020203" pitchFamily="34" charset="0"/>
          </a:endParaRPr>
        </a:p>
      </dsp:txBody>
      <dsp:txXfrm rot="10800000">
        <a:off x="2514090" y="1012326"/>
        <a:ext cx="8243954" cy="777318"/>
      </dsp:txXfrm>
    </dsp:sp>
    <dsp:sp modelId="{C56F67C2-A648-4504-A866-BC5182A47817}">
      <dsp:nvSpPr>
        <dsp:cNvPr id="0" name=""/>
        <dsp:cNvSpPr/>
      </dsp:nvSpPr>
      <dsp:spPr>
        <a:xfrm>
          <a:off x="1931102" y="1012326"/>
          <a:ext cx="777318" cy="777318"/>
        </a:xfrm>
        <a:prstGeom prst="ellipse">
          <a:avLst/>
        </a:prstGeom>
        <a:blipFill>
          <a:blip xmlns:r="http://schemas.openxmlformats.org/officeDocument/2006/relationships" r:embed="rId2"/>
          <a:srcRect/>
          <a:stretch>
            <a:fillRect l="-17000" r="-17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39F15-8392-4571-9012-14E6AE8EDF5C}">
      <dsp:nvSpPr>
        <dsp:cNvPr id="0" name=""/>
        <dsp:cNvSpPr/>
      </dsp:nvSpPr>
      <dsp:spPr>
        <a:xfrm rot="10800000">
          <a:off x="2319761" y="2021680"/>
          <a:ext cx="8438283" cy="77731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7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effectLst/>
              <a:latin typeface="Segoe UI" panose="020B0502040204020203" pitchFamily="34" charset="0"/>
              <a:cs typeface="Segoe UI" panose="020B0502040204020203" pitchFamily="34" charset="0"/>
            </a:rPr>
            <a:t>Trip Purpose 3. National defense</a:t>
          </a:r>
          <a:r>
            <a:rPr lang="en-US" sz="2000" b="0" i="0" kern="1200" dirty="0">
              <a:effectLst/>
              <a:latin typeface="Segoe UI" panose="020B0502040204020203" pitchFamily="34" charset="0"/>
              <a:cs typeface="Segoe UI" panose="020B0502040204020203" pitchFamily="34" charset="0"/>
            </a:rPr>
            <a:t> </a:t>
          </a:r>
          <a:endParaRPr lang="en-US" sz="2000" kern="1200" dirty="0">
            <a:latin typeface="Segoe UI" panose="020B0502040204020203" pitchFamily="34" charset="0"/>
            <a:cs typeface="Segoe UI" panose="020B0502040204020203" pitchFamily="34" charset="0"/>
          </a:endParaRPr>
        </a:p>
      </dsp:txBody>
      <dsp:txXfrm rot="10800000">
        <a:off x="2514090" y="2021680"/>
        <a:ext cx="8243954" cy="777318"/>
      </dsp:txXfrm>
    </dsp:sp>
    <dsp:sp modelId="{FAEF521C-2D6D-4D88-A5FE-1862A4F03C4B}">
      <dsp:nvSpPr>
        <dsp:cNvPr id="0" name=""/>
        <dsp:cNvSpPr/>
      </dsp:nvSpPr>
      <dsp:spPr>
        <a:xfrm>
          <a:off x="1931102" y="2021680"/>
          <a:ext cx="777318" cy="777318"/>
        </a:xfrm>
        <a:prstGeom prst="ellipse">
          <a:avLst/>
        </a:prstGeom>
        <a:blipFill>
          <a:blip xmlns:r="http://schemas.openxmlformats.org/officeDocument/2006/relationships" r:embed="rId3"/>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74090A-8F82-48E2-86E4-F7E4CF0E264F}">
      <dsp:nvSpPr>
        <dsp:cNvPr id="0" name=""/>
        <dsp:cNvSpPr/>
      </dsp:nvSpPr>
      <dsp:spPr>
        <a:xfrm rot="10800000">
          <a:off x="2319761" y="3031034"/>
          <a:ext cx="8438283" cy="77731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7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a:effectLst/>
              <a:latin typeface="Segoe UI" panose="020B0502040204020203" pitchFamily="34" charset="0"/>
              <a:cs typeface="Segoe UI" panose="020B0502040204020203" pitchFamily="34" charset="0"/>
            </a:rPr>
            <a:t>Trip Purpose 4. Interstate and regional commerce</a:t>
          </a:r>
          <a:r>
            <a:rPr lang="en-US" sz="2000" b="0" i="0" kern="1200">
              <a:effectLst/>
              <a:latin typeface="Segoe UI" panose="020B0502040204020203" pitchFamily="34" charset="0"/>
              <a:cs typeface="Segoe UI" panose="020B0502040204020203" pitchFamily="34" charset="0"/>
            </a:rPr>
            <a:t> </a:t>
          </a:r>
          <a:endParaRPr lang="en-US" sz="2000" kern="1200" dirty="0">
            <a:latin typeface="Segoe UI" panose="020B0502040204020203" pitchFamily="34" charset="0"/>
            <a:cs typeface="Segoe UI" panose="020B0502040204020203" pitchFamily="34" charset="0"/>
          </a:endParaRPr>
        </a:p>
      </dsp:txBody>
      <dsp:txXfrm rot="10800000">
        <a:off x="2514090" y="3031034"/>
        <a:ext cx="8243954" cy="777318"/>
      </dsp:txXfrm>
    </dsp:sp>
    <dsp:sp modelId="{27E333F4-E2C6-45F8-B4E7-FD97009B82CB}">
      <dsp:nvSpPr>
        <dsp:cNvPr id="0" name=""/>
        <dsp:cNvSpPr/>
      </dsp:nvSpPr>
      <dsp:spPr>
        <a:xfrm>
          <a:off x="1931102" y="3031034"/>
          <a:ext cx="777318" cy="777318"/>
        </a:xfrm>
        <a:prstGeom prst="ellipse">
          <a:avLst/>
        </a:prstGeom>
        <a:blipFill>
          <a:blip xmlns:r="http://schemas.openxmlformats.org/officeDocument/2006/relationships" r:embed="rId4"/>
          <a:srcRect/>
          <a:stretch>
            <a:fillRect l="-17000" r="-17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B0D66B-FAA7-4022-9A73-1634EFBFB8A3}">
      <dsp:nvSpPr>
        <dsp:cNvPr id="0" name=""/>
        <dsp:cNvSpPr/>
      </dsp:nvSpPr>
      <dsp:spPr>
        <a:xfrm rot="10800000">
          <a:off x="2319761" y="4040388"/>
          <a:ext cx="8438283" cy="77731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7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effectLst/>
              <a:latin typeface="Segoe UI" panose="020B0502040204020203" pitchFamily="34" charset="0"/>
              <a:cs typeface="Segoe UI" panose="020B0502040204020203" pitchFamily="34" charset="0"/>
            </a:rPr>
            <a:t>Trip Purpose 5. Access to airports, seaports, and major rail terminals or intermodal transfer facilities</a:t>
          </a:r>
          <a:r>
            <a:rPr lang="en-US" sz="2000" b="0" i="0" kern="1200" dirty="0">
              <a:effectLst/>
              <a:latin typeface="Segoe UI" panose="020B0502040204020203" pitchFamily="34" charset="0"/>
              <a:cs typeface="Segoe UI" panose="020B0502040204020203" pitchFamily="34" charset="0"/>
            </a:rPr>
            <a:t> </a:t>
          </a:r>
          <a:endParaRPr lang="en-US" sz="2000" kern="1200" dirty="0">
            <a:latin typeface="Segoe UI" panose="020B0502040204020203" pitchFamily="34" charset="0"/>
            <a:cs typeface="Segoe UI" panose="020B0502040204020203" pitchFamily="34" charset="0"/>
          </a:endParaRPr>
        </a:p>
      </dsp:txBody>
      <dsp:txXfrm rot="10800000">
        <a:off x="2514090" y="4040388"/>
        <a:ext cx="8243954" cy="777318"/>
      </dsp:txXfrm>
    </dsp:sp>
    <dsp:sp modelId="{7A42D39A-C304-4B1B-BB21-B26239C60B02}">
      <dsp:nvSpPr>
        <dsp:cNvPr id="0" name=""/>
        <dsp:cNvSpPr/>
      </dsp:nvSpPr>
      <dsp:spPr>
        <a:xfrm>
          <a:off x="1931102" y="4040388"/>
          <a:ext cx="777318" cy="777318"/>
        </a:xfrm>
        <a:prstGeom prst="ellipse">
          <a:avLst/>
        </a:prstGeom>
        <a:blipFill>
          <a:blip xmlns:r="http://schemas.openxmlformats.org/officeDocument/2006/relationships" r:embed="rId5"/>
          <a:srcRect/>
          <a:stretch>
            <a:fillRect l="-18000" r="-1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44F1DE-7642-408A-BFE3-AE31977DE9D2}">
      <dsp:nvSpPr>
        <dsp:cNvPr id="0" name=""/>
        <dsp:cNvSpPr/>
      </dsp:nvSpPr>
      <dsp:spPr>
        <a:xfrm rot="10800000">
          <a:off x="2319761" y="5049743"/>
          <a:ext cx="8438283" cy="77731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776"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a:effectLst/>
              <a:latin typeface="Segoe UI" panose="020B0502040204020203" pitchFamily="34" charset="0"/>
              <a:cs typeface="Segoe UI" panose="020B0502040204020203" pitchFamily="34" charset="0"/>
            </a:rPr>
            <a:t>Trip Purpose 6. Access to major public facilities</a:t>
          </a:r>
          <a:endParaRPr lang="en-US" sz="2000" kern="1200" dirty="0">
            <a:latin typeface="Segoe UI" panose="020B0502040204020203" pitchFamily="34" charset="0"/>
            <a:cs typeface="Segoe UI" panose="020B0502040204020203" pitchFamily="34" charset="0"/>
          </a:endParaRPr>
        </a:p>
      </dsp:txBody>
      <dsp:txXfrm rot="10800000">
        <a:off x="2514090" y="5049743"/>
        <a:ext cx="8243954" cy="777318"/>
      </dsp:txXfrm>
    </dsp:sp>
    <dsp:sp modelId="{7323E0A7-FEAA-45D0-9A63-703CD8A97BE9}">
      <dsp:nvSpPr>
        <dsp:cNvPr id="0" name=""/>
        <dsp:cNvSpPr/>
      </dsp:nvSpPr>
      <dsp:spPr>
        <a:xfrm>
          <a:off x="1931102" y="5049743"/>
          <a:ext cx="777318" cy="777318"/>
        </a:xfrm>
        <a:prstGeom prst="ellipse">
          <a:avLst/>
        </a:prstGeom>
        <a:blipFill>
          <a:blip xmlns:r="http://schemas.openxmlformats.org/officeDocument/2006/relationships" r:embed="rId6"/>
          <a:srcRect/>
          <a:stretch>
            <a:fillRect l="-25000" r="-2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6BD68-0C14-4C1B-9B31-61F57548F912}">
      <dsp:nvSpPr>
        <dsp:cNvPr id="0" name=""/>
        <dsp:cNvSpPr/>
      </dsp:nvSpPr>
      <dsp:spPr>
        <a:xfrm rot="10800000">
          <a:off x="2380426" y="90"/>
          <a:ext cx="8678365" cy="778087"/>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1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effectLst/>
              <a:latin typeface="Segoe UI" panose="020B0502040204020203" pitchFamily="34" charset="0"/>
              <a:cs typeface="Segoe UI" panose="020B0502040204020203" pitchFamily="34" charset="0"/>
            </a:rPr>
            <a:t>Trip Purpose 7. Access to minor public facilities</a:t>
          </a:r>
          <a:r>
            <a:rPr lang="en-US" sz="2000" b="0" i="0" kern="1200" dirty="0">
              <a:effectLst/>
              <a:latin typeface="Segoe UI" panose="020B0502040204020203" pitchFamily="34" charset="0"/>
              <a:cs typeface="Segoe UI" panose="020B0502040204020203" pitchFamily="34" charset="0"/>
            </a:rPr>
            <a:t> </a:t>
          </a:r>
          <a:endParaRPr lang="en-US" sz="2000" kern="1200" dirty="0">
            <a:latin typeface="Segoe UI" panose="020B0502040204020203" pitchFamily="34" charset="0"/>
            <a:cs typeface="Segoe UI" panose="020B0502040204020203" pitchFamily="34" charset="0"/>
          </a:endParaRPr>
        </a:p>
      </dsp:txBody>
      <dsp:txXfrm rot="10800000">
        <a:off x="2574948" y="90"/>
        <a:ext cx="8483843" cy="778087"/>
      </dsp:txXfrm>
    </dsp:sp>
    <dsp:sp modelId="{8DD03567-B99D-4D89-9ED1-B9061D88C692}">
      <dsp:nvSpPr>
        <dsp:cNvPr id="0" name=""/>
        <dsp:cNvSpPr/>
      </dsp:nvSpPr>
      <dsp:spPr>
        <a:xfrm>
          <a:off x="1991382" y="90"/>
          <a:ext cx="778087" cy="778087"/>
        </a:xfrm>
        <a:prstGeom prst="ellipse">
          <a:avLst/>
        </a:prstGeom>
        <a:blipFill>
          <a:blip xmlns:r="http://schemas.openxmlformats.org/officeDocument/2006/relationships" r:embed="rId1"/>
          <a:srcRect/>
          <a:stretch>
            <a:fillRect l="-17000" r="-17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C23BCC-8534-4727-A405-6A85429E51CB}">
      <dsp:nvSpPr>
        <dsp:cNvPr id="0" name=""/>
        <dsp:cNvSpPr/>
      </dsp:nvSpPr>
      <dsp:spPr>
        <a:xfrm rot="10800000">
          <a:off x="2380426" y="1010443"/>
          <a:ext cx="8678365" cy="778087"/>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1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Segoe UI" panose="020B0502040204020203" pitchFamily="34" charset="0"/>
              <a:cs typeface="Segoe UI" panose="020B0502040204020203" pitchFamily="34" charset="0"/>
            </a:rPr>
            <a:t>Trip Purpose 8. Interconnection of major thoroughfares</a:t>
          </a:r>
          <a:endParaRPr lang="en-US" sz="2000" kern="1200" dirty="0">
            <a:latin typeface="Segoe UI" panose="020B0502040204020203" pitchFamily="34" charset="0"/>
            <a:cs typeface="Segoe UI" panose="020B0502040204020203" pitchFamily="34" charset="0"/>
          </a:endParaRPr>
        </a:p>
      </dsp:txBody>
      <dsp:txXfrm rot="10800000">
        <a:off x="2574948" y="1010443"/>
        <a:ext cx="8483843" cy="778087"/>
      </dsp:txXfrm>
    </dsp:sp>
    <dsp:sp modelId="{5CBE02DE-CB50-4AF7-874A-AB0862A9A6DD}">
      <dsp:nvSpPr>
        <dsp:cNvPr id="0" name=""/>
        <dsp:cNvSpPr/>
      </dsp:nvSpPr>
      <dsp:spPr>
        <a:xfrm>
          <a:off x="1991382" y="1010443"/>
          <a:ext cx="778087" cy="778087"/>
        </a:xfrm>
        <a:prstGeom prst="ellipse">
          <a:avLst/>
        </a:prstGeom>
        <a:blipFill>
          <a:blip xmlns:r="http://schemas.openxmlformats.org/officeDocument/2006/relationships" r:embed="rId2"/>
          <a:srcRect/>
          <a:stretch>
            <a:fillRect t="-19000" b="-19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739840-338A-4AEC-B3DE-080650FD9C5D}">
      <dsp:nvSpPr>
        <dsp:cNvPr id="0" name=""/>
        <dsp:cNvSpPr/>
      </dsp:nvSpPr>
      <dsp:spPr>
        <a:xfrm rot="10800000">
          <a:off x="2380426" y="2020796"/>
          <a:ext cx="8678365" cy="778087"/>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1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Segoe UI" panose="020B0502040204020203" pitchFamily="34" charset="0"/>
              <a:cs typeface="Segoe UI" panose="020B0502040204020203" pitchFamily="34" charset="0"/>
            </a:rPr>
            <a:t>Trip Purpose 9. Interconnection of minor thoroughfares</a:t>
          </a:r>
          <a:r>
            <a:rPr lang="en-US" sz="2000" b="0" i="0" kern="1200" dirty="0">
              <a:latin typeface="Segoe UI" panose="020B0502040204020203" pitchFamily="34" charset="0"/>
              <a:cs typeface="Segoe UI" panose="020B0502040204020203" pitchFamily="34" charset="0"/>
            </a:rPr>
            <a:t> </a:t>
          </a:r>
          <a:endParaRPr lang="en-US" sz="2000" kern="1200" dirty="0">
            <a:latin typeface="Segoe UI" panose="020B0502040204020203" pitchFamily="34" charset="0"/>
            <a:cs typeface="Segoe UI" panose="020B0502040204020203" pitchFamily="34" charset="0"/>
          </a:endParaRPr>
        </a:p>
      </dsp:txBody>
      <dsp:txXfrm rot="10800000">
        <a:off x="2574948" y="2020796"/>
        <a:ext cx="8483843" cy="778087"/>
      </dsp:txXfrm>
    </dsp:sp>
    <dsp:sp modelId="{C56F67C2-A648-4504-A866-BC5182A47817}">
      <dsp:nvSpPr>
        <dsp:cNvPr id="0" name=""/>
        <dsp:cNvSpPr/>
      </dsp:nvSpPr>
      <dsp:spPr>
        <a:xfrm>
          <a:off x="1991382" y="2020796"/>
          <a:ext cx="778087" cy="778087"/>
        </a:xfrm>
        <a:prstGeom prst="ellipse">
          <a:avLst/>
        </a:prstGeom>
        <a:blipFill>
          <a:blip xmlns:r="http://schemas.openxmlformats.org/officeDocument/2006/relationships" r:embed="rId3"/>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039F15-8392-4571-9012-14E6AE8EDF5C}">
      <dsp:nvSpPr>
        <dsp:cNvPr id="0" name=""/>
        <dsp:cNvSpPr/>
      </dsp:nvSpPr>
      <dsp:spPr>
        <a:xfrm rot="10800000">
          <a:off x="2380426" y="3031149"/>
          <a:ext cx="8678365" cy="778087"/>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1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Segoe UI" panose="020B0502040204020203" pitchFamily="34" charset="0"/>
              <a:cs typeface="Segoe UI" panose="020B0502040204020203" pitchFamily="34" charset="0"/>
            </a:rPr>
            <a:t>Trip Purpose 10. Access to concentrated property use areas</a:t>
          </a:r>
          <a:r>
            <a:rPr lang="en-US" sz="2000" b="0" i="0" kern="1200" dirty="0">
              <a:latin typeface="Segoe UI" panose="020B0502040204020203" pitchFamily="34" charset="0"/>
              <a:cs typeface="Segoe UI" panose="020B0502040204020203" pitchFamily="34" charset="0"/>
            </a:rPr>
            <a:t> </a:t>
          </a:r>
          <a:endParaRPr lang="en-US" sz="2000" kern="1200" dirty="0">
            <a:latin typeface="Segoe UI" panose="020B0502040204020203" pitchFamily="34" charset="0"/>
            <a:cs typeface="Segoe UI" panose="020B0502040204020203" pitchFamily="34" charset="0"/>
          </a:endParaRPr>
        </a:p>
      </dsp:txBody>
      <dsp:txXfrm rot="10800000">
        <a:off x="2574948" y="3031149"/>
        <a:ext cx="8483843" cy="778087"/>
      </dsp:txXfrm>
    </dsp:sp>
    <dsp:sp modelId="{FAEF521C-2D6D-4D88-A5FE-1862A4F03C4B}">
      <dsp:nvSpPr>
        <dsp:cNvPr id="0" name=""/>
        <dsp:cNvSpPr/>
      </dsp:nvSpPr>
      <dsp:spPr>
        <a:xfrm>
          <a:off x="1991382" y="3031149"/>
          <a:ext cx="778087" cy="778087"/>
        </a:xfrm>
        <a:prstGeom prst="ellipse">
          <a:avLst/>
        </a:prstGeom>
        <a:blipFill>
          <a:blip xmlns:r="http://schemas.openxmlformats.org/officeDocument/2006/relationships" r:embed="rId4"/>
          <a:srcRect/>
          <a:stretch>
            <a:fillRect l="-25000" r="-2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74090A-8F82-48E2-86E4-F7E4CF0E264F}">
      <dsp:nvSpPr>
        <dsp:cNvPr id="0" name=""/>
        <dsp:cNvSpPr/>
      </dsp:nvSpPr>
      <dsp:spPr>
        <a:xfrm rot="10800000">
          <a:off x="2380426" y="4041502"/>
          <a:ext cx="8678365" cy="778087"/>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1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latin typeface="Segoe UI" panose="020B0502040204020203" pitchFamily="34" charset="0"/>
              <a:cs typeface="Segoe UI" panose="020B0502040204020203" pitchFamily="34" charset="0"/>
            </a:rPr>
            <a:t>Trip Purpose 11. Access to rural diffused property use areas and lower density urban residential and commercial/industrial areas</a:t>
          </a:r>
          <a:r>
            <a:rPr lang="en-US" sz="2000" b="0" i="0" kern="1200" dirty="0">
              <a:latin typeface="Segoe UI" panose="020B0502040204020203" pitchFamily="34" charset="0"/>
              <a:cs typeface="Segoe UI" panose="020B0502040204020203" pitchFamily="34" charset="0"/>
            </a:rPr>
            <a:t> </a:t>
          </a:r>
          <a:endParaRPr lang="en-US" sz="2000" kern="1200" dirty="0">
            <a:latin typeface="Segoe UI" panose="020B0502040204020203" pitchFamily="34" charset="0"/>
            <a:cs typeface="Segoe UI" panose="020B0502040204020203" pitchFamily="34" charset="0"/>
          </a:endParaRPr>
        </a:p>
      </dsp:txBody>
      <dsp:txXfrm rot="10800000">
        <a:off x="2574948" y="4041502"/>
        <a:ext cx="8483843" cy="778087"/>
      </dsp:txXfrm>
    </dsp:sp>
    <dsp:sp modelId="{27E333F4-E2C6-45F8-B4E7-FD97009B82CB}">
      <dsp:nvSpPr>
        <dsp:cNvPr id="0" name=""/>
        <dsp:cNvSpPr/>
      </dsp:nvSpPr>
      <dsp:spPr>
        <a:xfrm>
          <a:off x="1991382" y="4041502"/>
          <a:ext cx="778087" cy="778087"/>
        </a:xfrm>
        <a:prstGeom prst="ellipse">
          <a:avLst/>
        </a:prstGeom>
        <a:blipFill>
          <a:blip xmlns:r="http://schemas.openxmlformats.org/officeDocument/2006/relationships" r:embed="rId5"/>
          <a:srcRect/>
          <a:stretch>
            <a:fillRect l="-17000" r="-17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6952CD-5AB7-4604-A330-842F3BA47B4F}">
      <dsp:nvSpPr>
        <dsp:cNvPr id="0" name=""/>
        <dsp:cNvSpPr/>
      </dsp:nvSpPr>
      <dsp:spPr>
        <a:xfrm rot="10800000">
          <a:off x="2380426" y="5051855"/>
          <a:ext cx="8678365" cy="778087"/>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3115"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Segoe UI" panose="020B0502040204020203" pitchFamily="34" charset="0"/>
              <a:cs typeface="Segoe UI" panose="020B0502040204020203" pitchFamily="34" charset="0"/>
            </a:rPr>
            <a:t>Trip Purpose 12. Local access and circulation</a:t>
          </a:r>
        </a:p>
      </dsp:txBody>
      <dsp:txXfrm rot="10800000">
        <a:off x="2574948" y="5051855"/>
        <a:ext cx="8483843" cy="778087"/>
      </dsp:txXfrm>
    </dsp:sp>
    <dsp:sp modelId="{636BF674-C754-409C-8D36-C2D743EB1267}">
      <dsp:nvSpPr>
        <dsp:cNvPr id="0" name=""/>
        <dsp:cNvSpPr/>
      </dsp:nvSpPr>
      <dsp:spPr>
        <a:xfrm>
          <a:off x="1991382" y="5051855"/>
          <a:ext cx="778087" cy="778087"/>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7000" r="-17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E24BD-52CE-4F55-9742-2EF14CA63B53}">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F922AC-7682-4C67-8B52-D7AC00EBE773}">
      <dsp:nvSpPr>
        <dsp:cNvPr id="0" name=""/>
        <dsp:cNvSpPr/>
      </dsp:nvSpPr>
      <dsp:spPr>
        <a:xfrm>
          <a:off x="434398" y="285347"/>
          <a:ext cx="7617019" cy="5704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0" i="0" kern="1200" dirty="0">
              <a:effectLst/>
              <a:latin typeface="Segoe UI" panose="020B0502040204020203" pitchFamily="34" charset="0"/>
              <a:cs typeface="Segoe UI" panose="020B0502040204020203" pitchFamily="34" charset="0"/>
            </a:rPr>
            <a:t>New significant roadways that may warrant Arterial or Collector status </a:t>
          </a:r>
          <a:endParaRPr lang="en-US" sz="1800" kern="1200" dirty="0">
            <a:latin typeface="Segoe UI" panose="020B0502040204020203" pitchFamily="34" charset="0"/>
            <a:cs typeface="Segoe UI" panose="020B0502040204020203" pitchFamily="34" charset="0"/>
          </a:endParaRPr>
        </a:p>
      </dsp:txBody>
      <dsp:txXfrm>
        <a:off x="434398" y="285347"/>
        <a:ext cx="7617019" cy="570477"/>
      </dsp:txXfrm>
    </dsp:sp>
    <dsp:sp modelId="{A8F73DB8-70CA-48EA-9CDD-7D44D7CD7132}">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7EABBC-AB1B-4F79-A63B-BD2215A140C2}">
      <dsp:nvSpPr>
        <dsp:cNvPr id="0" name=""/>
        <dsp:cNvSpPr/>
      </dsp:nvSpPr>
      <dsp:spPr>
        <a:xfrm>
          <a:off x="903654" y="1140954"/>
          <a:ext cx="7147763" cy="570477"/>
        </a:xfrm>
        <a:prstGeom prst="rect">
          <a:avLst/>
        </a:prstGeom>
        <a:solidFill>
          <a:schemeClr val="accent5">
            <a:hueOff val="-253082"/>
            <a:satOff val="-3776"/>
            <a:lumOff val="6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effectLst/>
              <a:latin typeface="Segoe UI" panose="020B0502040204020203" pitchFamily="34" charset="0"/>
              <a:cs typeface="Segoe UI" panose="020B0502040204020203" pitchFamily="34" charset="0"/>
            </a:rPr>
            <a:t>Any Principal Arterial roadway reconstructed as a divided facility </a:t>
          </a:r>
          <a:endParaRPr lang="en-US" sz="1800" b="0" i="0" kern="1200" dirty="0">
            <a:effectLst/>
            <a:latin typeface="Segoe UI" panose="020B0502040204020203" pitchFamily="34" charset="0"/>
            <a:cs typeface="Segoe UI" panose="020B0502040204020203" pitchFamily="34" charset="0"/>
          </a:endParaRPr>
        </a:p>
      </dsp:txBody>
      <dsp:txXfrm>
        <a:off x="903654" y="1140954"/>
        <a:ext cx="7147763" cy="570477"/>
      </dsp:txXfrm>
    </dsp:sp>
    <dsp:sp modelId="{8437940A-7D4C-49C1-902E-31864D21EAD4}">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accent5">
              <a:hueOff val="-253082"/>
              <a:satOff val="-3776"/>
              <a:lumOff val="651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616393-350B-4391-A818-E6E7293AF484}">
      <dsp:nvSpPr>
        <dsp:cNvPr id="0" name=""/>
        <dsp:cNvSpPr/>
      </dsp:nvSpPr>
      <dsp:spPr>
        <a:xfrm>
          <a:off x="1118233" y="1996562"/>
          <a:ext cx="6933183" cy="570477"/>
        </a:xfrm>
        <a:prstGeom prst="rect">
          <a:avLst/>
        </a:prstGeom>
        <a:solidFill>
          <a:schemeClr val="accent5">
            <a:hueOff val="-506163"/>
            <a:satOff val="-7552"/>
            <a:lumOff val="130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effectLst/>
              <a:latin typeface="Segoe UI" panose="020B0502040204020203" pitchFamily="34" charset="0"/>
              <a:cs typeface="Segoe UI" panose="020B0502040204020203" pitchFamily="34" charset="0"/>
            </a:rPr>
            <a:t>Construction of major development that has caused traffic patterns to change </a:t>
          </a:r>
          <a:endParaRPr lang="en-US" sz="1800" b="0" i="0" kern="1200" dirty="0">
            <a:effectLst/>
            <a:latin typeface="Segoe UI" panose="020B0502040204020203" pitchFamily="34" charset="0"/>
            <a:cs typeface="Segoe UI" panose="020B0502040204020203" pitchFamily="34" charset="0"/>
          </a:endParaRPr>
        </a:p>
      </dsp:txBody>
      <dsp:txXfrm>
        <a:off x="1118233" y="1996562"/>
        <a:ext cx="6933183" cy="570477"/>
      </dsp:txXfrm>
    </dsp:sp>
    <dsp:sp modelId="{E4023C5E-B594-4EEE-A5E3-D422014C397F}">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accent5">
              <a:hueOff val="-506163"/>
              <a:satOff val="-7552"/>
              <a:lumOff val="1302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4F637-BCC9-4E2F-AD5E-F64A523F256A}">
      <dsp:nvSpPr>
        <dsp:cNvPr id="0" name=""/>
        <dsp:cNvSpPr/>
      </dsp:nvSpPr>
      <dsp:spPr>
        <a:xfrm>
          <a:off x="1118233" y="2851627"/>
          <a:ext cx="6933183" cy="570477"/>
        </a:xfrm>
        <a:prstGeom prst="rect">
          <a:avLst/>
        </a:prstGeom>
        <a:solidFill>
          <a:schemeClr val="accent5">
            <a:hueOff val="-759245"/>
            <a:satOff val="-11329"/>
            <a:lumOff val="19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effectLst/>
              <a:latin typeface="Segoe UI" panose="020B0502040204020203" pitchFamily="34" charset="0"/>
              <a:cs typeface="Segoe UI" panose="020B0502040204020203" pitchFamily="34" charset="0"/>
            </a:rPr>
            <a:t>Significant growth that causes new access or mobility needs </a:t>
          </a:r>
          <a:endParaRPr lang="en-US" sz="1800" b="0" i="0" kern="1200" dirty="0">
            <a:effectLst/>
            <a:latin typeface="Segoe UI" panose="020B0502040204020203" pitchFamily="34" charset="0"/>
            <a:cs typeface="Segoe UI" panose="020B0502040204020203" pitchFamily="34" charset="0"/>
          </a:endParaRPr>
        </a:p>
      </dsp:txBody>
      <dsp:txXfrm>
        <a:off x="1118233" y="2851627"/>
        <a:ext cx="6933183" cy="570477"/>
      </dsp:txXfrm>
    </dsp:sp>
    <dsp:sp modelId="{95D7476B-869F-4FC0-9B24-1810DEFF276A}">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accent5">
              <a:hueOff val="-759245"/>
              <a:satOff val="-11329"/>
              <a:lumOff val="195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595947-95DE-43A1-A83E-4911EF53DA99}">
      <dsp:nvSpPr>
        <dsp:cNvPr id="0" name=""/>
        <dsp:cNvSpPr/>
      </dsp:nvSpPr>
      <dsp:spPr>
        <a:xfrm>
          <a:off x="903654" y="3707235"/>
          <a:ext cx="7147763" cy="570477"/>
        </a:xfrm>
        <a:prstGeom prst="rect">
          <a:avLst/>
        </a:prstGeom>
        <a:solidFill>
          <a:schemeClr val="accent5">
            <a:hueOff val="-1012326"/>
            <a:satOff val="-15105"/>
            <a:lumOff val="26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effectLst/>
              <a:latin typeface="Segoe UI" panose="020B0502040204020203" pitchFamily="34" charset="0"/>
              <a:cs typeface="Segoe UI" panose="020B0502040204020203" pitchFamily="34" charset="0"/>
            </a:rPr>
            <a:t>Arterial or Collector roadways been extended or to attract more through trip movements? </a:t>
          </a:r>
          <a:endParaRPr lang="en-US" sz="1800" b="0" i="0" kern="1200" dirty="0">
            <a:effectLst/>
            <a:latin typeface="Segoe UI" panose="020B0502040204020203" pitchFamily="34" charset="0"/>
            <a:cs typeface="Segoe UI" panose="020B0502040204020203" pitchFamily="34" charset="0"/>
          </a:endParaRPr>
        </a:p>
      </dsp:txBody>
      <dsp:txXfrm>
        <a:off x="903654" y="3707235"/>
        <a:ext cx="7147763" cy="570477"/>
      </dsp:txXfrm>
    </dsp:sp>
    <dsp:sp modelId="{BF23E617-0DC2-432C-B8E7-C62863C9538B}">
      <dsp:nvSpPr>
        <dsp:cNvPr id="0" name=""/>
        <dsp:cNvSpPr/>
      </dsp:nvSpPr>
      <dsp:spPr>
        <a:xfrm>
          <a:off x="547106" y="3635925"/>
          <a:ext cx="713096" cy="713096"/>
        </a:xfrm>
        <a:prstGeom prst="ellipse">
          <a:avLst/>
        </a:prstGeom>
        <a:solidFill>
          <a:schemeClr val="lt1">
            <a:hueOff val="0"/>
            <a:satOff val="0"/>
            <a:lumOff val="0"/>
            <a:alphaOff val="0"/>
          </a:schemeClr>
        </a:solidFill>
        <a:ln w="12700" cap="flat" cmpd="sng" algn="ctr">
          <a:solidFill>
            <a:schemeClr val="accent5">
              <a:hueOff val="-1012326"/>
              <a:satOff val="-15105"/>
              <a:lumOff val="260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4443FA-C405-41ED-AB37-F5D9D681947C}">
      <dsp:nvSpPr>
        <dsp:cNvPr id="0" name=""/>
        <dsp:cNvSpPr/>
      </dsp:nvSpPr>
      <dsp:spPr>
        <a:xfrm>
          <a:off x="434398" y="4562842"/>
          <a:ext cx="7617019" cy="570477"/>
        </a:xfrm>
        <a:prstGeom prst="rect">
          <a:avLst/>
        </a:prstGeom>
        <a:solidFill>
          <a:schemeClr val="accent5">
            <a:hueOff val="-1265408"/>
            <a:satOff val="-18881"/>
            <a:lumOff val="3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effectLst/>
              <a:latin typeface="Segoe UI" panose="020B0502040204020203" pitchFamily="34" charset="0"/>
              <a:cs typeface="Segoe UI" panose="020B0502040204020203" pitchFamily="34" charset="0"/>
            </a:rPr>
            <a:t>Significant growth in daily traffic volumes? </a:t>
          </a:r>
          <a:endParaRPr lang="en-US" sz="1800" b="0" i="0" kern="1200" dirty="0">
            <a:effectLst/>
            <a:latin typeface="Segoe UI" panose="020B0502040204020203" pitchFamily="34" charset="0"/>
            <a:cs typeface="Segoe UI" panose="020B0502040204020203" pitchFamily="34" charset="0"/>
          </a:endParaRPr>
        </a:p>
      </dsp:txBody>
      <dsp:txXfrm>
        <a:off x="434398" y="4562842"/>
        <a:ext cx="7617019" cy="570477"/>
      </dsp:txXfrm>
    </dsp:sp>
    <dsp:sp modelId="{EF1F0E31-AAC3-455B-B825-C049881BBF9E}">
      <dsp:nvSpPr>
        <dsp:cNvPr id="0" name=""/>
        <dsp:cNvSpPr/>
      </dsp:nvSpPr>
      <dsp:spPr>
        <a:xfrm>
          <a:off x="77849" y="4491533"/>
          <a:ext cx="713096" cy="713096"/>
        </a:xfrm>
        <a:prstGeom prst="ellipse">
          <a:avLst/>
        </a:prstGeom>
        <a:solidFill>
          <a:schemeClr val="lt1">
            <a:hueOff val="0"/>
            <a:satOff val="0"/>
            <a:lumOff val="0"/>
            <a:alphaOff val="0"/>
          </a:schemeClr>
        </a:solidFill>
        <a:ln w="12700" cap="flat" cmpd="sng" algn="ctr">
          <a:solidFill>
            <a:schemeClr val="accent5">
              <a:hueOff val="-1265408"/>
              <a:satOff val="-18881"/>
              <a:lumOff val="3254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52AAFAD-1122-4A07-A847-4BD5C96FD0DD}" type="datetimeFigureOut">
              <a:rPr lang="en-US" smtClean="0"/>
              <a:t>6/21/2023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0677960-F948-4FCC-A325-C7D9E8FA866C}" type="slidenum">
              <a:rPr lang="en-US" smtClean="0"/>
              <a:t>‹#›</a:t>
            </a:fld>
            <a:endParaRPr lang="en-US"/>
          </a:p>
        </p:txBody>
      </p:sp>
    </p:spTree>
    <p:extLst>
      <p:ext uri="{BB962C8B-B14F-4D97-AF65-F5344CB8AC3E}">
        <p14:creationId xmlns:p14="http://schemas.microsoft.com/office/powerpoint/2010/main" val="2090860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ddc.army.mil/sites/tea/functions/specialassistant/strahnet/forms/allitems.aspx"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During today's presentation, we will offer a brief overview of urban area boundaries and functional classification, followed by an explanation of the update process. Subsequently, we will delve into the UAB and FC guidelines in more detail in the next two sections. We will touch upon important considerations and provide some examples of what to do and what to avoid. Finally, we will reserve some time for any questions you may have.</a:t>
            </a:r>
          </a:p>
        </p:txBody>
      </p:sp>
      <p:sp>
        <p:nvSpPr>
          <p:cNvPr id="4" name="Slide Number Placeholder 3"/>
          <p:cNvSpPr>
            <a:spLocks noGrp="1"/>
          </p:cNvSpPr>
          <p:nvPr>
            <p:ph type="sldNum" sz="quarter" idx="5"/>
          </p:nvPr>
        </p:nvSpPr>
        <p:spPr/>
        <p:txBody>
          <a:bodyPr/>
          <a:lstStyle/>
          <a:p>
            <a:fld id="{D0677960-F948-4FCC-A325-C7D9E8FA866C}" type="slidenum">
              <a:rPr lang="en-US" smtClean="0"/>
              <a:t>3</a:t>
            </a:fld>
            <a:endParaRPr lang="en-US"/>
          </a:p>
        </p:txBody>
      </p:sp>
    </p:spTree>
    <p:extLst>
      <p:ext uri="{BB962C8B-B14F-4D97-AF65-F5344CB8AC3E}">
        <p14:creationId xmlns:p14="http://schemas.microsoft.com/office/powerpoint/2010/main" val="2605825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dirty="0">
                <a:latin typeface="Arial"/>
                <a:ea typeface="MS Mincho"/>
                <a:cs typeface="Arial"/>
              </a:rPr>
              <a:t>Ensuring standardization in our maps is of utmost importance. The following list of requirements outlines the specific criteria we need to adhere to. County Map templates and Functional Classification layer symbology are provided to facilitate mapping of the proposed Urban Boundary Adjustments and Functional Classification Updates. Districts may use their own map styles as long as all elements listed above are included in the final maps. We will be sending these templates as part of handbook updates to districts.</a:t>
            </a:r>
          </a:p>
        </p:txBody>
      </p:sp>
      <p:sp>
        <p:nvSpPr>
          <p:cNvPr id="4" name="Slide Number Placeholder 3"/>
          <p:cNvSpPr>
            <a:spLocks noGrp="1"/>
          </p:cNvSpPr>
          <p:nvPr>
            <p:ph type="sldNum" sz="quarter" idx="5"/>
          </p:nvPr>
        </p:nvSpPr>
        <p:spPr/>
        <p:txBody>
          <a:bodyPr/>
          <a:lstStyle/>
          <a:p>
            <a:fld id="{D0677960-F948-4FCC-A325-C7D9E8FA866C}" type="slidenum">
              <a:rPr lang="en-US" smtClean="0"/>
              <a:t>18</a:t>
            </a:fld>
            <a:endParaRPr lang="en-US"/>
          </a:p>
        </p:txBody>
      </p:sp>
    </p:spTree>
    <p:extLst>
      <p:ext uri="{BB962C8B-B14F-4D97-AF65-F5344CB8AC3E}">
        <p14:creationId xmlns:p14="http://schemas.microsoft.com/office/powerpoint/2010/main" val="980967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slides outlines the data formats and required attributes for UAB submissions.</a:t>
            </a:r>
          </a:p>
        </p:txBody>
      </p:sp>
      <p:sp>
        <p:nvSpPr>
          <p:cNvPr id="4" name="Slide Number Placeholder 3"/>
          <p:cNvSpPr>
            <a:spLocks noGrp="1"/>
          </p:cNvSpPr>
          <p:nvPr>
            <p:ph type="sldNum" sz="quarter" idx="5"/>
          </p:nvPr>
        </p:nvSpPr>
        <p:spPr/>
        <p:txBody>
          <a:bodyPr/>
          <a:lstStyle/>
          <a:p>
            <a:fld id="{D0677960-F948-4FCC-A325-C7D9E8FA866C}" type="slidenum">
              <a:rPr lang="en-US" smtClean="0"/>
              <a:t>19</a:t>
            </a:fld>
            <a:endParaRPr lang="en-US"/>
          </a:p>
        </p:txBody>
      </p:sp>
    </p:spTree>
    <p:extLst>
      <p:ext uri="{BB962C8B-B14F-4D97-AF65-F5344CB8AC3E}">
        <p14:creationId xmlns:p14="http://schemas.microsoft.com/office/powerpoint/2010/main" val="2897667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Districts have consistently followed a standardized process when submitting functional classification change applications. We will continue to adhere to this process for the current major effort. In order to streamline the process, we will collaborate with districts to determine the feasibility of receiving batch loads of changes simultaneously. It is strongly advised that you submit these changes well in advance to mitigate any potential concerns as the deadlines approach.</a:t>
            </a:r>
          </a:p>
          <a:p>
            <a:endParaRPr lang="en-US" dirty="0">
              <a:cs typeface="Calibri"/>
            </a:endParaRPr>
          </a:p>
          <a:p>
            <a:r>
              <a:rPr lang="en-US" dirty="0"/>
              <a:t>Now, I would like to pause and open the floor for 2-3 questions. Please keep in mind that we have a lot of material to cover.</a:t>
            </a:r>
          </a:p>
        </p:txBody>
      </p:sp>
      <p:sp>
        <p:nvSpPr>
          <p:cNvPr id="4" name="Slide Number Placeholder 3"/>
          <p:cNvSpPr>
            <a:spLocks noGrp="1"/>
          </p:cNvSpPr>
          <p:nvPr>
            <p:ph type="sldNum" sz="quarter" idx="5"/>
          </p:nvPr>
        </p:nvSpPr>
        <p:spPr/>
        <p:txBody>
          <a:bodyPr/>
          <a:lstStyle/>
          <a:p>
            <a:fld id="{D0677960-F948-4FCC-A325-C7D9E8FA866C}" type="slidenum">
              <a:rPr lang="en-US" smtClean="0"/>
              <a:t>20</a:t>
            </a:fld>
            <a:endParaRPr lang="en-US"/>
          </a:p>
        </p:txBody>
      </p:sp>
    </p:spTree>
    <p:extLst>
      <p:ext uri="{BB962C8B-B14F-4D97-AF65-F5344CB8AC3E}">
        <p14:creationId xmlns:p14="http://schemas.microsoft.com/office/powerpoint/2010/main" val="2796565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300" dirty="0">
                <a:solidFill>
                  <a:srgbClr val="000000"/>
                </a:solidFill>
                <a:latin typeface="Arial" panose="020B0604020202020204" pitchFamily="34" charset="0"/>
              </a:rPr>
              <a:t>The first step in determining how to adjust Census Urban Areas is to obtain the applicable supporting data and documentation which includes but is not limited to the datasets listed here. We have listed suggestions and the recommended statewide data sources here. </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300" dirty="0">
                <a:solidFill>
                  <a:srgbClr val="000000"/>
                </a:solidFill>
                <a:latin typeface="Arial" panose="020B0604020202020204" pitchFamily="34" charset="0"/>
              </a:rPr>
              <a:t>2020 U.S. Census urban area data  </a:t>
            </a:r>
          </a:p>
          <a:p>
            <a:pPr algn="l" rtl="0" fontAlgn="base">
              <a:buFont typeface="Arial" panose="020B0604020202020204" pitchFamily="34" charset="0"/>
              <a:buChar char="•"/>
            </a:pPr>
            <a:r>
              <a:rPr lang="en-US" sz="1300" dirty="0">
                <a:solidFill>
                  <a:srgbClr val="000000"/>
                </a:solidFill>
                <a:latin typeface="Arial" panose="020B0604020202020204" pitchFamily="34" charset="0"/>
              </a:rPr>
              <a:t>Land use showing areas of recent growth </a:t>
            </a:r>
          </a:p>
          <a:p>
            <a:pPr algn="l" rtl="0" fontAlgn="base">
              <a:buFont typeface="Arial" panose="020B0604020202020204" pitchFamily="34" charset="0"/>
              <a:buChar char="•"/>
            </a:pPr>
            <a:r>
              <a:rPr lang="en-US" sz="1300" dirty="0">
                <a:solidFill>
                  <a:srgbClr val="000000"/>
                </a:solidFill>
                <a:latin typeface="Arial" panose="020B0604020202020204" pitchFamily="34" charset="0"/>
              </a:rPr>
              <a:t>Roadway Networks </a:t>
            </a:r>
          </a:p>
          <a:p>
            <a:pPr algn="l" rtl="0" fontAlgn="base">
              <a:buFont typeface="Arial" panose="020B0604020202020204" pitchFamily="34" charset="0"/>
              <a:buChar char="•"/>
            </a:pPr>
            <a:r>
              <a:rPr lang="en-US" sz="1300" dirty="0">
                <a:solidFill>
                  <a:srgbClr val="000000"/>
                </a:solidFill>
                <a:latin typeface="Arial" panose="020B0604020202020204" pitchFamily="34" charset="0"/>
              </a:rPr>
              <a:t>Transit Routes </a:t>
            </a:r>
          </a:p>
          <a:p>
            <a:pPr algn="l" rtl="0" fontAlgn="base">
              <a:buFont typeface="Arial" panose="020B0604020202020204" pitchFamily="34" charset="0"/>
              <a:buChar char="•"/>
            </a:pPr>
            <a:r>
              <a:rPr lang="en-US" sz="1300" dirty="0">
                <a:solidFill>
                  <a:srgbClr val="000000"/>
                </a:solidFill>
                <a:latin typeface="Arial" panose="020B0604020202020204" pitchFamily="34" charset="0"/>
              </a:rPr>
              <a:t>Ports </a:t>
            </a:r>
          </a:p>
          <a:p>
            <a:pPr algn="l" rtl="0" fontAlgn="base">
              <a:buFont typeface="Arial" panose="020B0604020202020204" pitchFamily="34" charset="0"/>
              <a:buChar char="•"/>
            </a:pPr>
            <a:r>
              <a:rPr lang="en-US" sz="1300" dirty="0">
                <a:solidFill>
                  <a:srgbClr val="000000"/>
                </a:solidFill>
                <a:latin typeface="Arial" panose="020B0604020202020204" pitchFamily="34" charset="0"/>
              </a:rPr>
              <a:t>Military Installations </a:t>
            </a:r>
          </a:p>
          <a:p>
            <a:pPr algn="l" rtl="0" fontAlgn="base">
              <a:buFont typeface="Arial" panose="020B0604020202020204" pitchFamily="34" charset="0"/>
              <a:buChar char="•"/>
            </a:pPr>
            <a:r>
              <a:rPr lang="en-US" sz="1300" dirty="0">
                <a:solidFill>
                  <a:srgbClr val="000000"/>
                </a:solidFill>
                <a:latin typeface="Arial" panose="020B0604020202020204" pitchFamily="34" charset="0"/>
              </a:rPr>
              <a:t>Other significant traffic generators </a:t>
            </a:r>
          </a:p>
          <a:p>
            <a:pPr algn="l" rtl="0" fontAlgn="base">
              <a:buFont typeface="Arial" panose="020B0604020202020204" pitchFamily="34" charset="0"/>
              <a:buChar char="•"/>
            </a:pPr>
            <a:r>
              <a:rPr lang="en-US" sz="1300" dirty="0">
                <a:solidFill>
                  <a:srgbClr val="000000"/>
                </a:solidFill>
                <a:latin typeface="Arial" panose="020B0604020202020204" pitchFamily="34" charset="0"/>
              </a:rPr>
              <a:t>Hydrography </a:t>
            </a:r>
          </a:p>
          <a:p>
            <a:pPr algn="l" rtl="0" fontAlgn="base">
              <a:buFont typeface="Arial" panose="020B0604020202020204" pitchFamily="34" charset="0"/>
              <a:buChar char="•"/>
            </a:pPr>
            <a:r>
              <a:rPr lang="en-US" sz="1300" dirty="0">
                <a:solidFill>
                  <a:srgbClr val="000000"/>
                </a:solidFill>
                <a:latin typeface="Arial" panose="020B0604020202020204" pitchFamily="34" charset="0"/>
              </a:rPr>
              <a:t>Municipal boundaries  </a:t>
            </a:r>
          </a:p>
          <a:p>
            <a:pPr algn="l" rtl="0" fontAlgn="base">
              <a:buFont typeface="Arial" panose="020B0604020202020204" pitchFamily="34" charset="0"/>
              <a:buChar char="•"/>
            </a:pPr>
            <a:r>
              <a:rPr lang="en-US" sz="1300" dirty="0">
                <a:solidFill>
                  <a:srgbClr val="000000"/>
                </a:solidFill>
                <a:latin typeface="Arial" panose="020B0604020202020204" pitchFamily="34" charset="0"/>
              </a:rPr>
              <a:t>Latest aerial imagery</a:t>
            </a:r>
          </a:p>
        </p:txBody>
      </p:sp>
      <p:sp>
        <p:nvSpPr>
          <p:cNvPr id="4" name="Slide Number Placeholder 3"/>
          <p:cNvSpPr>
            <a:spLocks noGrp="1"/>
          </p:cNvSpPr>
          <p:nvPr>
            <p:ph type="sldNum" sz="quarter" idx="5"/>
          </p:nvPr>
        </p:nvSpPr>
        <p:spPr/>
        <p:txBody>
          <a:bodyPr/>
          <a:lstStyle/>
          <a:p>
            <a:fld id="{D0677960-F948-4FCC-A325-C7D9E8FA866C}" type="slidenum">
              <a:rPr lang="en-US" smtClean="0"/>
              <a:t>22</a:t>
            </a:fld>
            <a:endParaRPr lang="en-US"/>
          </a:p>
        </p:txBody>
      </p:sp>
    </p:spTree>
    <p:extLst>
      <p:ext uri="{BB962C8B-B14F-4D97-AF65-F5344CB8AC3E}">
        <p14:creationId xmlns:p14="http://schemas.microsoft.com/office/powerpoint/2010/main" val="285662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cs typeface="Calibri"/>
              </a:rPr>
              <a:t>Here listed are the considerations we will be reviewing. Please remember that these are CONSIDERATIONS and NOT requirements. </a:t>
            </a:r>
            <a:r>
              <a:rPr lang="en-US" b="1" i="0" dirty="0">
                <a:solidFill>
                  <a:schemeClr val="accent4"/>
                </a:solidFill>
                <a:effectLst/>
              </a:rPr>
              <a:t>The only official requirement is that an adjusted boundary includes the original urban area delineated by the Census Bureau in its entirety.</a:t>
            </a:r>
            <a:endParaRPr lang="en-US" b="1" dirty="0">
              <a:solidFill>
                <a:schemeClr val="accent4"/>
              </a:solidFill>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23</a:t>
            </a:fld>
            <a:endParaRPr lang="en-US"/>
          </a:p>
        </p:txBody>
      </p:sp>
    </p:spTree>
    <p:extLst>
      <p:ext uri="{BB962C8B-B14F-4D97-AF65-F5344CB8AC3E}">
        <p14:creationId xmlns:p14="http://schemas.microsoft.com/office/powerpoint/2010/main" val="2597790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dirty="0"/>
              <a:t>The adjusted urban area should consider official municipal boundaries and an effort can be made to ensure that the urban area is adjusted to fully encapsulate municipalities.</a:t>
            </a:r>
          </a:p>
          <a:p>
            <a:pPr marL="181240" indent="-181240">
              <a:buFont typeface="Arial"/>
              <a:buChar char="•"/>
            </a:pPr>
            <a:r>
              <a:rPr lang="en-US" dirty="0"/>
              <a:t>In the example on the left, the reds are the city limits of the City of Tallahassee and the blues are the urban area.</a:t>
            </a:r>
            <a:endParaRPr lang="en-US" dirty="0">
              <a:cs typeface="Calibri"/>
            </a:endParaRPr>
          </a:p>
          <a:p>
            <a:pPr marL="181240" indent="-181240">
              <a:buFont typeface="Arial"/>
              <a:buChar char="•"/>
            </a:pPr>
            <a:r>
              <a:rPr lang="en-US" dirty="0"/>
              <a:t>On the right is an example of how it could be revised to include all the city limits, or municipalities. </a:t>
            </a:r>
            <a:endParaRPr lang="en-US" dirty="0">
              <a:cs typeface="Calibri"/>
            </a:endParaRPr>
          </a:p>
        </p:txBody>
      </p:sp>
      <p:sp>
        <p:nvSpPr>
          <p:cNvPr id="4" name="Slide Number Placeholder 3"/>
          <p:cNvSpPr>
            <a:spLocks noGrp="1"/>
          </p:cNvSpPr>
          <p:nvPr>
            <p:ph type="sldNum" sz="quarter" idx="5"/>
          </p:nvPr>
        </p:nvSpPr>
        <p:spPr/>
        <p:txBody>
          <a:bodyPr/>
          <a:lstStyle/>
          <a:p>
            <a:fld id="{D0677960-F948-4FCC-A325-C7D9E8FA866C}" type="slidenum">
              <a:rPr lang="en-US" smtClean="0"/>
              <a:t>24</a:t>
            </a:fld>
            <a:endParaRPr lang="en-US"/>
          </a:p>
        </p:txBody>
      </p:sp>
    </p:spTree>
    <p:extLst>
      <p:ext uri="{BB962C8B-B14F-4D97-AF65-F5344CB8AC3E}">
        <p14:creationId xmlns:p14="http://schemas.microsoft.com/office/powerpoint/2010/main" val="183431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dirty="0"/>
              <a:t>The adjusted urban area should be adjusted to include any areas with urban characteristics such as large shopping centers, residential neighborhoods, or any other developed areas. </a:t>
            </a:r>
            <a:endParaRPr lang="en-US" dirty="0">
              <a:cs typeface="Calibri"/>
            </a:endParaRPr>
          </a:p>
          <a:p>
            <a:pPr marL="181240" indent="-181240">
              <a:buFont typeface="Arial"/>
              <a:buChar char="•"/>
            </a:pPr>
            <a:r>
              <a:rPr lang="en-US" dirty="0"/>
              <a:t>In the example on the left, this shows a shopping center being left out of the Urban Area. </a:t>
            </a:r>
            <a:endParaRPr lang="en-US" dirty="0">
              <a:cs typeface="Calibri"/>
            </a:endParaRPr>
          </a:p>
          <a:p>
            <a:pPr marL="181240" indent="-181240">
              <a:buFont typeface="Arial"/>
              <a:buChar char="•"/>
            </a:pPr>
            <a:r>
              <a:rPr lang="en-US" dirty="0"/>
              <a:t>On the right it has been revised to include the shopping center.</a:t>
            </a:r>
          </a:p>
          <a:p>
            <a:endParaRPr lang="en-US" dirty="0">
              <a:cs typeface="Calibri"/>
            </a:endParaRPr>
          </a:p>
        </p:txBody>
      </p:sp>
      <p:sp>
        <p:nvSpPr>
          <p:cNvPr id="4" name="Slide Number Placeholder 3"/>
          <p:cNvSpPr>
            <a:spLocks noGrp="1"/>
          </p:cNvSpPr>
          <p:nvPr>
            <p:ph type="sldNum" sz="quarter" idx="5"/>
          </p:nvPr>
        </p:nvSpPr>
        <p:spPr/>
        <p:txBody>
          <a:bodyPr/>
          <a:lstStyle/>
          <a:p>
            <a:fld id="{D0677960-F948-4FCC-A325-C7D9E8FA866C}" type="slidenum">
              <a:rPr lang="en-US" smtClean="0"/>
              <a:t>25</a:t>
            </a:fld>
            <a:endParaRPr lang="en-US"/>
          </a:p>
        </p:txBody>
      </p:sp>
    </p:spTree>
    <p:extLst>
      <p:ext uri="{BB962C8B-B14F-4D97-AF65-F5344CB8AC3E}">
        <p14:creationId xmlns:p14="http://schemas.microsoft.com/office/powerpoint/2010/main" val="589366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dirty="0"/>
              <a:t>The adjusted urban area boundary should be adjusted to include all large traffic generators that are within a reasonable distance from the urban area (e.g., fringe area public parks, large places of assembly, large industrial plants, etc.)</a:t>
            </a:r>
            <a:endParaRPr lang="en-US" dirty="0">
              <a:cs typeface="Calibri"/>
            </a:endParaRPr>
          </a:p>
          <a:p>
            <a:pPr marL="181240" indent="-181240">
              <a:buFont typeface="Arial"/>
              <a:buChar char="•"/>
            </a:pPr>
            <a:r>
              <a:rPr lang="en-US" dirty="0"/>
              <a:t>Here is another example of a large shopping center or Walmart which is a large traffic generator.</a:t>
            </a:r>
            <a:endParaRPr lang="en-US" dirty="0">
              <a:cs typeface="Calibri"/>
            </a:endParaRPr>
          </a:p>
          <a:p>
            <a:pPr marL="181240" indent="-181240">
              <a:buFont typeface="Arial"/>
              <a:buChar char="•"/>
            </a:pPr>
            <a:r>
              <a:rPr lang="en-US" dirty="0">
                <a:cs typeface="Calibri"/>
              </a:rPr>
              <a:t>On the right the boundary has been adjusted to include the Walmart. </a:t>
            </a:r>
          </a:p>
        </p:txBody>
      </p:sp>
      <p:sp>
        <p:nvSpPr>
          <p:cNvPr id="4" name="Slide Number Placeholder 3"/>
          <p:cNvSpPr>
            <a:spLocks noGrp="1"/>
          </p:cNvSpPr>
          <p:nvPr>
            <p:ph type="sldNum" sz="quarter" idx="5"/>
          </p:nvPr>
        </p:nvSpPr>
        <p:spPr/>
        <p:txBody>
          <a:bodyPr/>
          <a:lstStyle/>
          <a:p>
            <a:fld id="{D0677960-F948-4FCC-A325-C7D9E8FA866C}" type="slidenum">
              <a:rPr lang="en-US" smtClean="0"/>
              <a:t>26</a:t>
            </a:fld>
            <a:endParaRPr lang="en-US"/>
          </a:p>
        </p:txBody>
      </p:sp>
    </p:spTree>
    <p:extLst>
      <p:ext uri="{BB962C8B-B14F-4D97-AF65-F5344CB8AC3E}">
        <p14:creationId xmlns:p14="http://schemas.microsoft.com/office/powerpoint/2010/main" val="1768535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dirty="0"/>
              <a:t>The adjusted urban area boundary should be defined so that its physical location is easy to discern from data shown on the map. Whenever possible, the boundary should follow political jurisdictional boundaries or physical features (e.g., rivers, streams, transmission lines, railroads, streets or highways).</a:t>
            </a:r>
          </a:p>
          <a:p>
            <a:pPr marL="181240" indent="-181240">
              <a:buFont typeface="Arial"/>
              <a:buChar char="•"/>
            </a:pPr>
            <a:r>
              <a:rPr lang="en-US" dirty="0">
                <a:cs typeface="Calibri"/>
              </a:rPr>
              <a:t>On the left the Urban Area leaves out the municipal limits of the City of Gainesville and on the right it has been adjusted to include the city limits and the new adjusted boundary follows the municipal boundary limits.</a:t>
            </a:r>
          </a:p>
        </p:txBody>
      </p:sp>
      <p:sp>
        <p:nvSpPr>
          <p:cNvPr id="4" name="Slide Number Placeholder 3"/>
          <p:cNvSpPr>
            <a:spLocks noGrp="1"/>
          </p:cNvSpPr>
          <p:nvPr>
            <p:ph type="sldNum" sz="quarter" idx="5"/>
          </p:nvPr>
        </p:nvSpPr>
        <p:spPr/>
        <p:txBody>
          <a:bodyPr/>
          <a:lstStyle/>
          <a:p>
            <a:fld id="{D0677960-F948-4FCC-A325-C7D9E8FA866C}" type="slidenum">
              <a:rPr lang="en-US" smtClean="0"/>
              <a:t>27</a:t>
            </a:fld>
            <a:endParaRPr lang="en-US"/>
          </a:p>
        </p:txBody>
      </p:sp>
    </p:spTree>
    <p:extLst>
      <p:ext uri="{BB962C8B-B14F-4D97-AF65-F5344CB8AC3E}">
        <p14:creationId xmlns:p14="http://schemas.microsoft.com/office/powerpoint/2010/main" val="383594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dirty="0"/>
              <a:t>After the adjusted urban area boundary has been defined using all the other factors, remaining boundary irregularities should be minimized to avoid confusion that irregular boundaries can create. </a:t>
            </a:r>
            <a:endParaRPr lang="en-US" dirty="0">
              <a:cs typeface="Calibri"/>
            </a:endParaRPr>
          </a:p>
          <a:p>
            <a:pPr marL="181240" indent="-181240">
              <a:buFont typeface="Arial"/>
              <a:buChar char="•"/>
            </a:pPr>
            <a:r>
              <a:rPr lang="en-US" dirty="0"/>
              <a:t>The example on the left shows the Urban Area associated with Crestview and it shows various jagged lines. </a:t>
            </a:r>
            <a:endParaRPr lang="en-US" dirty="0">
              <a:cs typeface="Calibri"/>
            </a:endParaRPr>
          </a:p>
          <a:p>
            <a:pPr marL="181240" indent="-181240">
              <a:buFont typeface="Arial"/>
              <a:buChar char="•"/>
            </a:pPr>
            <a:r>
              <a:rPr lang="en-US" dirty="0"/>
              <a:t>The example on the right shows the adjusted boundary where certain boundaries have been smoothed so they are simple with no jagged edges and without irregularities.</a:t>
            </a:r>
            <a:endParaRPr lang="en-US" dirty="0">
              <a:cs typeface="Calibri"/>
            </a:endParaRPr>
          </a:p>
        </p:txBody>
      </p:sp>
      <p:sp>
        <p:nvSpPr>
          <p:cNvPr id="4" name="Slide Number Placeholder 3"/>
          <p:cNvSpPr>
            <a:spLocks noGrp="1"/>
          </p:cNvSpPr>
          <p:nvPr>
            <p:ph type="sldNum" sz="quarter" idx="5"/>
          </p:nvPr>
        </p:nvSpPr>
        <p:spPr/>
        <p:txBody>
          <a:bodyPr/>
          <a:lstStyle/>
          <a:p>
            <a:fld id="{D0677960-F948-4FCC-A325-C7D9E8FA866C}" type="slidenum">
              <a:rPr lang="en-US" smtClean="0"/>
              <a:t>28</a:t>
            </a:fld>
            <a:endParaRPr lang="en-US"/>
          </a:p>
        </p:txBody>
      </p:sp>
    </p:spTree>
    <p:extLst>
      <p:ext uri="{BB962C8B-B14F-4D97-AF65-F5344CB8AC3E}">
        <p14:creationId xmlns:p14="http://schemas.microsoft.com/office/powerpoint/2010/main" val="387311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U.S. Census revises urban areas every 10 years based on the population counts from the most recent decennial census</a:t>
            </a:r>
            <a:r>
              <a:rPr lang="en-US" b="0" dirty="0"/>
              <a:t>. This has been occurring since 1790. You can see the growth of US population over 220 years on the slide. The 2020 numbers are starting to come in – Census recently released the apportionment results which impacted the number of seats in the House. </a:t>
            </a:r>
          </a:p>
          <a:p>
            <a:pPr defTabSz="966612">
              <a:defRPr/>
            </a:pPr>
            <a:endParaRPr lang="en-US" sz="1300" dirty="0"/>
          </a:p>
          <a:p>
            <a:pPr defTabSz="966612">
              <a:defRPr/>
            </a:pPr>
            <a:r>
              <a:rPr lang="en-US" sz="1300" dirty="0"/>
              <a:t>State DOTs have the option of adjusting or ‘smoothing’ the census-defined boundaries to be more consistent with transportation needs. Lot of people don’t realize that the urban boundaries are different from urban areas – urban areas are established by the Census, urban boundaries are approved by FHWA and used for transportation planning purposes. States also revise the functional classification of the state highway system in conjunction with the urban boundary update.</a:t>
            </a:r>
            <a:endParaRPr lang="en-US" b="0" dirty="0"/>
          </a:p>
        </p:txBody>
      </p:sp>
      <p:sp>
        <p:nvSpPr>
          <p:cNvPr id="4" name="Slide Number Placeholder 3"/>
          <p:cNvSpPr>
            <a:spLocks noGrp="1"/>
          </p:cNvSpPr>
          <p:nvPr>
            <p:ph type="sldNum" sz="quarter" idx="5"/>
          </p:nvPr>
        </p:nvSpPr>
        <p:spPr/>
        <p:txBody>
          <a:bodyPr/>
          <a:lstStyle/>
          <a:p>
            <a:fld id="{D0677960-F948-4FCC-A325-C7D9E8FA866C}" type="slidenum">
              <a:rPr lang="en-US" smtClean="0"/>
              <a:t>5</a:t>
            </a:fld>
            <a:endParaRPr lang="en-US"/>
          </a:p>
        </p:txBody>
      </p:sp>
    </p:spTree>
    <p:extLst>
      <p:ext uri="{BB962C8B-B14F-4D97-AF65-F5344CB8AC3E}">
        <p14:creationId xmlns:p14="http://schemas.microsoft.com/office/powerpoint/2010/main" val="3376963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dirty="0"/>
              <a:t>Boundaries should not be drawn in the middle of a divided highway or ramp. The divided highway or ramp should be either completely within or out of the urban area boundary. </a:t>
            </a:r>
            <a:endParaRPr lang="en-US" dirty="0">
              <a:cs typeface="Calibri" panose="020F0502020204030204"/>
            </a:endParaRPr>
          </a:p>
          <a:p>
            <a:pPr marL="181240" indent="-181240">
              <a:buFont typeface="Arial"/>
              <a:buChar char="•"/>
            </a:pPr>
            <a:r>
              <a:rPr lang="en-US" dirty="0"/>
              <a:t>The example on the left shows a boundary with a ramp inside of it.</a:t>
            </a:r>
            <a:endParaRPr lang="en-US" dirty="0">
              <a:cs typeface="Calibri"/>
            </a:endParaRPr>
          </a:p>
          <a:p>
            <a:pPr marL="181240" indent="-181240">
              <a:buFont typeface="Arial"/>
              <a:buChar char="•"/>
            </a:pPr>
            <a:r>
              <a:rPr lang="en-US" dirty="0"/>
              <a:t>On the right it is extended to include the both ramps and both of the roadway features all the way up. </a:t>
            </a:r>
          </a:p>
          <a:p>
            <a:pPr marL="181240" indent="-181240">
              <a:buFont typeface="Arial"/>
              <a:buChar char="•"/>
            </a:pPr>
            <a:r>
              <a:rPr lang="en-US" dirty="0"/>
              <a:t>And the boundary should be one contiguous area. The left shows a bunch of little pieces. The right shows everything contained within one solid boundary.</a:t>
            </a:r>
            <a:endParaRPr lang="en-US" dirty="0">
              <a:cs typeface="Calibri"/>
            </a:endParaRPr>
          </a:p>
        </p:txBody>
      </p:sp>
      <p:sp>
        <p:nvSpPr>
          <p:cNvPr id="4" name="Slide Number Placeholder 3"/>
          <p:cNvSpPr>
            <a:spLocks noGrp="1"/>
          </p:cNvSpPr>
          <p:nvPr>
            <p:ph type="sldNum" sz="quarter" idx="5"/>
          </p:nvPr>
        </p:nvSpPr>
        <p:spPr/>
        <p:txBody>
          <a:bodyPr/>
          <a:lstStyle/>
          <a:p>
            <a:fld id="{D0677960-F948-4FCC-A325-C7D9E8FA866C}" type="slidenum">
              <a:rPr lang="en-US" smtClean="0"/>
              <a:t>29</a:t>
            </a:fld>
            <a:endParaRPr lang="en-US"/>
          </a:p>
        </p:txBody>
      </p:sp>
    </p:spTree>
    <p:extLst>
      <p:ext uri="{BB962C8B-B14F-4D97-AF65-F5344CB8AC3E}">
        <p14:creationId xmlns:p14="http://schemas.microsoft.com/office/powerpoint/2010/main" val="887469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Sans-Serif"/>
              <a:buChar char="•"/>
            </a:pPr>
            <a:r>
              <a:rPr lang="en-US" dirty="0"/>
              <a:t>The adjusted urban area boundary can be adjusted so that it is one, single contiguous area. </a:t>
            </a:r>
          </a:p>
          <a:p>
            <a:pPr marL="181240" indent="-181240">
              <a:buFont typeface="Arial,Sans-Serif"/>
              <a:buChar char="•"/>
            </a:pPr>
            <a:r>
              <a:rPr lang="en-US" dirty="0"/>
              <a:t>The example on the left shows a Census area with multiple, separated Urban Area boundaries. </a:t>
            </a:r>
            <a:endParaRPr lang="en-US" dirty="0">
              <a:cs typeface="Calibri"/>
            </a:endParaRPr>
          </a:p>
          <a:p>
            <a:pPr marL="181240" indent="-181240">
              <a:buFont typeface="Arial,Sans-Serif"/>
              <a:buChar char="•"/>
            </a:pPr>
            <a:r>
              <a:rPr lang="en-US" dirty="0"/>
              <a:t>The example on the right show a corrected map where each discrete Urban Area boundary is contained within one contiguous polygon shape. </a:t>
            </a:r>
          </a:p>
        </p:txBody>
      </p:sp>
      <p:sp>
        <p:nvSpPr>
          <p:cNvPr id="4" name="Slide Number Placeholder 3"/>
          <p:cNvSpPr>
            <a:spLocks noGrp="1"/>
          </p:cNvSpPr>
          <p:nvPr>
            <p:ph type="sldNum" sz="quarter" idx="5"/>
          </p:nvPr>
        </p:nvSpPr>
        <p:spPr/>
        <p:txBody>
          <a:bodyPr/>
          <a:lstStyle/>
          <a:p>
            <a:fld id="{D0677960-F948-4FCC-A325-C7D9E8FA866C}" type="slidenum">
              <a:rPr lang="en-US" smtClean="0"/>
              <a:t>30</a:t>
            </a:fld>
            <a:endParaRPr lang="en-US"/>
          </a:p>
        </p:txBody>
      </p:sp>
    </p:spTree>
    <p:extLst>
      <p:ext uri="{BB962C8B-B14F-4D97-AF65-F5344CB8AC3E}">
        <p14:creationId xmlns:p14="http://schemas.microsoft.com/office/powerpoint/2010/main" val="688602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delve now into FC guidelines and considerations. </a:t>
            </a:r>
          </a:p>
        </p:txBody>
      </p:sp>
      <p:sp>
        <p:nvSpPr>
          <p:cNvPr id="4" name="Slide Number Placeholder 3"/>
          <p:cNvSpPr>
            <a:spLocks noGrp="1"/>
          </p:cNvSpPr>
          <p:nvPr>
            <p:ph type="sldNum" sz="quarter" idx="5"/>
          </p:nvPr>
        </p:nvSpPr>
        <p:spPr/>
        <p:txBody>
          <a:bodyPr/>
          <a:lstStyle/>
          <a:p>
            <a:pPr defTabSz="966612">
              <a:defRPr/>
            </a:pPr>
            <a:fld id="{D0677960-F948-4FCC-A325-C7D9E8FA866C}" type="slidenum">
              <a:rPr lang="en-US">
                <a:solidFill>
                  <a:prstClr val="black"/>
                </a:solidFill>
                <a:latin typeface="Calibri" panose="020F0502020204030204"/>
              </a:rPr>
              <a:pPr defTabSz="966612">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2578292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Mobility: Few opportunities for entry and exit and low travel friction </a:t>
            </a:r>
          </a:p>
          <a:p>
            <a:r>
              <a:rPr lang="en-US" dirty="0"/>
              <a:t>Accessibility function: Provides many opportunities for entry and exit; higher travel friction</a:t>
            </a:r>
          </a:p>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32</a:t>
            </a:fld>
            <a:endParaRPr lang="en-US"/>
          </a:p>
        </p:txBody>
      </p:sp>
    </p:spTree>
    <p:extLst>
      <p:ext uri="{BB962C8B-B14F-4D97-AF65-F5344CB8AC3E}">
        <p14:creationId xmlns:p14="http://schemas.microsoft.com/office/powerpoint/2010/main" val="3014358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functional classification FHWA provides criteria – examples include the following.</a:t>
            </a:r>
          </a:p>
        </p:txBody>
      </p:sp>
      <p:sp>
        <p:nvSpPr>
          <p:cNvPr id="4" name="Slide Number Placeholder 3"/>
          <p:cNvSpPr>
            <a:spLocks noGrp="1"/>
          </p:cNvSpPr>
          <p:nvPr>
            <p:ph type="sldNum" sz="quarter" idx="5"/>
          </p:nvPr>
        </p:nvSpPr>
        <p:spPr/>
        <p:txBody>
          <a:bodyPr/>
          <a:lstStyle/>
          <a:p>
            <a:fld id="{D0677960-F948-4FCC-A325-C7D9E8FA866C}" type="slidenum">
              <a:rPr lang="en-US" smtClean="0"/>
              <a:t>33</a:t>
            </a:fld>
            <a:endParaRPr lang="en-US"/>
          </a:p>
        </p:txBody>
      </p:sp>
    </p:spTree>
    <p:extLst>
      <p:ext uri="{BB962C8B-B14F-4D97-AF65-F5344CB8AC3E}">
        <p14:creationId xmlns:p14="http://schemas.microsoft.com/office/powerpoint/2010/main" val="4002554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rgbClr val="000000"/>
                </a:solidFill>
                <a:latin typeface="Arial" panose="020B0604020202020204" pitchFamily="34" charset="0"/>
              </a:rPr>
              <a:t>Here we will present considerations for assigning and updating Functional Classification to roadways. The functional classification system groups roadways into a logical series of decisions based upon the character of travel service they provide. You should start this process starting from assigning the function of an Arterial by its level of access (limited or full) or Non-Arterial (full access).  </a:t>
            </a:r>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34</a:t>
            </a:fld>
            <a:endParaRPr lang="en-US"/>
          </a:p>
        </p:txBody>
      </p:sp>
    </p:spTree>
    <p:extLst>
      <p:ext uri="{BB962C8B-B14F-4D97-AF65-F5344CB8AC3E}">
        <p14:creationId xmlns:p14="http://schemas.microsoft.com/office/powerpoint/2010/main" val="447050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Mobility: Few opportunities for entry and exit and low travel friction </a:t>
            </a:r>
          </a:p>
          <a:p>
            <a:r>
              <a:rPr lang="en-US" dirty="0"/>
              <a:t>Accessibility function: Provides many opportunities for entry and exit; higher travel friction</a:t>
            </a:r>
          </a:p>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35</a:t>
            </a:fld>
            <a:endParaRPr lang="en-US"/>
          </a:p>
        </p:txBody>
      </p:sp>
    </p:spTree>
    <p:extLst>
      <p:ext uri="{BB962C8B-B14F-4D97-AF65-F5344CB8AC3E}">
        <p14:creationId xmlns:p14="http://schemas.microsoft.com/office/powerpoint/2010/main" val="3755957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WordVisi_MSFontService"/>
              </a:rPr>
              <a:t>There are a variety of factors that can influence the functional classification of a roadway.</a:t>
            </a:r>
          </a:p>
          <a:p>
            <a:pPr algn="l" rtl="0" fontAlgn="base">
              <a:buFont typeface="Arial" panose="020B0604020202020204" pitchFamily="34" charset="0"/>
              <a:buChar char="•"/>
            </a:pPr>
            <a:r>
              <a:rPr lang="en-US" sz="1300" dirty="0">
                <a:solidFill>
                  <a:srgbClr val="000000"/>
                </a:solidFill>
              </a:rPr>
              <a:t>Continuity – A roadway of a higher classification should not connect to a single roadway of a lower classification (there are some exceptions). </a:t>
            </a:r>
          </a:p>
          <a:p>
            <a:pPr algn="l" rtl="0" fontAlgn="base">
              <a:buFont typeface="Arial" panose="020B0604020202020204" pitchFamily="34" charset="0"/>
              <a:buChar char="•"/>
            </a:pPr>
            <a:r>
              <a:rPr lang="en-US" sz="1300" dirty="0">
                <a:solidFill>
                  <a:srgbClr val="000000"/>
                </a:solidFill>
              </a:rPr>
              <a:t>Trip Length – Longer trips indicate more principal arterial use while shorter trips indicate more local/collector use. </a:t>
            </a:r>
          </a:p>
          <a:p>
            <a:pPr algn="l" rtl="0" fontAlgn="base">
              <a:buFont typeface="Arial" panose="020B0604020202020204" pitchFamily="34" charset="0"/>
              <a:buChar char="•"/>
            </a:pPr>
            <a:r>
              <a:rPr lang="en-US" sz="1300" dirty="0">
                <a:solidFill>
                  <a:srgbClr val="000000"/>
                </a:solidFill>
              </a:rPr>
              <a:t>Access Points – In theory, surface arterials provide the least access for grade roads. Access management tries to preserve function. </a:t>
            </a:r>
          </a:p>
          <a:p>
            <a:pPr algn="l" rtl="0" fontAlgn="base">
              <a:buFont typeface="Arial" panose="020B0604020202020204" pitchFamily="34" charset="0"/>
              <a:buChar char="•"/>
            </a:pPr>
            <a:r>
              <a:rPr lang="en-US" sz="1300" dirty="0">
                <a:solidFill>
                  <a:srgbClr val="000000"/>
                </a:solidFill>
              </a:rPr>
              <a:t>Speed Limit – The higher the speed limit the higher the functional classification. </a:t>
            </a:r>
          </a:p>
          <a:p>
            <a:pPr algn="l" rtl="0" fontAlgn="base">
              <a:buFont typeface="Arial" panose="020B0604020202020204" pitchFamily="34" charset="0"/>
              <a:buChar char="•"/>
            </a:pPr>
            <a:r>
              <a:rPr lang="en-US" sz="1300" dirty="0">
                <a:solidFill>
                  <a:srgbClr val="000000"/>
                </a:solidFill>
              </a:rPr>
              <a:t>Route Spacing – Ideally, regular and logical spacing between routes of different classifications exists. Arterials are typically spaced at greater intervals than Collectors, which are spaced at much greater intervals than Locals. </a:t>
            </a:r>
          </a:p>
          <a:p>
            <a:pPr algn="l" rtl="0" fontAlgn="base">
              <a:buFont typeface="Arial" panose="020B0604020202020204" pitchFamily="34" charset="0"/>
              <a:buChar char="•"/>
            </a:pPr>
            <a:r>
              <a:rPr lang="en-US" sz="1300" dirty="0">
                <a:solidFill>
                  <a:srgbClr val="000000"/>
                </a:solidFill>
              </a:rPr>
              <a:t>Annual Average Daily Traffic – The higher the traffic volume the higher the functional classification </a:t>
            </a:r>
          </a:p>
          <a:p>
            <a:pPr algn="l" rtl="0" fontAlgn="base">
              <a:buFont typeface="Arial" panose="020B0604020202020204" pitchFamily="34" charset="0"/>
              <a:buChar char="•"/>
            </a:pPr>
            <a:r>
              <a:rPr lang="en-US" sz="1300" dirty="0">
                <a:solidFill>
                  <a:srgbClr val="000000"/>
                </a:solidFill>
              </a:rPr>
              <a:t>Number of Lanes – The higher the number of lanes the higher the functional classification </a:t>
            </a:r>
          </a:p>
          <a:p>
            <a:pPr algn="l" rtl="0" fontAlgn="base">
              <a:buFont typeface="Arial" panose="020B0604020202020204" pitchFamily="34" charset="0"/>
              <a:buChar char="•"/>
            </a:pPr>
            <a:r>
              <a:rPr lang="en-US" sz="1300" dirty="0">
                <a:solidFill>
                  <a:srgbClr val="000000"/>
                </a:solidFill>
              </a:rPr>
              <a:t>Connections to activity centers – Highly significant roadways connect large activity centers and carry longer-distance travel between and through regions. </a:t>
            </a:r>
          </a:p>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36</a:t>
            </a:fld>
            <a:endParaRPr lang="en-US"/>
          </a:p>
        </p:txBody>
      </p:sp>
    </p:spTree>
    <p:extLst>
      <p:ext uri="{BB962C8B-B14F-4D97-AF65-F5344CB8AC3E}">
        <p14:creationId xmlns:p14="http://schemas.microsoft.com/office/powerpoint/2010/main" val="2290376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i="1" dirty="0">
                <a:solidFill>
                  <a:srgbClr val="3B3838"/>
                </a:solidFill>
                <a:latin typeface="Arial" panose="020B0604020202020204" pitchFamily="34" charset="0"/>
              </a:rPr>
              <a:t>For a trip purpose identified by concept of service and consideration of proximity:</a:t>
            </a:r>
            <a:r>
              <a:rPr lang="en-US" sz="1300" dirty="0">
                <a:solidFill>
                  <a:srgbClr val="3B3838"/>
                </a:solidFill>
                <a:latin typeface="Arial" panose="020B0604020202020204" pitchFamily="34" charset="0"/>
              </a:rPr>
              <a:t> It is not necessary for a road to go directly to the main entrance of a traffic generator for it to serve that traffic generator. Several connections may exist between the primary access route and the traffic generator.</a:t>
            </a:r>
          </a:p>
          <a:p>
            <a:endParaRPr lang="en-US" sz="1300" dirty="0">
              <a:solidFill>
                <a:srgbClr val="3B3838"/>
              </a:solidFill>
              <a:latin typeface="Arial" panose="020B0604020202020204" pitchFamily="34" charset="0"/>
            </a:endParaRPr>
          </a:p>
          <a:p>
            <a:r>
              <a:rPr lang="en-US" sz="1300" dirty="0">
                <a:solidFill>
                  <a:srgbClr val="3B3838"/>
                </a:solidFill>
                <a:latin typeface="Arial" panose="020B0604020202020204" pitchFamily="34" charset="0"/>
              </a:rPr>
              <a:t>We will cover all the types of trip purposes in the next slides.</a:t>
            </a:r>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37</a:t>
            </a:fld>
            <a:endParaRPr lang="en-US"/>
          </a:p>
        </p:txBody>
      </p:sp>
    </p:spTree>
    <p:extLst>
      <p:ext uri="{BB962C8B-B14F-4D97-AF65-F5344CB8AC3E}">
        <p14:creationId xmlns:p14="http://schemas.microsoft.com/office/powerpoint/2010/main" val="3454600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300" b="1" dirty="0">
                <a:solidFill>
                  <a:srgbClr val="000000"/>
                </a:solidFill>
                <a:latin typeface="Arial" panose="020B0604020202020204" pitchFamily="34" charset="0"/>
              </a:rPr>
              <a:t>Trip Purpose 1. Travel to and through urbanized areas</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3B3838"/>
                </a:solidFill>
                <a:latin typeface="Arial" panose="020B0604020202020204" pitchFamily="34" charset="0"/>
              </a:rPr>
              <a:t>These are primary routes that connect one urbanized area to another. Typically, there will be only one route of Trip Purpose 1 per urban area. In selecting the primary route between two adjacent urbanized areas when more than one direct route exists, the District should first consider the route that extends to the largest number of distant urban areas. If that criterion does not provide a clear selection, the District may then consider which road serves the largest volume of traffic traveling between the two adjacent urban areas. A connected urban area may be in another state. Two routes may be considered when the amount of travel in a given corridor connecting two urban areas is substantially served by trips on more than one highway. </a:t>
            </a:r>
            <a:endParaRPr lang="en-US" b="0" i="0" dirty="0">
              <a:solidFill>
                <a:srgbClr val="000000"/>
              </a:solidFill>
              <a:effectLst/>
              <a:latin typeface="Segoe UI" panose="020B0502040204020203" pitchFamily="34" charset="0"/>
            </a:endParaRPr>
          </a:p>
          <a:p>
            <a:pPr algn="l" rtl="0" fontAlgn="base"/>
            <a:r>
              <a:rPr lang="en-US" sz="1300" dirty="0">
                <a:solidFill>
                  <a:srgbClr val="3B3838"/>
                </a:solidFill>
                <a:latin typeface="Arial" panose="020B0604020202020204" pitchFamily="34" charset="0"/>
              </a:rPr>
              <a:t>This is also true when an urban area is so geographically large as to result in multiple corridors having been established. This two-route option will be applied in limited cases. The TDA Office will review two-route options as proposed by the District and present them to FHWA for consideration. In general, the use of multiple highways to serve trip needs of a single corridor for this trip purpose should be recognized only when the two facilities are of different access control types (i.e., one is limited-access</a:t>
            </a:r>
            <a:r>
              <a:rPr lang="en-US" sz="1300" dirty="0">
                <a:solidFill>
                  <a:srgbClr val="000000"/>
                </a:solidFill>
                <a:latin typeface="Arial" panose="020B0604020202020204" pitchFamily="34" charset="0"/>
              </a:rPr>
              <a:t> and the other is not). For example, Interstate 10 (I-10) is a limited access facility; US-90 that parallels I-10 is not a limited access facility. </a:t>
            </a:r>
            <a:endParaRPr lang="en-US" b="0" i="0" dirty="0">
              <a:solidFill>
                <a:srgbClr val="000000"/>
              </a:solidFill>
              <a:effectLst/>
              <a:latin typeface="Segoe UI" panose="020B0502040204020203" pitchFamily="34" charset="0"/>
            </a:endParaRPr>
          </a:p>
          <a:p>
            <a:pPr algn="l" rtl="0" fontAlgn="base"/>
            <a:r>
              <a:rPr lang="en-US" sz="1300" b="1" dirty="0">
                <a:solidFill>
                  <a:srgbClr val="000000"/>
                </a:solidFill>
                <a:latin typeface="Arial" panose="020B0604020202020204" pitchFamily="34" charset="0"/>
              </a:rPr>
              <a:t>Trip Purpose 2. Travel to and through small urban areas</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000000"/>
                </a:solidFill>
                <a:latin typeface="Arial" panose="020B0604020202020204" pitchFamily="34" charset="0"/>
              </a:rPr>
              <a:t>These are primary routes that connect one small urban area to an adjacent small urban area, or to the network of roads connecting urban areas to each other. If there is no urban area in the county, connection should be made to the county seat. </a:t>
            </a:r>
            <a:endParaRPr lang="en-US" b="0" i="0" dirty="0">
              <a:solidFill>
                <a:srgbClr val="000000"/>
              </a:solidFill>
              <a:effectLst/>
              <a:latin typeface="Segoe UI" panose="020B0502040204020203" pitchFamily="34" charset="0"/>
            </a:endParaRPr>
          </a:p>
          <a:p>
            <a:pPr algn="l" rtl="0" fontAlgn="base"/>
            <a:r>
              <a:rPr lang="en-US" sz="1300" b="1" dirty="0">
                <a:solidFill>
                  <a:srgbClr val="000000"/>
                </a:solidFill>
                <a:latin typeface="Arial" panose="020B0604020202020204" pitchFamily="34" charset="0"/>
              </a:rPr>
              <a:t>Trip Purpose 3. National defense</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000000"/>
                </a:solidFill>
                <a:latin typeface="Arial" panose="020B0604020202020204" pitchFamily="34" charset="0"/>
              </a:rPr>
              <a:t>A national defense route is identified as a primary National Strategic Highway Network (STRAHNET) route. National defense routes also include connector routes identified in the STRAHNET Connector Atlas. See the latest </a:t>
            </a:r>
            <a:r>
              <a:rPr lang="en-US" sz="1300" u="sng" dirty="0">
                <a:solidFill>
                  <a:srgbClr val="173262"/>
                </a:solidFill>
                <a:latin typeface="Arial" panose="020B0604020202020204" pitchFamily="34" charset="0"/>
                <a:hlinkClick r:id="rId3"/>
              </a:rPr>
              <a:t>Florida Atlas</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b="1" dirty="0">
                <a:solidFill>
                  <a:srgbClr val="000000"/>
                </a:solidFill>
                <a:latin typeface="Arial" panose="020B0604020202020204" pitchFamily="34" charset="0"/>
              </a:rPr>
              <a:t>Trip Purpose 4. Interstate and regional commerce</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000000"/>
                </a:solidFill>
                <a:latin typeface="Arial" panose="020B0604020202020204" pitchFamily="34" charset="0"/>
              </a:rPr>
              <a:t>Routes serving this trip purpose are identified by relatively high volumes of freight movements over long distances. A U.S. route may often indicate that the designated route serves the primary purpose of interstate commerce. Those roads that serve the purpose of travel to and through urban areas are considered to serve the needs of regional commerce and thus meet both trip purposes, and vice versa. Identification of this trip purpose may involve evaluating the appropriateness of existing U.S. route designations </a:t>
            </a:r>
            <a:endParaRPr lang="en-US" b="0" i="0" dirty="0">
              <a:solidFill>
                <a:srgbClr val="000000"/>
              </a:solidFill>
              <a:effectLst/>
              <a:latin typeface="Segoe UI" panose="020B0502040204020203" pitchFamily="34" charset="0"/>
            </a:endParaRPr>
          </a:p>
          <a:p>
            <a:pPr algn="l" rtl="0" fontAlgn="base"/>
            <a:r>
              <a:rPr lang="en-US" sz="1300" b="1" dirty="0">
                <a:solidFill>
                  <a:srgbClr val="000000"/>
                </a:solidFill>
                <a:latin typeface="Arial" panose="020B0604020202020204" pitchFamily="34" charset="0"/>
              </a:rPr>
              <a:t>Trip Purpose 5. Access to airports, seaports, and major rail terminals or intermodal transfer facilities</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000000"/>
                </a:solidFill>
                <a:latin typeface="Arial" panose="020B0604020202020204" pitchFamily="34" charset="0"/>
              </a:rPr>
              <a:t>These major routes that provide access to regional or international airports, seaports handling ocean-going or river barge traffic, and rail/truck intermodal facilities, are designated by FDOT and approved by FHWA. </a:t>
            </a:r>
            <a:endParaRPr lang="en-US" b="0" i="0" dirty="0">
              <a:solidFill>
                <a:srgbClr val="000000"/>
              </a:solidFill>
              <a:effectLst/>
              <a:latin typeface="Segoe UI" panose="020B0502040204020203" pitchFamily="34" charset="0"/>
            </a:endParaRPr>
          </a:p>
          <a:p>
            <a:pPr algn="l" rtl="0" fontAlgn="base"/>
            <a:r>
              <a:rPr lang="en-US" sz="1300" b="1" dirty="0">
                <a:solidFill>
                  <a:srgbClr val="000000"/>
                </a:solidFill>
                <a:latin typeface="Arial" panose="020B0604020202020204" pitchFamily="34" charset="0"/>
              </a:rPr>
              <a:t>Trip Purpose 6. Access to major public facilities</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000000"/>
                </a:solidFill>
                <a:latin typeface="Arial" panose="020B0604020202020204" pitchFamily="34" charset="0"/>
              </a:rPr>
              <a:t>A route to the major point of entrance to a major public facility is considered the primary access route. Major public facilities are distinguished from minor public facilities by their frequency of use and customer service. The general guide for selecting facilities meeting this purpose is to identify those for which the generated traffic would substantially impact the performance of connecting roads, i.e., the number and frequency of trips to or from the facility would place a significant demand on the facility. For the purposes of this handbook, major public facilities are: state or private universities; community colleges; regional medical centers; natural attractions, such as beaches, rivers, and state parks, that draw from a regional area and serve an average daily attendance of 1,000 persons in a single area; manmade attractions, such as theme parks, that attract audiences from a regional area; publicly-owned cultural and historic facilities, such as performing arts centers, civic centers, and museums, that attract audiences from a regional area.</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D0677960-F948-4FCC-A325-C7D9E8FA866C}" type="slidenum">
              <a:rPr lang="en-US" smtClean="0"/>
              <a:t>38</a:t>
            </a:fld>
            <a:endParaRPr lang="en-US"/>
          </a:p>
        </p:txBody>
      </p:sp>
    </p:spTree>
    <p:extLst>
      <p:ext uri="{BB962C8B-B14F-4D97-AF65-F5344CB8AC3E}">
        <p14:creationId xmlns:p14="http://schemas.microsoft.com/office/powerpoint/2010/main" val="119447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briefly on a previous slide, FHWA advises states to also reassess their functional classification designations. This is because functional classifications play a crucial role in segment classification.</a:t>
            </a:r>
          </a:p>
        </p:txBody>
      </p:sp>
      <p:sp>
        <p:nvSpPr>
          <p:cNvPr id="4" name="Slide Number Placeholder 3"/>
          <p:cNvSpPr>
            <a:spLocks noGrp="1"/>
          </p:cNvSpPr>
          <p:nvPr>
            <p:ph type="sldNum" sz="quarter" idx="5"/>
          </p:nvPr>
        </p:nvSpPr>
        <p:spPr/>
        <p:txBody>
          <a:bodyPr/>
          <a:lstStyle/>
          <a:p>
            <a:fld id="{D0677960-F948-4FCC-A325-C7D9E8FA866C}" type="slidenum">
              <a:rPr lang="en-US" smtClean="0"/>
              <a:t>6</a:t>
            </a:fld>
            <a:endParaRPr lang="en-US"/>
          </a:p>
        </p:txBody>
      </p:sp>
    </p:spTree>
    <p:extLst>
      <p:ext uri="{BB962C8B-B14F-4D97-AF65-F5344CB8AC3E}">
        <p14:creationId xmlns:p14="http://schemas.microsoft.com/office/powerpoint/2010/main" val="2337776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300" b="1" dirty="0">
                <a:solidFill>
                  <a:srgbClr val="000000"/>
                </a:solidFill>
                <a:latin typeface="Arial" panose="020B0604020202020204" pitchFamily="34" charset="0"/>
              </a:rPr>
              <a:t>Trip Purpose 7. Access to minor public facilities</a:t>
            </a:r>
            <a:r>
              <a:rPr lang="en-US" sz="1300" dirty="0">
                <a:solidFill>
                  <a:srgbClr val="000000"/>
                </a:solidFill>
                <a:latin typeface="Arial" panose="020B0604020202020204" pitchFamily="34" charset="0"/>
              </a:rPr>
              <a:t> </a:t>
            </a:r>
            <a:endParaRPr lang="en-US" sz="1900" dirty="0">
              <a:solidFill>
                <a:srgbClr val="000000"/>
              </a:solidFill>
              <a:latin typeface="Segoe UI" panose="020B0502040204020203" pitchFamily="34" charset="0"/>
            </a:endParaRPr>
          </a:p>
          <a:p>
            <a:pPr algn="l" rtl="0" fontAlgn="base"/>
            <a:r>
              <a:rPr lang="en-US" sz="1300" dirty="0">
                <a:solidFill>
                  <a:srgbClr val="000000"/>
                </a:solidFill>
                <a:latin typeface="Arial" panose="020B0604020202020204" pitchFamily="34" charset="0"/>
              </a:rPr>
              <a:t>A route providing access to the major point of entrance to a minor public facility is considered the primary access route. For the purposes of this handbook, minor public facilities are those not meeting the requirements listed in Trip Purpose 6, access to major public facilities, and include manmade attractions and publicly owned cultural and historical facilities that attract local audiences. </a:t>
            </a:r>
            <a:endParaRPr lang="en-US" sz="1300" b="1" dirty="0">
              <a:solidFill>
                <a:srgbClr val="000000"/>
              </a:solidFill>
              <a:latin typeface="Arial" panose="020B0604020202020204" pitchFamily="34" charset="0"/>
            </a:endParaRPr>
          </a:p>
          <a:p>
            <a:pPr algn="l" rtl="0" fontAlgn="base"/>
            <a:r>
              <a:rPr lang="en-US" sz="1300" b="1" dirty="0">
                <a:solidFill>
                  <a:srgbClr val="000000"/>
                </a:solidFill>
                <a:latin typeface="Arial" panose="020B0604020202020204" pitchFamily="34" charset="0"/>
              </a:rPr>
              <a:t>Trip Purpose 8. Interconnection of major thoroughfares</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000000"/>
                </a:solidFill>
                <a:latin typeface="Arial" panose="020B0604020202020204" pitchFamily="34" charset="0"/>
              </a:rPr>
              <a:t>A route that provides a high-volume cross-connection between roads that meet at least two of the trip purposes, 1 through 6, qualifies for this trip purpose. The intent is to ensure that the trips being observed are for through traffic seeking to reach the distant major road. </a:t>
            </a:r>
            <a:endParaRPr lang="en-US" b="0" i="0" dirty="0">
              <a:solidFill>
                <a:srgbClr val="000000"/>
              </a:solidFill>
              <a:effectLst/>
              <a:latin typeface="Segoe UI" panose="020B0502040204020203" pitchFamily="34" charset="0"/>
            </a:endParaRPr>
          </a:p>
          <a:p>
            <a:pPr algn="l" rtl="0" fontAlgn="base"/>
            <a:r>
              <a:rPr lang="en-US" sz="1300" b="1" dirty="0">
                <a:solidFill>
                  <a:srgbClr val="000000"/>
                </a:solidFill>
                <a:latin typeface="Arial" panose="020B0604020202020204" pitchFamily="34" charset="0"/>
              </a:rPr>
              <a:t>Trip Purpose 9. Interconnection of minor thoroughfares</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000000"/>
                </a:solidFill>
                <a:latin typeface="Arial" panose="020B0604020202020204" pitchFamily="34" charset="0"/>
              </a:rPr>
              <a:t>A route that provides cross-connection between roads that meet at least one of the trip purposes 1 through 7 qualifies for this trip purpose. </a:t>
            </a:r>
            <a:endParaRPr lang="en-US" b="0" i="0" dirty="0">
              <a:solidFill>
                <a:srgbClr val="000000"/>
              </a:solidFill>
              <a:effectLst/>
              <a:latin typeface="Segoe UI" panose="020B0502040204020203" pitchFamily="34" charset="0"/>
            </a:endParaRPr>
          </a:p>
          <a:p>
            <a:pPr algn="l" rtl="0" fontAlgn="base"/>
            <a:r>
              <a:rPr lang="en-US" sz="1300" b="1" dirty="0">
                <a:solidFill>
                  <a:srgbClr val="000000"/>
                </a:solidFill>
                <a:latin typeface="Arial" panose="020B0604020202020204" pitchFamily="34" charset="0"/>
              </a:rPr>
              <a:t>Trip Purpose 10. Access to concentrated property use areas</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000000"/>
                </a:solidFill>
                <a:latin typeface="Arial" panose="020B0604020202020204" pitchFamily="34" charset="0"/>
              </a:rPr>
              <a:t>This is a route that connects major thoroughfares to concentrations of property use, such as the primary connection to a community, large residential subdivision, neighborhood shopping center, or a public facility serving a local audience. </a:t>
            </a:r>
            <a:endParaRPr lang="en-US" b="0" i="0" dirty="0">
              <a:solidFill>
                <a:srgbClr val="000000"/>
              </a:solidFill>
              <a:effectLst/>
              <a:latin typeface="Segoe UI" panose="020B0502040204020203" pitchFamily="34" charset="0"/>
            </a:endParaRPr>
          </a:p>
          <a:p>
            <a:pPr algn="l" rtl="0" fontAlgn="base"/>
            <a:r>
              <a:rPr lang="en-US" sz="1300" b="1" dirty="0">
                <a:solidFill>
                  <a:srgbClr val="000000"/>
                </a:solidFill>
                <a:latin typeface="Arial" panose="020B0604020202020204" pitchFamily="34" charset="0"/>
              </a:rPr>
              <a:t>Trip Purpose 11. Access to rural diffused property use areas and lower density urban residential and commercial/industrial areas</a:t>
            </a:r>
            <a:r>
              <a:rPr lang="en-US" sz="1300" dirty="0">
                <a:solidFill>
                  <a:srgbClr val="000000"/>
                </a:solidFill>
                <a:latin typeface="Arial" panose="020B0604020202020204" pitchFamily="34" charset="0"/>
              </a:rPr>
              <a:t> </a:t>
            </a:r>
            <a:endParaRPr lang="en-US" b="0" i="0" dirty="0">
              <a:solidFill>
                <a:srgbClr val="000000"/>
              </a:solidFill>
              <a:effectLst/>
              <a:latin typeface="Segoe UI" panose="020B0502040204020203" pitchFamily="34" charset="0"/>
            </a:endParaRPr>
          </a:p>
          <a:p>
            <a:pPr algn="l" rtl="0" fontAlgn="base"/>
            <a:r>
              <a:rPr lang="en-US" sz="1300" dirty="0">
                <a:solidFill>
                  <a:srgbClr val="000000"/>
                </a:solidFill>
                <a:latin typeface="Arial" panose="020B0604020202020204" pitchFamily="34" charset="0"/>
              </a:rPr>
              <a:t>A route that connects major thoroughfares to diffused areas of a single or mixed property use and lower density urban residential and commercial/industrial areas serves this trip purpose. Such areas include the primary connection to a rural farming area consisting of large acreage tracts, and scattered small residential developments or in urban areas, lower density residential and commercial/industrial areas.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D0677960-F948-4FCC-A325-C7D9E8FA866C}" type="slidenum">
              <a:rPr lang="en-US" smtClean="0"/>
              <a:t>39</a:t>
            </a:fld>
            <a:endParaRPr lang="en-US"/>
          </a:p>
        </p:txBody>
      </p:sp>
    </p:spTree>
    <p:extLst>
      <p:ext uri="{BB962C8B-B14F-4D97-AF65-F5344CB8AC3E}">
        <p14:creationId xmlns:p14="http://schemas.microsoft.com/office/powerpoint/2010/main" val="1187967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While the functional classification of roadways can and do change over time, the functional classification of most roadways remains stable. When updating functional classification, the focus should be to identify where a roadway’s functionality has changed. </a:t>
            </a:r>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40</a:t>
            </a:fld>
            <a:endParaRPr lang="en-US"/>
          </a:p>
        </p:txBody>
      </p:sp>
    </p:spTree>
    <p:extLst>
      <p:ext uri="{BB962C8B-B14F-4D97-AF65-F5344CB8AC3E}">
        <p14:creationId xmlns:p14="http://schemas.microsoft.com/office/powerpoint/2010/main" val="3252321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Roadways functionally classified as minor collectors and above which are also considered Active off the SHS are required to be included in the RCI, LRS, and part of the District’s five-year off-system inventory cycle. These roadways are collected in RCI as part of the adjusted Urban Boundary and Functional Classification update process following every Census for FHWA HPMS reporting purposes. Refer to the Active Off the SHS RCI inventory matrix in the Appendix A of this handbook for the required features and characteristics for all roadways functionally classified as rural minor collector and above.</a:t>
            </a:r>
          </a:p>
        </p:txBody>
      </p:sp>
      <p:sp>
        <p:nvSpPr>
          <p:cNvPr id="4" name="Slide Number Placeholder 3"/>
          <p:cNvSpPr>
            <a:spLocks noGrp="1"/>
          </p:cNvSpPr>
          <p:nvPr>
            <p:ph type="sldNum" sz="quarter" idx="5"/>
          </p:nvPr>
        </p:nvSpPr>
        <p:spPr/>
        <p:txBody>
          <a:bodyPr/>
          <a:lstStyle/>
          <a:p>
            <a:fld id="{D0677960-F948-4FCC-A325-C7D9E8FA866C}" type="slidenum">
              <a:rPr lang="en-US" smtClean="0"/>
              <a:t>41</a:t>
            </a:fld>
            <a:endParaRPr lang="en-US"/>
          </a:p>
        </p:txBody>
      </p:sp>
    </p:spTree>
    <p:extLst>
      <p:ext uri="{BB962C8B-B14F-4D97-AF65-F5344CB8AC3E}">
        <p14:creationId xmlns:p14="http://schemas.microsoft.com/office/powerpoint/2010/main" val="4045165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Roadways functionally classified as minor collectors and above which are also considered Active off the SHS are required to be included in the RCI, LRS, and part of the District’s five-year off-system inventory cycle. These roadways are collected in RCI as part of the adjusted Urban Boundary and Functional Classification update process following every Census for FHWA HPMS reporting purposes. Refer to the Active Off the SHS RCI inventory matrix in the Appendix A of this handbook for the required features and characteristics for all roadways functionally classified as rural minor collector and above.</a:t>
            </a:r>
          </a:p>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43</a:t>
            </a:fld>
            <a:endParaRPr lang="en-US"/>
          </a:p>
        </p:txBody>
      </p:sp>
    </p:spTree>
    <p:extLst>
      <p:ext uri="{BB962C8B-B14F-4D97-AF65-F5344CB8AC3E}">
        <p14:creationId xmlns:p14="http://schemas.microsoft.com/office/powerpoint/2010/main" val="1134016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a:buChar char="•"/>
            </a:pPr>
            <a:r>
              <a:rPr lang="en-US" dirty="0"/>
              <a:t>Make sure that the entire original Census urban area is contained within the adjusted urban area boundary.</a:t>
            </a:r>
            <a:endParaRPr lang="en-US" dirty="0">
              <a:cs typeface="Calibri"/>
            </a:endParaRPr>
          </a:p>
          <a:p>
            <a:pPr marL="181240" indent="-181240">
              <a:buFont typeface="Arial"/>
              <a:buChar char="•"/>
            </a:pPr>
            <a:r>
              <a:rPr lang="en-US" dirty="0">
                <a:cs typeface="Calibri"/>
              </a:rPr>
              <a:t>This is demonstrated with the two examples on the screen. </a:t>
            </a:r>
          </a:p>
          <a:p>
            <a:pPr marL="181240" indent="-181240">
              <a:buFont typeface="Arial"/>
              <a:buChar char="•"/>
            </a:pPr>
            <a:r>
              <a:rPr lang="en-US" dirty="0">
                <a:cs typeface="Calibri"/>
              </a:rPr>
              <a:t>The purple area represents the Census boundary and the blue outline represents the Urban Area boundary. </a:t>
            </a:r>
          </a:p>
          <a:p>
            <a:pPr marL="181240" indent="-181240">
              <a:buFont typeface="Arial"/>
              <a:buChar char="•"/>
            </a:pPr>
            <a:r>
              <a:rPr lang="en-US" dirty="0">
                <a:cs typeface="Calibri"/>
              </a:rPr>
              <a:t>The example on the left shows the Census boundary left out of the Urban Area and the right shows a corrected boundary. </a:t>
            </a:r>
          </a:p>
          <a:p>
            <a:pPr marL="181240" indent="-181240">
              <a:buFont typeface="Arial"/>
              <a:buChar char="•"/>
            </a:pPr>
            <a:r>
              <a:rPr lang="en-US" dirty="0">
                <a:cs typeface="Calibri"/>
              </a:rPr>
              <a:t>At a minimum, Adjusted Urban Areas should contain the entire Census boundary. </a:t>
            </a:r>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44</a:t>
            </a:fld>
            <a:endParaRPr lang="en-US"/>
          </a:p>
        </p:txBody>
      </p:sp>
    </p:spTree>
    <p:extLst>
      <p:ext uri="{BB962C8B-B14F-4D97-AF65-F5344CB8AC3E}">
        <p14:creationId xmlns:p14="http://schemas.microsoft.com/office/powerpoint/2010/main" val="3515773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defTabSz="966612">
              <a:buFont typeface="Arial"/>
              <a:buChar char="•"/>
              <a:defRPr/>
            </a:pPr>
            <a:r>
              <a:rPr lang="en-US" sz="1900" dirty="0">
                <a:solidFill>
                  <a:srgbClr val="000000"/>
                </a:solidFill>
                <a:effectLst>
                  <a:outerShdw sx="0" sy="0">
                    <a:srgbClr val="000000"/>
                  </a:outerShdw>
                </a:effectLst>
                <a:latin typeface="Arial" panose="020B0604020202020204" pitchFamily="34" charset="0"/>
                <a:ea typeface="MS Mincho" panose="02020609040205080304" pitchFamily="49" charset="-128"/>
                <a:cs typeface="Arial" panose="020B0604020202020204" pitchFamily="34" charset="0"/>
              </a:rPr>
              <a:t>Multiple Census urban areas should not be combined into one adjusted urban area boundary. Each urban area should have its own urban area boundary.</a:t>
            </a:r>
            <a:endParaRPr lang="en-US" dirty="0">
              <a:cs typeface="Calibri"/>
            </a:endParaRPr>
          </a:p>
          <a:p>
            <a:pPr marL="302066" indent="-302066">
              <a:buFont typeface="Arial"/>
              <a:buChar char="•"/>
            </a:pPr>
            <a:r>
              <a:rPr lang="en-US" dirty="0">
                <a:cs typeface="Calibri"/>
              </a:rPr>
              <a:t>The map on the left is an example of this where three Census boundaries are contained in one single Urban Area boundary. </a:t>
            </a:r>
          </a:p>
          <a:p>
            <a:pPr marL="302066" indent="-302066">
              <a:buFont typeface="Arial"/>
              <a:buChar char="•"/>
            </a:pPr>
            <a:r>
              <a:rPr lang="en-US" dirty="0">
                <a:cs typeface="Calibri"/>
              </a:rPr>
              <a:t>The map on the right provides a correct example where each of the three Census boundaries are their own Urban Area boundary. </a:t>
            </a:r>
          </a:p>
        </p:txBody>
      </p:sp>
      <p:sp>
        <p:nvSpPr>
          <p:cNvPr id="4" name="Slide Number Placeholder 3"/>
          <p:cNvSpPr>
            <a:spLocks noGrp="1"/>
          </p:cNvSpPr>
          <p:nvPr>
            <p:ph type="sldNum" sz="quarter" idx="5"/>
          </p:nvPr>
        </p:nvSpPr>
        <p:spPr/>
        <p:txBody>
          <a:bodyPr/>
          <a:lstStyle/>
          <a:p>
            <a:fld id="{D0677960-F948-4FCC-A325-C7D9E8FA866C}" type="slidenum">
              <a:rPr lang="en-US" smtClean="0"/>
              <a:t>45</a:t>
            </a:fld>
            <a:endParaRPr lang="en-US"/>
          </a:p>
        </p:txBody>
      </p:sp>
    </p:spTree>
    <p:extLst>
      <p:ext uri="{BB962C8B-B14F-4D97-AF65-F5344CB8AC3E}">
        <p14:creationId xmlns:p14="http://schemas.microsoft.com/office/powerpoint/2010/main" val="3445921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a:buChar char="•"/>
            </a:pPr>
            <a:r>
              <a:rPr lang="en-US" sz="1900" dirty="0"/>
              <a:t>Only Census Urban areas with population greater than or equal to 5,000 are considered FHWA Urban Area Boundaries. Do not adjust any urban areas with population less than 5,000. </a:t>
            </a:r>
          </a:p>
          <a:p>
            <a:pPr marL="302066" indent="-302066">
              <a:buFont typeface="Arial"/>
              <a:buChar char="•"/>
            </a:pPr>
            <a:r>
              <a:rPr lang="en-US" sz="1900" dirty="0">
                <a:cs typeface="Calibri"/>
              </a:rPr>
              <a:t>The example on the left includes an Urban Area with a population of 3,491 which is too small to be defined as such. </a:t>
            </a:r>
          </a:p>
          <a:p>
            <a:pPr marL="302066" indent="-302066">
              <a:buFont typeface="Arial"/>
              <a:buChar char="•"/>
            </a:pPr>
            <a:r>
              <a:rPr lang="en-US" sz="1900" dirty="0">
                <a:cs typeface="Calibri"/>
              </a:rPr>
              <a:t>The example on the right reflects the correct Urban Area with a population of 6,594.</a:t>
            </a:r>
          </a:p>
          <a:p>
            <a:pPr marL="302066" indent="-302066">
              <a:buFont typeface="Arial"/>
              <a:buChar char="•"/>
            </a:pPr>
            <a:r>
              <a:rPr lang="en-US" sz="1900" dirty="0">
                <a:cs typeface="Calibri"/>
              </a:rPr>
              <a:t>According to the Federal Highway Administration, Urban Area boundaries must have a population of at least 5,000.</a:t>
            </a:r>
          </a:p>
        </p:txBody>
      </p:sp>
      <p:sp>
        <p:nvSpPr>
          <p:cNvPr id="4" name="Slide Number Placeholder 3"/>
          <p:cNvSpPr>
            <a:spLocks noGrp="1"/>
          </p:cNvSpPr>
          <p:nvPr>
            <p:ph type="sldNum" sz="quarter" idx="5"/>
          </p:nvPr>
        </p:nvSpPr>
        <p:spPr/>
        <p:txBody>
          <a:bodyPr/>
          <a:lstStyle/>
          <a:p>
            <a:fld id="{D0677960-F948-4FCC-A325-C7D9E8FA866C}" type="slidenum">
              <a:rPr lang="en-US" smtClean="0"/>
              <a:t>46</a:t>
            </a:fld>
            <a:endParaRPr lang="en-US"/>
          </a:p>
        </p:txBody>
      </p:sp>
    </p:spTree>
    <p:extLst>
      <p:ext uri="{BB962C8B-B14F-4D97-AF65-F5344CB8AC3E}">
        <p14:creationId xmlns:p14="http://schemas.microsoft.com/office/powerpoint/2010/main" val="929719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delve now into FC guidelines and considerations. </a:t>
            </a:r>
          </a:p>
        </p:txBody>
      </p:sp>
      <p:sp>
        <p:nvSpPr>
          <p:cNvPr id="4" name="Slide Number Placeholder 3"/>
          <p:cNvSpPr>
            <a:spLocks noGrp="1"/>
          </p:cNvSpPr>
          <p:nvPr>
            <p:ph type="sldNum" sz="quarter" idx="5"/>
          </p:nvPr>
        </p:nvSpPr>
        <p:spPr/>
        <p:txBody>
          <a:bodyPr/>
          <a:lstStyle/>
          <a:p>
            <a:pPr defTabSz="966612">
              <a:defRPr/>
            </a:pPr>
            <a:fld id="{D0677960-F948-4FCC-A325-C7D9E8FA866C}" type="slidenum">
              <a:rPr lang="en-US">
                <a:solidFill>
                  <a:prstClr val="black"/>
                </a:solidFill>
                <a:latin typeface="Calibri" panose="020F0502020204030204"/>
              </a:rPr>
              <a:pPr defTabSz="966612">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2079077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48</a:t>
            </a:fld>
            <a:endParaRPr lang="en-US"/>
          </a:p>
        </p:txBody>
      </p:sp>
    </p:spTree>
    <p:extLst>
      <p:ext uri="{BB962C8B-B14F-4D97-AF65-F5344CB8AC3E}">
        <p14:creationId xmlns:p14="http://schemas.microsoft.com/office/powerpoint/2010/main" val="1010534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section was created as a truck route to relieve congestion on US-301 in Starke. The proposed roadway is expected to provide additional capacity for future traffic growth. </a:t>
            </a:r>
          </a:p>
        </p:txBody>
      </p:sp>
      <p:sp>
        <p:nvSpPr>
          <p:cNvPr id="4" name="Slide Number Placeholder 3"/>
          <p:cNvSpPr>
            <a:spLocks noGrp="1"/>
          </p:cNvSpPr>
          <p:nvPr>
            <p:ph type="sldNum" sz="quarter" idx="5"/>
          </p:nvPr>
        </p:nvSpPr>
        <p:spPr/>
        <p:txBody>
          <a:bodyPr/>
          <a:lstStyle/>
          <a:p>
            <a:fld id="{D0677960-F948-4FCC-A325-C7D9E8FA866C}" type="slidenum">
              <a:rPr lang="en-US" smtClean="0"/>
              <a:t>49</a:t>
            </a:fld>
            <a:endParaRPr lang="en-US"/>
          </a:p>
        </p:txBody>
      </p:sp>
    </p:spTree>
    <p:extLst>
      <p:ext uri="{BB962C8B-B14F-4D97-AF65-F5344CB8AC3E}">
        <p14:creationId xmlns:p14="http://schemas.microsoft.com/office/powerpoint/2010/main" val="406168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So why is this important? It impacts a whole bunch of things as you can see on the slide. I’ll point out a few. Funding is a critical piece – most formula funds are distributed based on population. MPO boundaries may also change, sometimes MPOs get consolidated/ redefined, it also impacts composition of MPO boards. So this can get really contentious and political.</a:t>
            </a:r>
          </a:p>
        </p:txBody>
      </p:sp>
      <p:sp>
        <p:nvSpPr>
          <p:cNvPr id="4" name="Slide Number Placeholder 3"/>
          <p:cNvSpPr>
            <a:spLocks noGrp="1"/>
          </p:cNvSpPr>
          <p:nvPr>
            <p:ph type="sldNum" sz="quarter" idx="5"/>
          </p:nvPr>
        </p:nvSpPr>
        <p:spPr/>
        <p:txBody>
          <a:bodyPr/>
          <a:lstStyle/>
          <a:p>
            <a:fld id="{D0677960-F948-4FCC-A325-C7D9E8FA866C}" type="slidenum">
              <a:rPr lang="en-US" smtClean="0"/>
              <a:t>7</a:t>
            </a:fld>
            <a:endParaRPr lang="en-US"/>
          </a:p>
        </p:txBody>
      </p:sp>
    </p:spTree>
    <p:extLst>
      <p:ext uri="{BB962C8B-B14F-4D97-AF65-F5344CB8AC3E}">
        <p14:creationId xmlns:p14="http://schemas.microsoft.com/office/powerpoint/2010/main" val="1616307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Calibri" panose="020F0502020204030204" pitchFamily="34" charset="0"/>
                <a:ea typeface="Calibri" panose="020F0502020204030204" pitchFamily="34" charset="0"/>
              </a:rPr>
              <a:t>Urban Local to Urban Minor Collector 75000130 2018 - E Orlando Ave and White Road connect S Bluford Ave/SR-439 (Urban Minor Arterial) to Good Homes Road (Urban Major Collector) and meets trip purpose 9 (interconnection of minor thoroughfares). This corridor meets trip purpose 11 (access to lower density urban residential and commercial/industrial areas). Additionally, this corridor provides secondary access to West Oaks Mall and Ocoee Elementary School. The corridor is a parallel relief road for SR-438 (Urban Minor Arterial) and SR-50 (Urban Principal Arterial).</a:t>
            </a:r>
          </a:p>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50</a:t>
            </a:fld>
            <a:endParaRPr lang="en-US"/>
          </a:p>
        </p:txBody>
      </p:sp>
    </p:spTree>
    <p:extLst>
      <p:ext uri="{BB962C8B-B14F-4D97-AF65-F5344CB8AC3E}">
        <p14:creationId xmlns:p14="http://schemas.microsoft.com/office/powerpoint/2010/main" val="2537546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3306"/>
            <a:r>
              <a:rPr lang="en-US" sz="1300" dirty="0">
                <a:latin typeface="Calibri" panose="020F0502020204030204" pitchFamily="34" charset="0"/>
                <a:ea typeface="Calibri" panose="020F0502020204030204" pitchFamily="34" charset="0"/>
              </a:rPr>
              <a:t>Urban Local to Urban Minor Arterial 75000150 2018 - This roadway provides direct access to the Orlando International Airport and meets trip purpose 8 (interconnection of a major thoroughfare).</a:t>
            </a:r>
          </a:p>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51</a:t>
            </a:fld>
            <a:endParaRPr lang="en-US"/>
          </a:p>
        </p:txBody>
      </p:sp>
    </p:spTree>
    <p:extLst>
      <p:ext uri="{BB962C8B-B14F-4D97-AF65-F5344CB8AC3E}">
        <p14:creationId xmlns:p14="http://schemas.microsoft.com/office/powerpoint/2010/main" val="3463616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Calibri" panose="020F0502020204030204" pitchFamily="34" charset="0"/>
                <a:ea typeface="Calibri" panose="020F0502020204030204" pitchFamily="34" charset="0"/>
              </a:rPr>
              <a:t>Urban Local to Urban Principal Arterial 75000301 2018 - Extension of Semoran Blvd. Meets trip purpose 5 (access to airports, seaports, and major rail terminals or intermodal facilities) and trip purpose 8 (interconnection of major thoroughfares).</a:t>
            </a:r>
          </a:p>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52</a:t>
            </a:fld>
            <a:endParaRPr lang="en-US"/>
          </a:p>
        </p:txBody>
      </p:sp>
    </p:spTree>
    <p:extLst>
      <p:ext uri="{BB962C8B-B14F-4D97-AF65-F5344CB8AC3E}">
        <p14:creationId xmlns:p14="http://schemas.microsoft.com/office/powerpoint/2010/main" val="192320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Calibri" panose="020F0502020204030204" pitchFamily="34" charset="0"/>
                <a:ea typeface="Calibri" panose="020F0502020204030204" pitchFamily="34" charset="0"/>
              </a:rPr>
              <a:t>Urban Local to Urban Minor Collector 86000601 2019 - Provides a multimodal connection, especially for pedestrians, to access an Urban Fixed Guideway Terminal on Florida's Strategic Intermodal System (SIS), i.e., the Cypress Creek Station of Tri-Rail, for interregional travel. Meets the following criteria recommended in FHWA's </a:t>
            </a:r>
            <a:r>
              <a:rPr lang="en-US" sz="1300" dirty="0" err="1">
                <a:latin typeface="Calibri" panose="020F0502020204030204" pitchFamily="34" charset="0"/>
                <a:ea typeface="Calibri" panose="020F0502020204030204" pitchFamily="34" charset="0"/>
              </a:rPr>
              <a:t>FunClass</a:t>
            </a:r>
            <a:r>
              <a:rPr lang="en-US" sz="1300" dirty="0">
                <a:latin typeface="Calibri" panose="020F0502020204030204" pitchFamily="34" charset="0"/>
                <a:ea typeface="Calibri" panose="020F0502020204030204" pitchFamily="34" charset="0"/>
              </a:rPr>
              <a:t> procedures guide: (1) less than three-quarters of a mile, and (2) connected to a large trip generator.</a:t>
            </a:r>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53</a:t>
            </a:fld>
            <a:endParaRPr lang="en-US"/>
          </a:p>
        </p:txBody>
      </p:sp>
    </p:spTree>
    <p:extLst>
      <p:ext uri="{BB962C8B-B14F-4D97-AF65-F5344CB8AC3E}">
        <p14:creationId xmlns:p14="http://schemas.microsoft.com/office/powerpoint/2010/main" val="270994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ea typeface="Calibri"/>
                <a:cs typeface="Calibri"/>
              </a:rPr>
              <a:t>U.S Census Bureau released the final urban areas in January 2023. Since then, we have been discussing the process timeline within Central Office and this is the most </a:t>
            </a:r>
            <a:r>
              <a:rPr lang="en-US" dirty="0" err="1">
                <a:ea typeface="Calibri"/>
                <a:cs typeface="Calibri"/>
              </a:rPr>
              <a:t>uptodate</a:t>
            </a:r>
            <a:r>
              <a:rPr lang="en-US" dirty="0">
                <a:ea typeface="Calibri"/>
                <a:cs typeface="Calibri"/>
              </a:rPr>
              <a:t> timeline. As you can see here, it identifies the major milestones. It is advised for different districts that they develop their intermediate</a:t>
            </a:r>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8</a:t>
            </a:fld>
            <a:endParaRPr lang="en-US"/>
          </a:p>
        </p:txBody>
      </p:sp>
    </p:spTree>
    <p:extLst>
      <p:ext uri="{BB962C8B-B14F-4D97-AF65-F5344CB8AC3E}">
        <p14:creationId xmlns:p14="http://schemas.microsoft.com/office/powerpoint/2010/main" val="48555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dirty="0">
                <a:solidFill>
                  <a:srgbClr val="304E4E"/>
                </a:solidFill>
                <a:effectLst/>
                <a:latin typeface="Noto Serif" panose="02020600060500020200" pitchFamily="18" charset="0"/>
              </a:rPr>
              <a:t>In the state of Florida, the Urban Area Boundary and functional classification designation process is conducted in coordination with FHWA, FDOT, and local partners. The FDOT takes the lead role to coordinate the process in collaboration with the Metropolitan Planning Organizations (MPOs), counties, and local municipalities.</a:t>
            </a:r>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9</a:t>
            </a:fld>
            <a:endParaRPr lang="en-US"/>
          </a:p>
        </p:txBody>
      </p:sp>
    </p:spTree>
    <p:extLst>
      <p:ext uri="{BB962C8B-B14F-4D97-AF65-F5344CB8AC3E}">
        <p14:creationId xmlns:p14="http://schemas.microsoft.com/office/powerpoint/2010/main" val="2649492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Let us delve now into UAB guidelines and considerations. </a:t>
            </a:r>
          </a:p>
          <a:p>
            <a:pPr marL="181240" indent="-181240">
              <a:buFont typeface="Arial"/>
              <a:buChar char="•"/>
            </a:pPr>
            <a:r>
              <a:rPr lang="en-US" dirty="0"/>
              <a:t>Area Boundary Adjustment Considerations, refers to things that people should consider when adjusting the boundary. </a:t>
            </a:r>
            <a:endParaRPr lang="en-US" dirty="0">
              <a:cs typeface="Calibri" panose="020F0502020204030204"/>
            </a:endParaRPr>
          </a:p>
          <a:p>
            <a:pPr marL="181240" indent="-181240">
              <a:buFont typeface="Arial"/>
              <a:buChar char="•"/>
            </a:pPr>
            <a:r>
              <a:rPr lang="en-US" dirty="0"/>
              <a:t>They're kind of like guidelines, they're not really requirements. </a:t>
            </a:r>
            <a:endParaRPr lang="en-US" dirty="0">
              <a:cs typeface="Calibri" panose="020F0502020204030204"/>
            </a:endParaRPr>
          </a:p>
          <a:p>
            <a:pPr marL="181240" indent="-181240">
              <a:buFont typeface="Arial"/>
              <a:buChar char="•"/>
            </a:pPr>
            <a:r>
              <a:rPr lang="en-US" dirty="0"/>
              <a:t>The following slides describes these considerations with examples.</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D0677960-F948-4FCC-A325-C7D9E8FA866C}" type="slidenum">
              <a:rPr lang="en-US" smtClean="0"/>
              <a:t>13</a:t>
            </a:fld>
            <a:endParaRPr lang="en-US"/>
          </a:p>
        </p:txBody>
      </p:sp>
    </p:spTree>
    <p:extLst>
      <p:ext uri="{BB962C8B-B14F-4D97-AF65-F5344CB8AC3E}">
        <p14:creationId xmlns:p14="http://schemas.microsoft.com/office/powerpoint/2010/main" val="185230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points as they are.</a:t>
            </a:r>
          </a:p>
        </p:txBody>
      </p:sp>
      <p:sp>
        <p:nvSpPr>
          <p:cNvPr id="4" name="Slide Number Placeholder 3"/>
          <p:cNvSpPr>
            <a:spLocks noGrp="1"/>
          </p:cNvSpPr>
          <p:nvPr>
            <p:ph type="sldNum" sz="quarter" idx="5"/>
          </p:nvPr>
        </p:nvSpPr>
        <p:spPr/>
        <p:txBody>
          <a:bodyPr/>
          <a:lstStyle/>
          <a:p>
            <a:fld id="{D0677960-F948-4FCC-A325-C7D9E8FA866C}" type="slidenum">
              <a:rPr lang="en-US" smtClean="0"/>
              <a:t>14</a:t>
            </a:fld>
            <a:endParaRPr lang="en-US"/>
          </a:p>
        </p:txBody>
      </p:sp>
    </p:spTree>
    <p:extLst>
      <p:ext uri="{BB962C8B-B14F-4D97-AF65-F5344CB8AC3E}">
        <p14:creationId xmlns:p14="http://schemas.microsoft.com/office/powerpoint/2010/main" val="3792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points as they are.</a:t>
            </a:r>
          </a:p>
        </p:txBody>
      </p:sp>
      <p:sp>
        <p:nvSpPr>
          <p:cNvPr id="4" name="Slide Number Placeholder 3"/>
          <p:cNvSpPr>
            <a:spLocks noGrp="1"/>
          </p:cNvSpPr>
          <p:nvPr>
            <p:ph type="sldNum" sz="quarter" idx="5"/>
          </p:nvPr>
        </p:nvSpPr>
        <p:spPr/>
        <p:txBody>
          <a:bodyPr/>
          <a:lstStyle/>
          <a:p>
            <a:fld id="{D0677960-F948-4FCC-A325-C7D9E8FA866C}" type="slidenum">
              <a:rPr lang="en-US" smtClean="0"/>
              <a:t>16</a:t>
            </a:fld>
            <a:endParaRPr lang="en-US"/>
          </a:p>
        </p:txBody>
      </p:sp>
    </p:spTree>
    <p:extLst>
      <p:ext uri="{BB962C8B-B14F-4D97-AF65-F5344CB8AC3E}">
        <p14:creationId xmlns:p14="http://schemas.microsoft.com/office/powerpoint/2010/main" val="38892740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A10B7D-65E5-E221-B493-22755526E86C}"/>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 circle&#10;&#10;Description automatically generated">
            <a:extLst>
              <a:ext uri="{FF2B5EF4-FFF2-40B4-BE49-F238E27FC236}">
                <a16:creationId xmlns:a16="http://schemas.microsoft.com/office/drawing/2014/main" id="{C45FAD03-F9EF-A8C9-7579-19A5FFD599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72" b="29166"/>
          <a:stretch/>
        </p:blipFill>
        <p:spPr>
          <a:xfrm>
            <a:off x="6022229" y="2000209"/>
            <a:ext cx="6169772" cy="4857791"/>
          </a:xfrm>
          <a:prstGeom prst="rect">
            <a:avLst/>
          </a:prstGeom>
        </p:spPr>
      </p:pic>
      <p:sp>
        <p:nvSpPr>
          <p:cNvPr id="2" name="Title 1">
            <a:extLst>
              <a:ext uri="{FF2B5EF4-FFF2-40B4-BE49-F238E27FC236}">
                <a16:creationId xmlns:a16="http://schemas.microsoft.com/office/drawing/2014/main" id="{CEB29FED-5F19-4EAB-A079-044EAAC0ECED}"/>
              </a:ext>
            </a:extLst>
          </p:cNvPr>
          <p:cNvSpPr>
            <a:spLocks noGrp="1"/>
          </p:cNvSpPr>
          <p:nvPr>
            <p:ph type="ctrTitle"/>
          </p:nvPr>
        </p:nvSpPr>
        <p:spPr>
          <a:xfrm>
            <a:off x="398213" y="103034"/>
            <a:ext cx="8765219" cy="178791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1EB90B85-0C7E-4BEC-BB6A-5FAE7290AB07}"/>
              </a:ext>
            </a:extLst>
          </p:cNvPr>
          <p:cNvSpPr>
            <a:spLocks noGrp="1"/>
          </p:cNvSpPr>
          <p:nvPr>
            <p:ph type="subTitle" idx="1"/>
          </p:nvPr>
        </p:nvSpPr>
        <p:spPr>
          <a:xfrm>
            <a:off x="398213" y="1887115"/>
            <a:ext cx="876521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Graphic 11">
            <a:extLst>
              <a:ext uri="{FF2B5EF4-FFF2-40B4-BE49-F238E27FC236}">
                <a16:creationId xmlns:a16="http://schemas.microsoft.com/office/drawing/2014/main" id="{AD6BE13A-EDC4-CCBE-1B9E-49311AE6B7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92569" y="4344377"/>
            <a:ext cx="982462" cy="2522349"/>
          </a:xfrm>
          <a:prstGeom prst="rect">
            <a:avLst/>
          </a:prstGeom>
        </p:spPr>
      </p:pic>
      <p:pic>
        <p:nvPicPr>
          <p:cNvPr id="14" name="Graphic 13">
            <a:extLst>
              <a:ext uri="{FF2B5EF4-FFF2-40B4-BE49-F238E27FC236}">
                <a16:creationId xmlns:a16="http://schemas.microsoft.com/office/drawing/2014/main" id="{5862F205-6F4E-4571-B480-2CF1AD4A8D5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348905" y="6079260"/>
            <a:ext cx="2296176" cy="367863"/>
          </a:xfrm>
          <a:prstGeom prst="rect">
            <a:avLst/>
          </a:prstGeom>
        </p:spPr>
      </p:pic>
      <p:pic>
        <p:nvPicPr>
          <p:cNvPr id="16" name="Graphic 15">
            <a:extLst>
              <a:ext uri="{FF2B5EF4-FFF2-40B4-BE49-F238E27FC236}">
                <a16:creationId xmlns:a16="http://schemas.microsoft.com/office/drawing/2014/main" id="{F4A39A8F-EE66-EEEE-638D-76C2C6474E8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6830" y="6010656"/>
            <a:ext cx="1355581" cy="590550"/>
          </a:xfrm>
          <a:prstGeom prst="rect">
            <a:avLst/>
          </a:prstGeom>
        </p:spPr>
      </p:pic>
    </p:spTree>
    <p:extLst>
      <p:ext uri="{BB962C8B-B14F-4D97-AF65-F5344CB8AC3E}">
        <p14:creationId xmlns:p14="http://schemas.microsoft.com/office/powerpoint/2010/main" val="1834460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A10B7D-65E5-E221-B493-22755526E86C}"/>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 circle&#10;&#10;Description automatically generated">
            <a:extLst>
              <a:ext uri="{FF2B5EF4-FFF2-40B4-BE49-F238E27FC236}">
                <a16:creationId xmlns:a16="http://schemas.microsoft.com/office/drawing/2014/main" id="{C45FAD03-F9EF-A8C9-7579-19A5FFD599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72" b="29166"/>
          <a:stretch/>
        </p:blipFill>
        <p:spPr>
          <a:xfrm>
            <a:off x="6022229" y="2000209"/>
            <a:ext cx="6169772" cy="4857791"/>
          </a:xfrm>
          <a:prstGeom prst="rect">
            <a:avLst/>
          </a:prstGeom>
        </p:spPr>
      </p:pic>
      <p:sp>
        <p:nvSpPr>
          <p:cNvPr id="2" name="Title 1">
            <a:extLst>
              <a:ext uri="{FF2B5EF4-FFF2-40B4-BE49-F238E27FC236}">
                <a16:creationId xmlns:a16="http://schemas.microsoft.com/office/drawing/2014/main" id="{CEB29FED-5F19-4EAB-A079-044EAAC0ECED}"/>
              </a:ext>
            </a:extLst>
          </p:cNvPr>
          <p:cNvSpPr>
            <a:spLocks noGrp="1"/>
          </p:cNvSpPr>
          <p:nvPr>
            <p:ph type="ctrTitle"/>
          </p:nvPr>
        </p:nvSpPr>
        <p:spPr>
          <a:xfrm>
            <a:off x="398213" y="103034"/>
            <a:ext cx="8765219" cy="178791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1EB90B85-0C7E-4BEC-BB6A-5FAE7290AB07}"/>
              </a:ext>
            </a:extLst>
          </p:cNvPr>
          <p:cNvSpPr>
            <a:spLocks noGrp="1"/>
          </p:cNvSpPr>
          <p:nvPr>
            <p:ph type="subTitle" idx="1"/>
          </p:nvPr>
        </p:nvSpPr>
        <p:spPr>
          <a:xfrm>
            <a:off x="398213" y="1887115"/>
            <a:ext cx="876521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Graphic 11">
            <a:extLst>
              <a:ext uri="{FF2B5EF4-FFF2-40B4-BE49-F238E27FC236}">
                <a16:creationId xmlns:a16="http://schemas.microsoft.com/office/drawing/2014/main" id="{AD6BE13A-EDC4-CCBE-1B9E-49311AE6B7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92569" y="4344377"/>
            <a:ext cx="982462" cy="2522349"/>
          </a:xfrm>
          <a:prstGeom prst="rect">
            <a:avLst/>
          </a:prstGeom>
        </p:spPr>
      </p:pic>
      <p:pic>
        <p:nvPicPr>
          <p:cNvPr id="14" name="Graphic 13">
            <a:extLst>
              <a:ext uri="{FF2B5EF4-FFF2-40B4-BE49-F238E27FC236}">
                <a16:creationId xmlns:a16="http://schemas.microsoft.com/office/drawing/2014/main" id="{5862F205-6F4E-4571-B480-2CF1AD4A8D5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348905" y="6079260"/>
            <a:ext cx="2296176" cy="367863"/>
          </a:xfrm>
          <a:prstGeom prst="rect">
            <a:avLst/>
          </a:prstGeom>
        </p:spPr>
      </p:pic>
      <p:pic>
        <p:nvPicPr>
          <p:cNvPr id="16" name="Graphic 15">
            <a:extLst>
              <a:ext uri="{FF2B5EF4-FFF2-40B4-BE49-F238E27FC236}">
                <a16:creationId xmlns:a16="http://schemas.microsoft.com/office/drawing/2014/main" id="{F4A39A8F-EE66-EEEE-638D-76C2C6474E8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6830" y="6010656"/>
            <a:ext cx="1355581" cy="590550"/>
          </a:xfrm>
          <a:prstGeom prst="rect">
            <a:avLst/>
          </a:prstGeom>
        </p:spPr>
      </p:pic>
    </p:spTree>
    <p:extLst>
      <p:ext uri="{BB962C8B-B14F-4D97-AF65-F5344CB8AC3E}">
        <p14:creationId xmlns:p14="http://schemas.microsoft.com/office/powerpoint/2010/main" val="216198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A10B7D-65E5-E221-B493-22755526E86C}"/>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 circle&#10;&#10;Description automatically generated">
            <a:extLst>
              <a:ext uri="{FF2B5EF4-FFF2-40B4-BE49-F238E27FC236}">
                <a16:creationId xmlns:a16="http://schemas.microsoft.com/office/drawing/2014/main" id="{C45FAD03-F9EF-A8C9-7579-19A5FFD599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72" b="29166"/>
          <a:stretch/>
        </p:blipFill>
        <p:spPr>
          <a:xfrm>
            <a:off x="6022229" y="2000209"/>
            <a:ext cx="6169772" cy="4857791"/>
          </a:xfrm>
          <a:prstGeom prst="rect">
            <a:avLst/>
          </a:prstGeom>
        </p:spPr>
      </p:pic>
      <p:sp>
        <p:nvSpPr>
          <p:cNvPr id="2" name="Title 1">
            <a:extLst>
              <a:ext uri="{FF2B5EF4-FFF2-40B4-BE49-F238E27FC236}">
                <a16:creationId xmlns:a16="http://schemas.microsoft.com/office/drawing/2014/main" id="{CEB29FED-5F19-4EAB-A079-044EAAC0ECED}"/>
              </a:ext>
            </a:extLst>
          </p:cNvPr>
          <p:cNvSpPr>
            <a:spLocks noGrp="1"/>
          </p:cNvSpPr>
          <p:nvPr>
            <p:ph type="ctrTitle"/>
          </p:nvPr>
        </p:nvSpPr>
        <p:spPr>
          <a:xfrm>
            <a:off x="398213" y="103034"/>
            <a:ext cx="8765219" cy="178791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1EB90B85-0C7E-4BEC-BB6A-5FAE7290AB07}"/>
              </a:ext>
            </a:extLst>
          </p:cNvPr>
          <p:cNvSpPr>
            <a:spLocks noGrp="1"/>
          </p:cNvSpPr>
          <p:nvPr>
            <p:ph type="subTitle" idx="1"/>
          </p:nvPr>
        </p:nvSpPr>
        <p:spPr>
          <a:xfrm>
            <a:off x="398213" y="1887115"/>
            <a:ext cx="876521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Graphic 13">
            <a:extLst>
              <a:ext uri="{FF2B5EF4-FFF2-40B4-BE49-F238E27FC236}">
                <a16:creationId xmlns:a16="http://schemas.microsoft.com/office/drawing/2014/main" id="{5862F205-6F4E-4571-B480-2CF1AD4A8D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48905" y="6079260"/>
            <a:ext cx="2296176" cy="367863"/>
          </a:xfrm>
          <a:prstGeom prst="rect">
            <a:avLst/>
          </a:prstGeom>
        </p:spPr>
      </p:pic>
      <p:pic>
        <p:nvPicPr>
          <p:cNvPr id="16" name="Graphic 15">
            <a:extLst>
              <a:ext uri="{FF2B5EF4-FFF2-40B4-BE49-F238E27FC236}">
                <a16:creationId xmlns:a16="http://schemas.microsoft.com/office/drawing/2014/main" id="{F4A39A8F-EE66-EEEE-638D-76C2C6474E8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6830" y="6010656"/>
            <a:ext cx="1355581" cy="590550"/>
          </a:xfrm>
          <a:prstGeom prst="rect">
            <a:avLst/>
          </a:prstGeom>
        </p:spPr>
      </p:pic>
    </p:spTree>
    <p:extLst>
      <p:ext uri="{BB962C8B-B14F-4D97-AF65-F5344CB8AC3E}">
        <p14:creationId xmlns:p14="http://schemas.microsoft.com/office/powerpoint/2010/main" val="2937620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8E8167-140E-C012-16E6-1F72157D60A6}"/>
              </a:ext>
            </a:extLst>
          </p:cNvPr>
          <p:cNvSpPr/>
          <p:nvPr userDrawn="1"/>
        </p:nvSpPr>
        <p:spPr>
          <a:xfrm>
            <a:off x="0" y="0"/>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7877BF-3E6D-4D16-9898-FBBAA0FFCA35}"/>
              </a:ext>
            </a:extLst>
          </p:cNvPr>
          <p:cNvSpPr>
            <a:spLocks noGrp="1"/>
          </p:cNvSpPr>
          <p:nvPr>
            <p:ph type="title"/>
          </p:nvPr>
        </p:nvSpPr>
        <p:spPr>
          <a:xfrm>
            <a:off x="546369" y="1"/>
            <a:ext cx="11010089"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F24594-B3F4-4849-BD30-70EF60AE15B1}"/>
              </a:ext>
            </a:extLst>
          </p:cNvPr>
          <p:cNvSpPr>
            <a:spLocks noGrp="1"/>
          </p:cNvSpPr>
          <p:nvPr>
            <p:ph idx="1"/>
          </p:nvPr>
        </p:nvSpPr>
        <p:spPr>
          <a:xfrm>
            <a:off x="546370" y="1148204"/>
            <a:ext cx="11010090" cy="4883084"/>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CDC6E23E-D862-D39E-9510-FF4A470383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79" y="233805"/>
            <a:ext cx="12007885" cy="418354"/>
          </a:xfrm>
          <a:prstGeom prst="rect">
            <a:avLst/>
          </a:prstGeom>
        </p:spPr>
      </p:pic>
      <p:sp>
        <p:nvSpPr>
          <p:cNvPr id="19" name="Date Placeholder 18">
            <a:extLst>
              <a:ext uri="{FF2B5EF4-FFF2-40B4-BE49-F238E27FC236}">
                <a16:creationId xmlns:a16="http://schemas.microsoft.com/office/drawing/2014/main" id="{3B84A06A-C8F8-0C66-D97A-D0906237E0AD}"/>
              </a:ext>
            </a:extLst>
          </p:cNvPr>
          <p:cNvSpPr>
            <a:spLocks noGrp="1"/>
          </p:cNvSpPr>
          <p:nvPr>
            <p:ph type="dt" sz="half" idx="10"/>
          </p:nvPr>
        </p:nvSpPr>
        <p:spPr/>
        <p:txBody>
          <a:bodyPr/>
          <a:lstStyle/>
          <a:p>
            <a:fld id="{0136DD46-FFA5-4015-8EAD-E95CE0704B49}" type="datetime1">
              <a:rPr lang="en-US" smtClean="0"/>
              <a:t>6/21/2023</a:t>
            </a:fld>
            <a:endParaRPr lang="en-US" dirty="0"/>
          </a:p>
        </p:txBody>
      </p:sp>
      <p:sp>
        <p:nvSpPr>
          <p:cNvPr id="20" name="Slide Number Placeholder 19">
            <a:extLst>
              <a:ext uri="{FF2B5EF4-FFF2-40B4-BE49-F238E27FC236}">
                <a16:creationId xmlns:a16="http://schemas.microsoft.com/office/drawing/2014/main" id="{62E68436-82FE-7279-E8C7-68EC9DDD5A92}"/>
              </a:ext>
            </a:extLst>
          </p:cNvPr>
          <p:cNvSpPr>
            <a:spLocks noGrp="1"/>
          </p:cNvSpPr>
          <p:nvPr>
            <p:ph type="sldNum" sz="quarter" idx="11"/>
          </p:nvPr>
        </p:nvSpPr>
        <p:spPr/>
        <p:txBody>
          <a:bodyPr/>
          <a:lstStyle/>
          <a:p>
            <a:fld id="{C84B97BC-841E-45F0-86CD-42B645AB4323}" type="slidenum">
              <a:rPr lang="en-US" smtClean="0"/>
              <a:pPr/>
              <a:t>‹#›</a:t>
            </a:fld>
            <a:endParaRPr lang="en-US" dirty="0"/>
          </a:p>
        </p:txBody>
      </p:sp>
    </p:spTree>
    <p:extLst>
      <p:ext uri="{BB962C8B-B14F-4D97-AF65-F5344CB8AC3E}">
        <p14:creationId xmlns:p14="http://schemas.microsoft.com/office/powerpoint/2010/main" val="1700025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2EEA29-043D-8087-D279-E04454293A86}"/>
              </a:ext>
            </a:extLst>
          </p:cNvPr>
          <p:cNvSpPr/>
          <p:nvPr userDrawn="1"/>
        </p:nvSpPr>
        <p:spPr>
          <a:xfrm>
            <a:off x="4949" y="0"/>
            <a:ext cx="12192000" cy="68686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1D06ED-F788-AA4D-14DB-17F3F6C99FE5}"/>
              </a:ext>
            </a:extLst>
          </p:cNvPr>
          <p:cNvSpPr/>
          <p:nvPr userDrawn="1"/>
        </p:nvSpPr>
        <p:spPr>
          <a:xfrm>
            <a:off x="0" y="-9728"/>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7BBBA37F-D56A-855D-A2C7-E29FDAF644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79" y="224077"/>
            <a:ext cx="12007885" cy="418354"/>
          </a:xfrm>
          <a:prstGeom prst="rect">
            <a:avLst/>
          </a:prstGeom>
        </p:spPr>
      </p:pic>
      <p:sp>
        <p:nvSpPr>
          <p:cNvPr id="2" name="Title 1">
            <a:extLst>
              <a:ext uri="{FF2B5EF4-FFF2-40B4-BE49-F238E27FC236}">
                <a16:creationId xmlns:a16="http://schemas.microsoft.com/office/drawing/2014/main" id="{EA7877BF-3E6D-4D16-9898-FBBAA0FFCA35}"/>
              </a:ext>
            </a:extLst>
          </p:cNvPr>
          <p:cNvSpPr>
            <a:spLocks noGrp="1"/>
          </p:cNvSpPr>
          <p:nvPr>
            <p:ph type="title"/>
          </p:nvPr>
        </p:nvSpPr>
        <p:spPr>
          <a:xfrm>
            <a:off x="546369" y="1"/>
            <a:ext cx="11010089"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F24594-B3F4-4849-BD30-70EF60AE15B1}"/>
              </a:ext>
            </a:extLst>
          </p:cNvPr>
          <p:cNvSpPr>
            <a:spLocks noGrp="1"/>
          </p:cNvSpPr>
          <p:nvPr>
            <p:ph idx="1"/>
          </p:nvPr>
        </p:nvSpPr>
        <p:spPr>
          <a:xfrm>
            <a:off x="546370" y="1148204"/>
            <a:ext cx="11010090" cy="48830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C47ABEF8-BF00-B550-9AC3-DC75BBAE28DD}"/>
              </a:ext>
            </a:extLst>
          </p:cNvPr>
          <p:cNvSpPr>
            <a:spLocks noGrp="1"/>
          </p:cNvSpPr>
          <p:nvPr>
            <p:ph type="dt" sz="half" idx="2"/>
          </p:nvPr>
        </p:nvSpPr>
        <p:spPr>
          <a:xfrm>
            <a:off x="562255" y="6254470"/>
            <a:ext cx="2743200" cy="365125"/>
          </a:xfrm>
          <a:prstGeom prst="rect">
            <a:avLst/>
          </a:prstGeom>
        </p:spPr>
        <p:txBody>
          <a:bodyPr/>
          <a:lstStyle>
            <a:lvl1pPr>
              <a:defRPr sz="1200" b="1">
                <a:solidFill>
                  <a:schemeClr val="bg1"/>
                </a:solidFill>
                <a:latin typeface="+mj-lt"/>
              </a:defRPr>
            </a:lvl1pPr>
          </a:lstStyle>
          <a:p>
            <a:fld id="{5950441A-D108-4262-9E35-F70B369640ED}" type="datetime1">
              <a:rPr lang="en-US" smtClean="0"/>
              <a:pPr/>
              <a:t>6/21/2023</a:t>
            </a:fld>
            <a:endParaRPr lang="en-US" dirty="0"/>
          </a:p>
        </p:txBody>
      </p:sp>
      <p:sp>
        <p:nvSpPr>
          <p:cNvPr id="13" name="Slide Number Placeholder 5">
            <a:extLst>
              <a:ext uri="{FF2B5EF4-FFF2-40B4-BE49-F238E27FC236}">
                <a16:creationId xmlns:a16="http://schemas.microsoft.com/office/drawing/2014/main" id="{4F5FF6F8-F37E-1CF4-3C17-E775ADC37898}"/>
              </a:ext>
            </a:extLst>
          </p:cNvPr>
          <p:cNvSpPr>
            <a:spLocks noGrp="1"/>
          </p:cNvSpPr>
          <p:nvPr>
            <p:ph type="sldNum" sz="quarter" idx="4"/>
          </p:nvPr>
        </p:nvSpPr>
        <p:spPr>
          <a:xfrm>
            <a:off x="11353800" y="6254470"/>
            <a:ext cx="617606" cy="365125"/>
          </a:xfrm>
          <a:prstGeom prst="rect">
            <a:avLst/>
          </a:prstGeom>
        </p:spPr>
        <p:txBody>
          <a:bodyPr/>
          <a:lstStyle>
            <a:lvl1pPr>
              <a:defRPr b="1">
                <a:solidFill>
                  <a:schemeClr val="bg1"/>
                </a:solidFill>
                <a:latin typeface="+mj-lt"/>
              </a:defRPr>
            </a:lvl1pPr>
          </a:lstStyle>
          <a:p>
            <a:fld id="{C84B97BC-841E-45F0-86CD-42B645AB4323}" type="slidenum">
              <a:rPr lang="en-US" smtClean="0"/>
              <a:pPr/>
              <a:t>‹#›</a:t>
            </a:fld>
            <a:endParaRPr lang="en-US" dirty="0"/>
          </a:p>
        </p:txBody>
      </p:sp>
      <p:pic>
        <p:nvPicPr>
          <p:cNvPr id="14" name="Graphic 13">
            <a:extLst>
              <a:ext uri="{FF2B5EF4-FFF2-40B4-BE49-F238E27FC236}">
                <a16:creationId xmlns:a16="http://schemas.microsoft.com/office/drawing/2014/main" id="{F12079C7-3376-B556-EBD8-658D539601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1056596" y="6275872"/>
            <a:ext cx="272088" cy="322320"/>
          </a:xfrm>
          <a:prstGeom prst="rect">
            <a:avLst/>
          </a:prstGeom>
        </p:spPr>
      </p:pic>
    </p:spTree>
    <p:extLst>
      <p:ext uri="{BB962C8B-B14F-4D97-AF65-F5344CB8AC3E}">
        <p14:creationId xmlns:p14="http://schemas.microsoft.com/office/powerpoint/2010/main" val="1533695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ACA601-59BD-C7A8-2DE8-04E9F71DB6F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BBBB3A7-3CE8-7EE9-C84E-62B46BAB5D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F63CCFD3-FE63-46B4-8AC1-EC0F1CBD71CF}"/>
              </a:ext>
            </a:extLst>
          </p:cNvPr>
          <p:cNvSpPr>
            <a:spLocks noGrp="1"/>
          </p:cNvSpPr>
          <p:nvPr>
            <p:ph type="title"/>
          </p:nvPr>
        </p:nvSpPr>
        <p:spPr>
          <a:xfrm>
            <a:off x="304800" y="-1"/>
            <a:ext cx="7396659" cy="2771897"/>
          </a:xfrm>
        </p:spPr>
        <p:txBody>
          <a:bodyPr anchor="ctr"/>
          <a:lstStyle>
            <a:lvl1pPr algn="l">
              <a:defRPr sz="6000">
                <a:solidFill>
                  <a:schemeClr val="bg1"/>
                </a:solidFill>
              </a:defRPr>
            </a:lvl1pPr>
          </a:lstStyle>
          <a:p>
            <a:r>
              <a:rPr lang="en-US" dirty="0"/>
              <a:t>Click to edit Master title style</a:t>
            </a:r>
          </a:p>
        </p:txBody>
      </p:sp>
      <p:pic>
        <p:nvPicPr>
          <p:cNvPr id="9" name="Graphic 8">
            <a:extLst>
              <a:ext uri="{FF2B5EF4-FFF2-40B4-BE49-F238E27FC236}">
                <a16:creationId xmlns:a16="http://schemas.microsoft.com/office/drawing/2014/main" id="{CBDDDC65-DAE5-4362-11B8-4A9E60CABE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7305" y="1574257"/>
            <a:ext cx="2058033" cy="5283744"/>
          </a:xfrm>
          <a:prstGeom prst="rect">
            <a:avLst/>
          </a:prstGeom>
        </p:spPr>
      </p:pic>
    </p:spTree>
    <p:extLst>
      <p:ext uri="{BB962C8B-B14F-4D97-AF65-F5344CB8AC3E}">
        <p14:creationId xmlns:p14="http://schemas.microsoft.com/office/powerpoint/2010/main" val="114730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ACA601-59BD-C7A8-2DE8-04E9F71DB6FA}"/>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BBBB3A7-3CE8-7EE9-C84E-62B46BAB5D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3CCFD3-FE63-46B4-8AC1-EC0F1CBD71CF}"/>
              </a:ext>
            </a:extLst>
          </p:cNvPr>
          <p:cNvSpPr>
            <a:spLocks noGrp="1"/>
          </p:cNvSpPr>
          <p:nvPr>
            <p:ph type="title"/>
          </p:nvPr>
        </p:nvSpPr>
        <p:spPr>
          <a:xfrm>
            <a:off x="304800" y="-1"/>
            <a:ext cx="7396659" cy="2771897"/>
          </a:xfrm>
        </p:spPr>
        <p:txBody>
          <a:bodyPr anchor="ctr"/>
          <a:lstStyle>
            <a:lvl1pPr algn="l">
              <a:defRPr sz="6000">
                <a:solidFill>
                  <a:schemeClr val="bg1"/>
                </a:solidFill>
              </a:defRPr>
            </a:lvl1pPr>
          </a:lstStyle>
          <a:p>
            <a:r>
              <a:rPr lang="en-US" dirty="0"/>
              <a:t>Click to edit Master title style</a:t>
            </a:r>
          </a:p>
        </p:txBody>
      </p:sp>
      <p:pic>
        <p:nvPicPr>
          <p:cNvPr id="9" name="Graphic 8">
            <a:extLst>
              <a:ext uri="{FF2B5EF4-FFF2-40B4-BE49-F238E27FC236}">
                <a16:creationId xmlns:a16="http://schemas.microsoft.com/office/drawing/2014/main" id="{CBDDDC65-DAE5-4362-11B8-4A9E60CABE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7305" y="1574257"/>
            <a:ext cx="2058033" cy="5283744"/>
          </a:xfrm>
          <a:prstGeom prst="rect">
            <a:avLst/>
          </a:prstGeom>
        </p:spPr>
      </p:pic>
    </p:spTree>
    <p:extLst>
      <p:ext uri="{BB962C8B-B14F-4D97-AF65-F5344CB8AC3E}">
        <p14:creationId xmlns:p14="http://schemas.microsoft.com/office/powerpoint/2010/main" val="352586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94F0ED-0B04-1AA6-9D27-9DAFBC970483}"/>
              </a:ext>
            </a:extLst>
          </p:cNvPr>
          <p:cNvSpPr/>
          <p:nvPr userDrawn="1"/>
        </p:nvSpPr>
        <p:spPr>
          <a:xfrm>
            <a:off x="0" y="-10623"/>
            <a:ext cx="12192000" cy="68686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9B1C364-1C8C-D5D0-EA56-F7CD51C8AABD}"/>
              </a:ext>
            </a:extLst>
          </p:cNvPr>
          <p:cNvSpPr/>
          <p:nvPr userDrawn="1"/>
        </p:nvSpPr>
        <p:spPr>
          <a:xfrm>
            <a:off x="0" y="-9728"/>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464C70A-9251-6C81-D215-BBBF9536CE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79" y="224077"/>
            <a:ext cx="12007885" cy="418354"/>
          </a:xfrm>
          <a:prstGeom prst="rect">
            <a:avLst/>
          </a:prstGeom>
        </p:spPr>
      </p:pic>
      <p:sp>
        <p:nvSpPr>
          <p:cNvPr id="3" name="Content Placeholder 2">
            <a:extLst>
              <a:ext uri="{FF2B5EF4-FFF2-40B4-BE49-F238E27FC236}">
                <a16:creationId xmlns:a16="http://schemas.microsoft.com/office/drawing/2014/main" id="{8A5FA60D-D0D7-44AA-886E-751A2BB1C778}"/>
              </a:ext>
            </a:extLst>
          </p:cNvPr>
          <p:cNvSpPr>
            <a:spLocks noGrp="1"/>
          </p:cNvSpPr>
          <p:nvPr>
            <p:ph sz="half" idx="1"/>
          </p:nvPr>
        </p:nvSpPr>
        <p:spPr>
          <a:xfrm>
            <a:off x="562255" y="1125234"/>
            <a:ext cx="5334000" cy="47697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E05B47-28CA-4D4B-90E0-5B2C4C43206C}"/>
              </a:ext>
            </a:extLst>
          </p:cNvPr>
          <p:cNvSpPr>
            <a:spLocks noGrp="1"/>
          </p:cNvSpPr>
          <p:nvPr>
            <p:ph sz="half" idx="2"/>
          </p:nvPr>
        </p:nvSpPr>
        <p:spPr>
          <a:xfrm>
            <a:off x="6105727" y="1125234"/>
            <a:ext cx="5334000" cy="47697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a:extLst>
              <a:ext uri="{FF2B5EF4-FFF2-40B4-BE49-F238E27FC236}">
                <a16:creationId xmlns:a16="http://schemas.microsoft.com/office/drawing/2014/main" id="{0563ED42-FBD7-36FA-A5BB-C5BF986B2DFB}"/>
              </a:ext>
            </a:extLst>
          </p:cNvPr>
          <p:cNvSpPr>
            <a:spLocks noGrp="1"/>
          </p:cNvSpPr>
          <p:nvPr>
            <p:ph type="title"/>
          </p:nvPr>
        </p:nvSpPr>
        <p:spPr/>
        <p:txBody>
          <a:bodyPr/>
          <a:lstStyle/>
          <a:p>
            <a:r>
              <a:rPr lang="en-US"/>
              <a:t>Click to edit Master title style</a:t>
            </a:r>
          </a:p>
        </p:txBody>
      </p:sp>
      <p:sp>
        <p:nvSpPr>
          <p:cNvPr id="23" name="Date Placeholder 3">
            <a:extLst>
              <a:ext uri="{FF2B5EF4-FFF2-40B4-BE49-F238E27FC236}">
                <a16:creationId xmlns:a16="http://schemas.microsoft.com/office/drawing/2014/main" id="{FAD6B1AB-0192-FE51-6925-348A7B687403}"/>
              </a:ext>
            </a:extLst>
          </p:cNvPr>
          <p:cNvSpPr>
            <a:spLocks noGrp="1"/>
          </p:cNvSpPr>
          <p:nvPr>
            <p:ph type="dt" sz="half" idx="10"/>
          </p:nvPr>
        </p:nvSpPr>
        <p:spPr>
          <a:xfrm>
            <a:off x="562255" y="6254470"/>
            <a:ext cx="2743200" cy="365125"/>
          </a:xfrm>
          <a:prstGeom prst="rect">
            <a:avLst/>
          </a:prstGeom>
        </p:spPr>
        <p:txBody>
          <a:bodyPr/>
          <a:lstStyle>
            <a:lvl1pPr>
              <a:defRPr sz="1200" b="1">
                <a:solidFill>
                  <a:schemeClr val="bg1"/>
                </a:solidFill>
                <a:latin typeface="+mj-lt"/>
              </a:defRPr>
            </a:lvl1pPr>
          </a:lstStyle>
          <a:p>
            <a:fld id="{5950441A-D108-4262-9E35-F70B369640ED}" type="datetime1">
              <a:rPr lang="en-US" smtClean="0"/>
              <a:pPr/>
              <a:t>6/21/2023</a:t>
            </a:fld>
            <a:endParaRPr lang="en-US" dirty="0"/>
          </a:p>
        </p:txBody>
      </p:sp>
      <p:sp>
        <p:nvSpPr>
          <p:cNvPr id="24" name="Slide Number Placeholder 5">
            <a:extLst>
              <a:ext uri="{FF2B5EF4-FFF2-40B4-BE49-F238E27FC236}">
                <a16:creationId xmlns:a16="http://schemas.microsoft.com/office/drawing/2014/main" id="{EE4014E7-D384-258E-F0AB-F011446A6D4A}"/>
              </a:ext>
            </a:extLst>
          </p:cNvPr>
          <p:cNvSpPr>
            <a:spLocks noGrp="1"/>
          </p:cNvSpPr>
          <p:nvPr>
            <p:ph type="sldNum" sz="quarter" idx="4"/>
          </p:nvPr>
        </p:nvSpPr>
        <p:spPr>
          <a:xfrm>
            <a:off x="11353800" y="6254470"/>
            <a:ext cx="617606" cy="365125"/>
          </a:xfrm>
          <a:prstGeom prst="rect">
            <a:avLst/>
          </a:prstGeom>
        </p:spPr>
        <p:txBody>
          <a:bodyPr/>
          <a:lstStyle>
            <a:lvl1pPr>
              <a:defRPr b="1">
                <a:solidFill>
                  <a:schemeClr val="bg1"/>
                </a:solidFill>
                <a:latin typeface="+mj-lt"/>
              </a:defRPr>
            </a:lvl1pPr>
          </a:lstStyle>
          <a:p>
            <a:fld id="{C84B97BC-841E-45F0-86CD-42B645AB4323}" type="slidenum">
              <a:rPr lang="en-US" smtClean="0"/>
              <a:pPr/>
              <a:t>‹#›</a:t>
            </a:fld>
            <a:endParaRPr lang="en-US" dirty="0"/>
          </a:p>
        </p:txBody>
      </p:sp>
      <p:pic>
        <p:nvPicPr>
          <p:cNvPr id="25" name="Graphic 24">
            <a:extLst>
              <a:ext uri="{FF2B5EF4-FFF2-40B4-BE49-F238E27FC236}">
                <a16:creationId xmlns:a16="http://schemas.microsoft.com/office/drawing/2014/main" id="{945B3382-8099-9413-E53C-B68941C33D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1056596" y="6275872"/>
            <a:ext cx="272088" cy="322320"/>
          </a:xfrm>
          <a:prstGeom prst="rect">
            <a:avLst/>
          </a:prstGeom>
        </p:spPr>
      </p:pic>
    </p:spTree>
    <p:extLst>
      <p:ext uri="{BB962C8B-B14F-4D97-AF65-F5344CB8AC3E}">
        <p14:creationId xmlns:p14="http://schemas.microsoft.com/office/powerpoint/2010/main" val="2105732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F2C9-241F-48BE-94AE-373915B977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FA60D-D0D7-44AA-886E-751A2BB1C778}"/>
              </a:ext>
            </a:extLst>
          </p:cNvPr>
          <p:cNvSpPr>
            <a:spLocks noGrp="1"/>
          </p:cNvSpPr>
          <p:nvPr>
            <p:ph sz="half" idx="1"/>
          </p:nvPr>
        </p:nvSpPr>
        <p:spPr>
          <a:xfrm>
            <a:off x="562255" y="1125234"/>
            <a:ext cx="5334000" cy="4769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05B47-28CA-4D4B-90E0-5B2C4C43206C}"/>
              </a:ext>
            </a:extLst>
          </p:cNvPr>
          <p:cNvSpPr>
            <a:spLocks noGrp="1"/>
          </p:cNvSpPr>
          <p:nvPr>
            <p:ph sz="half" idx="2"/>
          </p:nvPr>
        </p:nvSpPr>
        <p:spPr>
          <a:xfrm>
            <a:off x="6105727" y="1125234"/>
            <a:ext cx="5334000" cy="4769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44A03936-9D26-D6DD-A828-A1A3B2D338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1056596" y="6310207"/>
            <a:ext cx="272088" cy="322320"/>
          </a:xfrm>
          <a:prstGeom prst="rect">
            <a:avLst/>
          </a:prstGeom>
        </p:spPr>
      </p:pic>
      <p:sp>
        <p:nvSpPr>
          <p:cNvPr id="11" name="Date Placeholder 10">
            <a:extLst>
              <a:ext uri="{FF2B5EF4-FFF2-40B4-BE49-F238E27FC236}">
                <a16:creationId xmlns:a16="http://schemas.microsoft.com/office/drawing/2014/main" id="{13CA30A1-8067-3BC6-F826-4CC4352ECC72}"/>
              </a:ext>
            </a:extLst>
          </p:cNvPr>
          <p:cNvSpPr>
            <a:spLocks noGrp="1"/>
          </p:cNvSpPr>
          <p:nvPr>
            <p:ph type="dt" sz="half" idx="10"/>
          </p:nvPr>
        </p:nvSpPr>
        <p:spPr/>
        <p:txBody>
          <a:bodyPr/>
          <a:lstStyle/>
          <a:p>
            <a:fld id="{84F05374-1592-46C8-A44C-C104D8B547AA}" type="datetime1">
              <a:rPr lang="en-US" smtClean="0"/>
              <a:t>6/21/2023</a:t>
            </a:fld>
            <a:endParaRPr lang="en-US" dirty="0"/>
          </a:p>
        </p:txBody>
      </p:sp>
      <p:sp>
        <p:nvSpPr>
          <p:cNvPr id="12" name="Slide Number Placeholder 11">
            <a:extLst>
              <a:ext uri="{FF2B5EF4-FFF2-40B4-BE49-F238E27FC236}">
                <a16:creationId xmlns:a16="http://schemas.microsoft.com/office/drawing/2014/main" id="{66E4D6B7-1EE6-D56D-8724-E4CC3AA80FFE}"/>
              </a:ext>
            </a:extLst>
          </p:cNvPr>
          <p:cNvSpPr>
            <a:spLocks noGrp="1"/>
          </p:cNvSpPr>
          <p:nvPr>
            <p:ph type="sldNum" sz="quarter" idx="11"/>
          </p:nvPr>
        </p:nvSpPr>
        <p:spPr/>
        <p:txBody>
          <a:bodyPr/>
          <a:lstStyle/>
          <a:p>
            <a:fld id="{C84B97BC-841E-45F0-86CD-42B645AB4323}" type="slidenum">
              <a:rPr lang="en-US" smtClean="0"/>
              <a:pPr/>
              <a:t>‹#›</a:t>
            </a:fld>
            <a:endParaRPr lang="en-US" dirty="0"/>
          </a:p>
        </p:txBody>
      </p:sp>
    </p:spTree>
    <p:extLst>
      <p:ext uri="{BB962C8B-B14F-4D97-AF65-F5344CB8AC3E}">
        <p14:creationId xmlns:p14="http://schemas.microsoft.com/office/powerpoint/2010/main" val="1951464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339EA281-FA06-45EA-8019-7E4972B02B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9E7CC3A-DC96-4C65-9A93-CFC619A0A3A3}"/>
              </a:ext>
            </a:extLst>
          </p:cNvPr>
          <p:cNvSpPr>
            <a:spLocks noGrp="1"/>
          </p:cNvSpPr>
          <p:nvPr>
            <p:ph type="dt" sz="half" idx="10"/>
          </p:nvPr>
        </p:nvSpPr>
        <p:spPr>
          <a:xfrm>
            <a:off x="838200" y="6356350"/>
            <a:ext cx="2743200" cy="365125"/>
          </a:xfrm>
          <a:prstGeom prst="rect">
            <a:avLst/>
          </a:prstGeom>
        </p:spPr>
        <p:txBody>
          <a:bodyPr/>
          <a:lstStyle/>
          <a:p>
            <a:fld id="{DE53E9CA-2438-45C8-879F-7E678E84C79A}" type="datetime1">
              <a:rPr lang="en-US" smtClean="0"/>
              <a:t>6/21/2023</a:t>
            </a:fld>
            <a:endParaRPr lang="en-US"/>
          </a:p>
        </p:txBody>
      </p:sp>
      <p:sp>
        <p:nvSpPr>
          <p:cNvPr id="4" name="Footer Placeholder 3">
            <a:extLst>
              <a:ext uri="{FF2B5EF4-FFF2-40B4-BE49-F238E27FC236}">
                <a16:creationId xmlns:a16="http://schemas.microsoft.com/office/drawing/2014/main" id="{D6B6983C-9ECD-40A6-A9B6-5A911DE13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74EF85A-660E-45DF-BD19-D1DAE33883B2}"/>
              </a:ext>
            </a:extLst>
          </p:cNvPr>
          <p:cNvSpPr>
            <a:spLocks noGrp="1"/>
          </p:cNvSpPr>
          <p:nvPr>
            <p:ph type="sldNum" sz="quarter" idx="12"/>
          </p:nvPr>
        </p:nvSpPr>
        <p:spPr>
          <a:xfrm>
            <a:off x="11467362" y="6288805"/>
            <a:ext cx="504044" cy="365125"/>
          </a:xfrm>
          <a:prstGeom prst="rect">
            <a:avLst/>
          </a:prstGeom>
        </p:spPr>
        <p:txBody>
          <a:bodyPr/>
          <a:lstStyle/>
          <a:p>
            <a:fld id="{C84B97BC-841E-45F0-86CD-42B645AB4323}" type="slidenum">
              <a:rPr lang="en-US" smtClean="0"/>
              <a:t>‹#›</a:t>
            </a:fld>
            <a:endParaRPr lang="en-US"/>
          </a:p>
        </p:txBody>
      </p:sp>
      <p:pic>
        <p:nvPicPr>
          <p:cNvPr id="2" name="Graphic 1">
            <a:extLst>
              <a:ext uri="{FF2B5EF4-FFF2-40B4-BE49-F238E27FC236}">
                <a16:creationId xmlns:a16="http://schemas.microsoft.com/office/drawing/2014/main" id="{85F54A4A-52D7-AB62-9F10-52FAF72DB6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479" y="233805"/>
            <a:ext cx="12007885" cy="418354"/>
          </a:xfrm>
          <a:prstGeom prst="rect">
            <a:avLst/>
          </a:prstGeom>
        </p:spPr>
      </p:pic>
      <p:sp>
        <p:nvSpPr>
          <p:cNvPr id="12" name="Rectangle 11">
            <a:extLst>
              <a:ext uri="{FF2B5EF4-FFF2-40B4-BE49-F238E27FC236}">
                <a16:creationId xmlns:a16="http://schemas.microsoft.com/office/drawing/2014/main" id="{E454D517-4A07-672A-494C-398EF3AA4450}"/>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405FCB85-100B-CC73-EBCB-0A4F28F364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8272" b="29166"/>
          <a:stretch/>
        </p:blipFill>
        <p:spPr>
          <a:xfrm>
            <a:off x="6022229" y="2000209"/>
            <a:ext cx="6169772" cy="4857791"/>
          </a:xfrm>
          <a:prstGeom prst="rect">
            <a:avLst/>
          </a:prstGeom>
        </p:spPr>
      </p:pic>
      <p:pic>
        <p:nvPicPr>
          <p:cNvPr id="14" name="Graphic 13">
            <a:extLst>
              <a:ext uri="{FF2B5EF4-FFF2-40B4-BE49-F238E27FC236}">
                <a16:creationId xmlns:a16="http://schemas.microsoft.com/office/drawing/2014/main" id="{7C873D1A-DB00-0CDE-C97C-D13406EEFF6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92569" y="4344377"/>
            <a:ext cx="982462" cy="2522349"/>
          </a:xfrm>
          <a:prstGeom prst="rect">
            <a:avLst/>
          </a:prstGeom>
        </p:spPr>
      </p:pic>
      <p:pic>
        <p:nvPicPr>
          <p:cNvPr id="15" name="Graphic 14">
            <a:extLst>
              <a:ext uri="{FF2B5EF4-FFF2-40B4-BE49-F238E27FC236}">
                <a16:creationId xmlns:a16="http://schemas.microsoft.com/office/drawing/2014/main" id="{3842FDF6-FD31-42DA-46BC-E0B692EE986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348905" y="6079260"/>
            <a:ext cx="2296176" cy="367863"/>
          </a:xfrm>
          <a:prstGeom prst="rect">
            <a:avLst/>
          </a:prstGeom>
        </p:spPr>
      </p:pic>
      <p:pic>
        <p:nvPicPr>
          <p:cNvPr id="16" name="Graphic 15">
            <a:extLst>
              <a:ext uri="{FF2B5EF4-FFF2-40B4-BE49-F238E27FC236}">
                <a16:creationId xmlns:a16="http://schemas.microsoft.com/office/drawing/2014/main" id="{8F056726-0B40-EE1D-5B6C-D6FAE8403E1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6830" y="6010656"/>
            <a:ext cx="1355581" cy="590550"/>
          </a:xfrm>
          <a:prstGeom prst="rect">
            <a:avLst/>
          </a:prstGeom>
        </p:spPr>
      </p:pic>
      <p:sp>
        <p:nvSpPr>
          <p:cNvPr id="19" name="Title 1">
            <a:extLst>
              <a:ext uri="{FF2B5EF4-FFF2-40B4-BE49-F238E27FC236}">
                <a16:creationId xmlns:a16="http://schemas.microsoft.com/office/drawing/2014/main" id="{9284B552-6BBB-4093-7865-E180DB0CB931}"/>
              </a:ext>
            </a:extLst>
          </p:cNvPr>
          <p:cNvSpPr>
            <a:spLocks noGrp="1"/>
          </p:cNvSpPr>
          <p:nvPr>
            <p:ph type="ctrTitle" hasCustomPrompt="1"/>
          </p:nvPr>
        </p:nvSpPr>
        <p:spPr>
          <a:xfrm>
            <a:off x="398213" y="103034"/>
            <a:ext cx="8765219" cy="1787910"/>
          </a:xfrm>
        </p:spPr>
        <p:txBody>
          <a:bodyPr anchor="b"/>
          <a:lstStyle>
            <a:lvl1pPr algn="l">
              <a:defRPr sz="6000"/>
            </a:lvl1pPr>
          </a:lstStyle>
          <a:p>
            <a:r>
              <a:rPr lang="en-US" dirty="0"/>
              <a:t>Thank you</a:t>
            </a:r>
          </a:p>
        </p:txBody>
      </p:sp>
      <p:sp>
        <p:nvSpPr>
          <p:cNvPr id="20" name="Subtitle 2">
            <a:extLst>
              <a:ext uri="{FF2B5EF4-FFF2-40B4-BE49-F238E27FC236}">
                <a16:creationId xmlns:a16="http://schemas.microsoft.com/office/drawing/2014/main" id="{44443685-6102-C059-8528-33DE5A6E89F2}"/>
              </a:ext>
            </a:extLst>
          </p:cNvPr>
          <p:cNvSpPr>
            <a:spLocks noGrp="1"/>
          </p:cNvSpPr>
          <p:nvPr>
            <p:ph type="subTitle" idx="1"/>
          </p:nvPr>
        </p:nvSpPr>
        <p:spPr>
          <a:xfrm>
            <a:off x="398213" y="1887115"/>
            <a:ext cx="876521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1892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A10B7D-65E5-E221-B493-22755526E86C}"/>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 circle&#10;&#10;Description automatically generated">
            <a:extLst>
              <a:ext uri="{FF2B5EF4-FFF2-40B4-BE49-F238E27FC236}">
                <a16:creationId xmlns:a16="http://schemas.microsoft.com/office/drawing/2014/main" id="{C45FAD03-F9EF-A8C9-7579-19A5FFD599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72" b="29166"/>
          <a:stretch/>
        </p:blipFill>
        <p:spPr>
          <a:xfrm>
            <a:off x="6022229" y="2000209"/>
            <a:ext cx="6169772" cy="4857791"/>
          </a:xfrm>
          <a:prstGeom prst="rect">
            <a:avLst/>
          </a:prstGeom>
        </p:spPr>
      </p:pic>
      <p:sp>
        <p:nvSpPr>
          <p:cNvPr id="2" name="Title 1">
            <a:extLst>
              <a:ext uri="{FF2B5EF4-FFF2-40B4-BE49-F238E27FC236}">
                <a16:creationId xmlns:a16="http://schemas.microsoft.com/office/drawing/2014/main" id="{CEB29FED-5F19-4EAB-A079-044EAAC0ECED}"/>
              </a:ext>
            </a:extLst>
          </p:cNvPr>
          <p:cNvSpPr>
            <a:spLocks noGrp="1"/>
          </p:cNvSpPr>
          <p:nvPr>
            <p:ph type="ctrTitle"/>
          </p:nvPr>
        </p:nvSpPr>
        <p:spPr>
          <a:xfrm>
            <a:off x="398213" y="103034"/>
            <a:ext cx="8765219" cy="178791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1EB90B85-0C7E-4BEC-BB6A-5FAE7290AB07}"/>
              </a:ext>
            </a:extLst>
          </p:cNvPr>
          <p:cNvSpPr>
            <a:spLocks noGrp="1"/>
          </p:cNvSpPr>
          <p:nvPr>
            <p:ph type="subTitle" idx="1"/>
          </p:nvPr>
        </p:nvSpPr>
        <p:spPr>
          <a:xfrm>
            <a:off x="398213" y="1887115"/>
            <a:ext cx="876521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Graphic 13">
            <a:extLst>
              <a:ext uri="{FF2B5EF4-FFF2-40B4-BE49-F238E27FC236}">
                <a16:creationId xmlns:a16="http://schemas.microsoft.com/office/drawing/2014/main" id="{5862F205-6F4E-4571-B480-2CF1AD4A8D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48905" y="6079260"/>
            <a:ext cx="2296176" cy="367863"/>
          </a:xfrm>
          <a:prstGeom prst="rect">
            <a:avLst/>
          </a:prstGeom>
        </p:spPr>
      </p:pic>
      <p:pic>
        <p:nvPicPr>
          <p:cNvPr id="16" name="Graphic 15">
            <a:extLst>
              <a:ext uri="{FF2B5EF4-FFF2-40B4-BE49-F238E27FC236}">
                <a16:creationId xmlns:a16="http://schemas.microsoft.com/office/drawing/2014/main" id="{F4A39A8F-EE66-EEEE-638D-76C2C6474E8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6830" y="6010656"/>
            <a:ext cx="1355581" cy="590550"/>
          </a:xfrm>
          <a:prstGeom prst="rect">
            <a:avLst/>
          </a:prstGeom>
        </p:spPr>
      </p:pic>
    </p:spTree>
    <p:extLst>
      <p:ext uri="{BB962C8B-B14F-4D97-AF65-F5344CB8AC3E}">
        <p14:creationId xmlns:p14="http://schemas.microsoft.com/office/powerpoint/2010/main" val="398608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8E8167-140E-C012-16E6-1F72157D60A6}"/>
              </a:ext>
            </a:extLst>
          </p:cNvPr>
          <p:cNvSpPr/>
          <p:nvPr userDrawn="1"/>
        </p:nvSpPr>
        <p:spPr>
          <a:xfrm>
            <a:off x="0" y="0"/>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7877BF-3E6D-4D16-9898-FBBAA0FFCA35}"/>
              </a:ext>
            </a:extLst>
          </p:cNvPr>
          <p:cNvSpPr>
            <a:spLocks noGrp="1"/>
          </p:cNvSpPr>
          <p:nvPr>
            <p:ph type="title"/>
          </p:nvPr>
        </p:nvSpPr>
        <p:spPr>
          <a:xfrm>
            <a:off x="546369" y="1"/>
            <a:ext cx="11010089"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F24594-B3F4-4849-BD30-70EF60AE15B1}"/>
              </a:ext>
            </a:extLst>
          </p:cNvPr>
          <p:cNvSpPr>
            <a:spLocks noGrp="1"/>
          </p:cNvSpPr>
          <p:nvPr>
            <p:ph idx="1"/>
          </p:nvPr>
        </p:nvSpPr>
        <p:spPr>
          <a:xfrm>
            <a:off x="546370" y="1148204"/>
            <a:ext cx="11010090" cy="4883084"/>
          </a:xfrm>
        </p:spPr>
        <p:txBody>
          <a:bodyPr>
            <a:normAutofit/>
          </a:bodyPr>
          <a:lstStyle>
            <a:lvl1pPr>
              <a:lnSpc>
                <a:spcPct val="100000"/>
              </a:lnSpc>
              <a:defRPr sz="2400"/>
            </a:lvl1pPr>
            <a:lvl2pPr>
              <a:lnSpc>
                <a:spcPct val="100000"/>
              </a:lnSpc>
              <a:defRPr sz="2000"/>
            </a:lvl2pPr>
            <a:lvl3pPr>
              <a:lnSpc>
                <a:spcPct val="100000"/>
              </a:lnSpc>
              <a:defRPr sz="1800"/>
            </a:lvl3pPr>
            <a:lvl4pPr>
              <a:lnSpc>
                <a:spcPct val="100000"/>
              </a:lnSpc>
              <a:defRPr sz="1600"/>
            </a:lvl4pPr>
            <a:lvl5pPr>
              <a:lnSpc>
                <a:spcPct val="10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CDC6E23E-D862-D39E-9510-FF4A470383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79" y="233805"/>
            <a:ext cx="12007885" cy="418354"/>
          </a:xfrm>
          <a:prstGeom prst="rect">
            <a:avLst/>
          </a:prstGeom>
        </p:spPr>
      </p:pic>
      <p:sp>
        <p:nvSpPr>
          <p:cNvPr id="19" name="Date Placeholder 18">
            <a:extLst>
              <a:ext uri="{FF2B5EF4-FFF2-40B4-BE49-F238E27FC236}">
                <a16:creationId xmlns:a16="http://schemas.microsoft.com/office/drawing/2014/main" id="{3B84A06A-C8F8-0C66-D97A-D0906237E0AD}"/>
              </a:ext>
            </a:extLst>
          </p:cNvPr>
          <p:cNvSpPr>
            <a:spLocks noGrp="1"/>
          </p:cNvSpPr>
          <p:nvPr>
            <p:ph type="dt" sz="half" idx="10"/>
          </p:nvPr>
        </p:nvSpPr>
        <p:spPr/>
        <p:txBody>
          <a:bodyPr/>
          <a:lstStyle/>
          <a:p>
            <a:fld id="{0136DD46-FFA5-4015-8EAD-E95CE0704B49}" type="datetime1">
              <a:rPr lang="en-US" smtClean="0"/>
              <a:t>6/21/2023</a:t>
            </a:fld>
            <a:endParaRPr lang="en-US" dirty="0"/>
          </a:p>
        </p:txBody>
      </p:sp>
      <p:sp>
        <p:nvSpPr>
          <p:cNvPr id="20" name="Slide Number Placeholder 19">
            <a:extLst>
              <a:ext uri="{FF2B5EF4-FFF2-40B4-BE49-F238E27FC236}">
                <a16:creationId xmlns:a16="http://schemas.microsoft.com/office/drawing/2014/main" id="{62E68436-82FE-7279-E8C7-68EC9DDD5A92}"/>
              </a:ext>
            </a:extLst>
          </p:cNvPr>
          <p:cNvSpPr>
            <a:spLocks noGrp="1"/>
          </p:cNvSpPr>
          <p:nvPr>
            <p:ph type="sldNum" sz="quarter" idx="11"/>
          </p:nvPr>
        </p:nvSpPr>
        <p:spPr/>
        <p:txBody>
          <a:bodyPr/>
          <a:lstStyle/>
          <a:p>
            <a:fld id="{C84B97BC-841E-45F0-86CD-42B645AB4323}" type="slidenum">
              <a:rPr lang="en-US" smtClean="0"/>
              <a:pPr/>
              <a:t>‹#›</a:t>
            </a:fld>
            <a:endParaRPr lang="en-US" dirty="0"/>
          </a:p>
        </p:txBody>
      </p:sp>
    </p:spTree>
    <p:extLst>
      <p:ext uri="{BB962C8B-B14F-4D97-AF65-F5344CB8AC3E}">
        <p14:creationId xmlns:p14="http://schemas.microsoft.com/office/powerpoint/2010/main" val="3537052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2EEA29-043D-8087-D279-E04454293A86}"/>
              </a:ext>
            </a:extLst>
          </p:cNvPr>
          <p:cNvSpPr/>
          <p:nvPr userDrawn="1"/>
        </p:nvSpPr>
        <p:spPr>
          <a:xfrm>
            <a:off x="4949" y="0"/>
            <a:ext cx="12192000" cy="68686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1D06ED-F788-AA4D-14DB-17F3F6C99FE5}"/>
              </a:ext>
            </a:extLst>
          </p:cNvPr>
          <p:cNvSpPr/>
          <p:nvPr userDrawn="1"/>
        </p:nvSpPr>
        <p:spPr>
          <a:xfrm>
            <a:off x="0" y="-9728"/>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7BBBA37F-D56A-855D-A2C7-E29FDAF644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79" y="224077"/>
            <a:ext cx="12007885" cy="418354"/>
          </a:xfrm>
          <a:prstGeom prst="rect">
            <a:avLst/>
          </a:prstGeom>
        </p:spPr>
      </p:pic>
      <p:sp>
        <p:nvSpPr>
          <p:cNvPr id="2" name="Title 1">
            <a:extLst>
              <a:ext uri="{FF2B5EF4-FFF2-40B4-BE49-F238E27FC236}">
                <a16:creationId xmlns:a16="http://schemas.microsoft.com/office/drawing/2014/main" id="{EA7877BF-3E6D-4D16-9898-FBBAA0FFCA35}"/>
              </a:ext>
            </a:extLst>
          </p:cNvPr>
          <p:cNvSpPr>
            <a:spLocks noGrp="1"/>
          </p:cNvSpPr>
          <p:nvPr>
            <p:ph type="title"/>
          </p:nvPr>
        </p:nvSpPr>
        <p:spPr>
          <a:xfrm>
            <a:off x="546369" y="1"/>
            <a:ext cx="11010089"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F24594-B3F4-4849-BD30-70EF60AE15B1}"/>
              </a:ext>
            </a:extLst>
          </p:cNvPr>
          <p:cNvSpPr>
            <a:spLocks noGrp="1"/>
          </p:cNvSpPr>
          <p:nvPr>
            <p:ph idx="1"/>
          </p:nvPr>
        </p:nvSpPr>
        <p:spPr>
          <a:xfrm>
            <a:off x="546370" y="1148204"/>
            <a:ext cx="11010090" cy="48830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C47ABEF8-BF00-B550-9AC3-DC75BBAE28DD}"/>
              </a:ext>
            </a:extLst>
          </p:cNvPr>
          <p:cNvSpPr>
            <a:spLocks noGrp="1"/>
          </p:cNvSpPr>
          <p:nvPr>
            <p:ph type="dt" sz="half" idx="2"/>
          </p:nvPr>
        </p:nvSpPr>
        <p:spPr>
          <a:xfrm>
            <a:off x="562255" y="6254470"/>
            <a:ext cx="2743200" cy="365125"/>
          </a:xfrm>
          <a:prstGeom prst="rect">
            <a:avLst/>
          </a:prstGeom>
        </p:spPr>
        <p:txBody>
          <a:bodyPr/>
          <a:lstStyle>
            <a:lvl1pPr>
              <a:defRPr sz="1200" b="1">
                <a:solidFill>
                  <a:schemeClr val="bg1"/>
                </a:solidFill>
                <a:latin typeface="+mj-lt"/>
              </a:defRPr>
            </a:lvl1pPr>
          </a:lstStyle>
          <a:p>
            <a:fld id="{5950441A-D108-4262-9E35-F70B369640ED}" type="datetime1">
              <a:rPr lang="en-US" smtClean="0"/>
              <a:pPr/>
              <a:t>6/21/2023</a:t>
            </a:fld>
            <a:endParaRPr lang="en-US" dirty="0"/>
          </a:p>
        </p:txBody>
      </p:sp>
      <p:sp>
        <p:nvSpPr>
          <p:cNvPr id="13" name="Slide Number Placeholder 5">
            <a:extLst>
              <a:ext uri="{FF2B5EF4-FFF2-40B4-BE49-F238E27FC236}">
                <a16:creationId xmlns:a16="http://schemas.microsoft.com/office/drawing/2014/main" id="{4F5FF6F8-F37E-1CF4-3C17-E775ADC37898}"/>
              </a:ext>
            </a:extLst>
          </p:cNvPr>
          <p:cNvSpPr>
            <a:spLocks noGrp="1"/>
          </p:cNvSpPr>
          <p:nvPr>
            <p:ph type="sldNum" sz="quarter" idx="4"/>
          </p:nvPr>
        </p:nvSpPr>
        <p:spPr>
          <a:xfrm>
            <a:off x="11353800" y="6254470"/>
            <a:ext cx="617606" cy="365125"/>
          </a:xfrm>
          <a:prstGeom prst="rect">
            <a:avLst/>
          </a:prstGeom>
        </p:spPr>
        <p:txBody>
          <a:bodyPr/>
          <a:lstStyle>
            <a:lvl1pPr>
              <a:defRPr b="1">
                <a:solidFill>
                  <a:schemeClr val="bg1"/>
                </a:solidFill>
                <a:latin typeface="+mj-lt"/>
              </a:defRPr>
            </a:lvl1pPr>
          </a:lstStyle>
          <a:p>
            <a:fld id="{C84B97BC-841E-45F0-86CD-42B645AB4323}" type="slidenum">
              <a:rPr lang="en-US" smtClean="0"/>
              <a:pPr/>
              <a:t>‹#›</a:t>
            </a:fld>
            <a:endParaRPr lang="en-US" dirty="0"/>
          </a:p>
        </p:txBody>
      </p:sp>
      <p:pic>
        <p:nvPicPr>
          <p:cNvPr id="14" name="Graphic 13">
            <a:extLst>
              <a:ext uri="{FF2B5EF4-FFF2-40B4-BE49-F238E27FC236}">
                <a16:creationId xmlns:a16="http://schemas.microsoft.com/office/drawing/2014/main" id="{F12079C7-3376-B556-EBD8-658D539601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1056596" y="6275872"/>
            <a:ext cx="272088" cy="322320"/>
          </a:xfrm>
          <a:prstGeom prst="rect">
            <a:avLst/>
          </a:prstGeom>
        </p:spPr>
      </p:pic>
    </p:spTree>
    <p:extLst>
      <p:ext uri="{BB962C8B-B14F-4D97-AF65-F5344CB8AC3E}">
        <p14:creationId xmlns:p14="http://schemas.microsoft.com/office/powerpoint/2010/main" val="182123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ACA601-59BD-C7A8-2DE8-04E9F71DB6F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BBBB3A7-3CE8-7EE9-C84E-62B46BAB5D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F63CCFD3-FE63-46B4-8AC1-EC0F1CBD71CF}"/>
              </a:ext>
            </a:extLst>
          </p:cNvPr>
          <p:cNvSpPr>
            <a:spLocks noGrp="1"/>
          </p:cNvSpPr>
          <p:nvPr>
            <p:ph type="title"/>
          </p:nvPr>
        </p:nvSpPr>
        <p:spPr>
          <a:xfrm>
            <a:off x="304800" y="-1"/>
            <a:ext cx="7396659" cy="2771897"/>
          </a:xfrm>
        </p:spPr>
        <p:txBody>
          <a:bodyPr anchor="ctr"/>
          <a:lstStyle>
            <a:lvl1pPr algn="l">
              <a:defRPr sz="6000">
                <a:solidFill>
                  <a:schemeClr val="bg1"/>
                </a:solidFill>
              </a:defRPr>
            </a:lvl1pPr>
          </a:lstStyle>
          <a:p>
            <a:r>
              <a:rPr lang="en-US" dirty="0"/>
              <a:t>Click to edit Master title style</a:t>
            </a:r>
          </a:p>
        </p:txBody>
      </p:sp>
      <p:pic>
        <p:nvPicPr>
          <p:cNvPr id="9" name="Graphic 8">
            <a:extLst>
              <a:ext uri="{FF2B5EF4-FFF2-40B4-BE49-F238E27FC236}">
                <a16:creationId xmlns:a16="http://schemas.microsoft.com/office/drawing/2014/main" id="{CBDDDC65-DAE5-4362-11B8-4A9E60CABE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7305" y="1574257"/>
            <a:ext cx="2058033" cy="5283744"/>
          </a:xfrm>
          <a:prstGeom prst="rect">
            <a:avLst/>
          </a:prstGeom>
        </p:spPr>
      </p:pic>
    </p:spTree>
    <p:extLst>
      <p:ext uri="{BB962C8B-B14F-4D97-AF65-F5344CB8AC3E}">
        <p14:creationId xmlns:p14="http://schemas.microsoft.com/office/powerpoint/2010/main" val="49080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ACA601-59BD-C7A8-2DE8-04E9F71DB6FA}"/>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BBBB3A7-3CE8-7EE9-C84E-62B46BAB5D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63CCFD3-FE63-46B4-8AC1-EC0F1CBD71CF}"/>
              </a:ext>
            </a:extLst>
          </p:cNvPr>
          <p:cNvSpPr>
            <a:spLocks noGrp="1"/>
          </p:cNvSpPr>
          <p:nvPr>
            <p:ph type="title"/>
          </p:nvPr>
        </p:nvSpPr>
        <p:spPr>
          <a:xfrm>
            <a:off x="304800" y="-1"/>
            <a:ext cx="7396659" cy="2771897"/>
          </a:xfrm>
        </p:spPr>
        <p:txBody>
          <a:bodyPr anchor="ctr"/>
          <a:lstStyle>
            <a:lvl1pPr algn="l">
              <a:defRPr sz="6000">
                <a:solidFill>
                  <a:schemeClr val="bg1"/>
                </a:solidFill>
              </a:defRPr>
            </a:lvl1pPr>
          </a:lstStyle>
          <a:p>
            <a:r>
              <a:rPr lang="en-US" dirty="0"/>
              <a:t>Click to edit Master title style</a:t>
            </a:r>
          </a:p>
        </p:txBody>
      </p:sp>
      <p:pic>
        <p:nvPicPr>
          <p:cNvPr id="9" name="Graphic 8">
            <a:extLst>
              <a:ext uri="{FF2B5EF4-FFF2-40B4-BE49-F238E27FC236}">
                <a16:creationId xmlns:a16="http://schemas.microsoft.com/office/drawing/2014/main" id="{CBDDDC65-DAE5-4362-11B8-4A9E60CABE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187305" y="1574257"/>
            <a:ext cx="2058033" cy="5283744"/>
          </a:xfrm>
          <a:prstGeom prst="rect">
            <a:avLst/>
          </a:prstGeom>
        </p:spPr>
      </p:pic>
    </p:spTree>
    <p:extLst>
      <p:ext uri="{BB962C8B-B14F-4D97-AF65-F5344CB8AC3E}">
        <p14:creationId xmlns:p14="http://schemas.microsoft.com/office/powerpoint/2010/main" val="530791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94F0ED-0B04-1AA6-9D27-9DAFBC970483}"/>
              </a:ext>
            </a:extLst>
          </p:cNvPr>
          <p:cNvSpPr/>
          <p:nvPr userDrawn="1"/>
        </p:nvSpPr>
        <p:spPr>
          <a:xfrm>
            <a:off x="0" y="-10623"/>
            <a:ext cx="12192000" cy="68686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9B1C364-1C8C-D5D0-EA56-F7CD51C8AABD}"/>
              </a:ext>
            </a:extLst>
          </p:cNvPr>
          <p:cNvSpPr/>
          <p:nvPr userDrawn="1"/>
        </p:nvSpPr>
        <p:spPr>
          <a:xfrm>
            <a:off x="0" y="-9728"/>
            <a:ext cx="121920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464C70A-9251-6C81-D215-BBBF9536CE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79" y="224077"/>
            <a:ext cx="12007885" cy="418354"/>
          </a:xfrm>
          <a:prstGeom prst="rect">
            <a:avLst/>
          </a:prstGeom>
        </p:spPr>
      </p:pic>
      <p:sp>
        <p:nvSpPr>
          <p:cNvPr id="3" name="Content Placeholder 2">
            <a:extLst>
              <a:ext uri="{FF2B5EF4-FFF2-40B4-BE49-F238E27FC236}">
                <a16:creationId xmlns:a16="http://schemas.microsoft.com/office/drawing/2014/main" id="{8A5FA60D-D0D7-44AA-886E-751A2BB1C778}"/>
              </a:ext>
            </a:extLst>
          </p:cNvPr>
          <p:cNvSpPr>
            <a:spLocks noGrp="1"/>
          </p:cNvSpPr>
          <p:nvPr>
            <p:ph sz="half" idx="1"/>
          </p:nvPr>
        </p:nvSpPr>
        <p:spPr>
          <a:xfrm>
            <a:off x="562255" y="1125234"/>
            <a:ext cx="5334000" cy="47697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E05B47-28CA-4D4B-90E0-5B2C4C43206C}"/>
              </a:ext>
            </a:extLst>
          </p:cNvPr>
          <p:cNvSpPr>
            <a:spLocks noGrp="1"/>
          </p:cNvSpPr>
          <p:nvPr>
            <p:ph sz="half" idx="2"/>
          </p:nvPr>
        </p:nvSpPr>
        <p:spPr>
          <a:xfrm>
            <a:off x="6105727" y="1125234"/>
            <a:ext cx="5334000" cy="47697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21">
            <a:extLst>
              <a:ext uri="{FF2B5EF4-FFF2-40B4-BE49-F238E27FC236}">
                <a16:creationId xmlns:a16="http://schemas.microsoft.com/office/drawing/2014/main" id="{0563ED42-FBD7-36FA-A5BB-C5BF986B2DFB}"/>
              </a:ext>
            </a:extLst>
          </p:cNvPr>
          <p:cNvSpPr>
            <a:spLocks noGrp="1"/>
          </p:cNvSpPr>
          <p:nvPr>
            <p:ph type="title"/>
          </p:nvPr>
        </p:nvSpPr>
        <p:spPr/>
        <p:txBody>
          <a:bodyPr/>
          <a:lstStyle/>
          <a:p>
            <a:r>
              <a:rPr lang="en-US"/>
              <a:t>Click to edit Master title style</a:t>
            </a:r>
          </a:p>
        </p:txBody>
      </p:sp>
      <p:sp>
        <p:nvSpPr>
          <p:cNvPr id="23" name="Date Placeholder 3">
            <a:extLst>
              <a:ext uri="{FF2B5EF4-FFF2-40B4-BE49-F238E27FC236}">
                <a16:creationId xmlns:a16="http://schemas.microsoft.com/office/drawing/2014/main" id="{FAD6B1AB-0192-FE51-6925-348A7B687403}"/>
              </a:ext>
            </a:extLst>
          </p:cNvPr>
          <p:cNvSpPr>
            <a:spLocks noGrp="1"/>
          </p:cNvSpPr>
          <p:nvPr>
            <p:ph type="dt" sz="half" idx="10"/>
          </p:nvPr>
        </p:nvSpPr>
        <p:spPr>
          <a:xfrm>
            <a:off x="562255" y="6254470"/>
            <a:ext cx="2743200" cy="365125"/>
          </a:xfrm>
          <a:prstGeom prst="rect">
            <a:avLst/>
          </a:prstGeom>
        </p:spPr>
        <p:txBody>
          <a:bodyPr/>
          <a:lstStyle>
            <a:lvl1pPr>
              <a:defRPr sz="1200" b="1">
                <a:solidFill>
                  <a:schemeClr val="bg1"/>
                </a:solidFill>
                <a:latin typeface="+mj-lt"/>
              </a:defRPr>
            </a:lvl1pPr>
          </a:lstStyle>
          <a:p>
            <a:fld id="{5950441A-D108-4262-9E35-F70B369640ED}" type="datetime1">
              <a:rPr lang="en-US" smtClean="0"/>
              <a:pPr/>
              <a:t>6/21/2023</a:t>
            </a:fld>
            <a:endParaRPr lang="en-US" dirty="0"/>
          </a:p>
        </p:txBody>
      </p:sp>
      <p:sp>
        <p:nvSpPr>
          <p:cNvPr id="24" name="Slide Number Placeholder 5">
            <a:extLst>
              <a:ext uri="{FF2B5EF4-FFF2-40B4-BE49-F238E27FC236}">
                <a16:creationId xmlns:a16="http://schemas.microsoft.com/office/drawing/2014/main" id="{EE4014E7-D384-258E-F0AB-F011446A6D4A}"/>
              </a:ext>
            </a:extLst>
          </p:cNvPr>
          <p:cNvSpPr>
            <a:spLocks noGrp="1"/>
          </p:cNvSpPr>
          <p:nvPr>
            <p:ph type="sldNum" sz="quarter" idx="4"/>
          </p:nvPr>
        </p:nvSpPr>
        <p:spPr>
          <a:xfrm>
            <a:off x="11353800" y="6254470"/>
            <a:ext cx="617606" cy="365125"/>
          </a:xfrm>
          <a:prstGeom prst="rect">
            <a:avLst/>
          </a:prstGeom>
        </p:spPr>
        <p:txBody>
          <a:bodyPr/>
          <a:lstStyle>
            <a:lvl1pPr>
              <a:defRPr b="1">
                <a:solidFill>
                  <a:schemeClr val="bg1"/>
                </a:solidFill>
                <a:latin typeface="+mj-lt"/>
              </a:defRPr>
            </a:lvl1pPr>
          </a:lstStyle>
          <a:p>
            <a:fld id="{C84B97BC-841E-45F0-86CD-42B645AB4323}" type="slidenum">
              <a:rPr lang="en-US" smtClean="0"/>
              <a:pPr/>
              <a:t>‹#›</a:t>
            </a:fld>
            <a:endParaRPr lang="en-US" dirty="0"/>
          </a:p>
        </p:txBody>
      </p:sp>
      <p:pic>
        <p:nvPicPr>
          <p:cNvPr id="25" name="Graphic 24">
            <a:extLst>
              <a:ext uri="{FF2B5EF4-FFF2-40B4-BE49-F238E27FC236}">
                <a16:creationId xmlns:a16="http://schemas.microsoft.com/office/drawing/2014/main" id="{945B3382-8099-9413-E53C-B68941C33D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1056596" y="6275872"/>
            <a:ext cx="272088" cy="322320"/>
          </a:xfrm>
          <a:prstGeom prst="rect">
            <a:avLst/>
          </a:prstGeom>
        </p:spPr>
      </p:pic>
    </p:spTree>
    <p:extLst>
      <p:ext uri="{BB962C8B-B14F-4D97-AF65-F5344CB8AC3E}">
        <p14:creationId xmlns:p14="http://schemas.microsoft.com/office/powerpoint/2010/main" val="1376234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F2C9-241F-48BE-94AE-373915B977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FA60D-D0D7-44AA-886E-751A2BB1C778}"/>
              </a:ext>
            </a:extLst>
          </p:cNvPr>
          <p:cNvSpPr>
            <a:spLocks noGrp="1"/>
          </p:cNvSpPr>
          <p:nvPr>
            <p:ph sz="half" idx="1"/>
          </p:nvPr>
        </p:nvSpPr>
        <p:spPr>
          <a:xfrm>
            <a:off x="562255" y="1125234"/>
            <a:ext cx="5334000" cy="4769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05B47-28CA-4D4B-90E0-5B2C4C43206C}"/>
              </a:ext>
            </a:extLst>
          </p:cNvPr>
          <p:cNvSpPr>
            <a:spLocks noGrp="1"/>
          </p:cNvSpPr>
          <p:nvPr>
            <p:ph sz="half" idx="2"/>
          </p:nvPr>
        </p:nvSpPr>
        <p:spPr>
          <a:xfrm>
            <a:off x="6105727" y="1125234"/>
            <a:ext cx="5334000" cy="4769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44A03936-9D26-D6DD-A828-A1A3B2D338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1056596" y="6310207"/>
            <a:ext cx="272088" cy="322320"/>
          </a:xfrm>
          <a:prstGeom prst="rect">
            <a:avLst/>
          </a:prstGeom>
        </p:spPr>
      </p:pic>
      <p:sp>
        <p:nvSpPr>
          <p:cNvPr id="11" name="Date Placeholder 10">
            <a:extLst>
              <a:ext uri="{FF2B5EF4-FFF2-40B4-BE49-F238E27FC236}">
                <a16:creationId xmlns:a16="http://schemas.microsoft.com/office/drawing/2014/main" id="{13CA30A1-8067-3BC6-F826-4CC4352ECC72}"/>
              </a:ext>
            </a:extLst>
          </p:cNvPr>
          <p:cNvSpPr>
            <a:spLocks noGrp="1"/>
          </p:cNvSpPr>
          <p:nvPr>
            <p:ph type="dt" sz="half" idx="10"/>
          </p:nvPr>
        </p:nvSpPr>
        <p:spPr/>
        <p:txBody>
          <a:bodyPr/>
          <a:lstStyle/>
          <a:p>
            <a:fld id="{84F05374-1592-46C8-A44C-C104D8B547AA}" type="datetime1">
              <a:rPr lang="en-US" smtClean="0"/>
              <a:t>6/21/2023</a:t>
            </a:fld>
            <a:endParaRPr lang="en-US" dirty="0"/>
          </a:p>
        </p:txBody>
      </p:sp>
      <p:sp>
        <p:nvSpPr>
          <p:cNvPr id="12" name="Slide Number Placeholder 11">
            <a:extLst>
              <a:ext uri="{FF2B5EF4-FFF2-40B4-BE49-F238E27FC236}">
                <a16:creationId xmlns:a16="http://schemas.microsoft.com/office/drawing/2014/main" id="{66E4D6B7-1EE6-D56D-8724-E4CC3AA80FFE}"/>
              </a:ext>
            </a:extLst>
          </p:cNvPr>
          <p:cNvSpPr>
            <a:spLocks noGrp="1"/>
          </p:cNvSpPr>
          <p:nvPr>
            <p:ph type="sldNum" sz="quarter" idx="11"/>
          </p:nvPr>
        </p:nvSpPr>
        <p:spPr/>
        <p:txBody>
          <a:bodyPr/>
          <a:lstStyle/>
          <a:p>
            <a:fld id="{C84B97BC-841E-45F0-86CD-42B645AB4323}" type="slidenum">
              <a:rPr lang="en-US" smtClean="0"/>
              <a:pPr/>
              <a:t>‹#›</a:t>
            </a:fld>
            <a:endParaRPr lang="en-US" dirty="0"/>
          </a:p>
        </p:txBody>
      </p:sp>
    </p:spTree>
    <p:extLst>
      <p:ext uri="{BB962C8B-B14F-4D97-AF65-F5344CB8AC3E}">
        <p14:creationId xmlns:p14="http://schemas.microsoft.com/office/powerpoint/2010/main" val="56414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339EA281-FA06-45EA-8019-7E4972B02B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C9E7CC3A-DC96-4C65-9A93-CFC619A0A3A3}"/>
              </a:ext>
            </a:extLst>
          </p:cNvPr>
          <p:cNvSpPr>
            <a:spLocks noGrp="1"/>
          </p:cNvSpPr>
          <p:nvPr>
            <p:ph type="dt" sz="half" idx="10"/>
          </p:nvPr>
        </p:nvSpPr>
        <p:spPr>
          <a:xfrm>
            <a:off x="838200" y="6356350"/>
            <a:ext cx="2743200" cy="365125"/>
          </a:xfrm>
          <a:prstGeom prst="rect">
            <a:avLst/>
          </a:prstGeom>
        </p:spPr>
        <p:txBody>
          <a:bodyPr/>
          <a:lstStyle/>
          <a:p>
            <a:fld id="{DE53E9CA-2438-45C8-879F-7E678E84C79A}" type="datetime1">
              <a:rPr lang="en-US" smtClean="0"/>
              <a:t>6/21/2023</a:t>
            </a:fld>
            <a:endParaRPr lang="en-US"/>
          </a:p>
        </p:txBody>
      </p:sp>
      <p:sp>
        <p:nvSpPr>
          <p:cNvPr id="4" name="Footer Placeholder 3">
            <a:extLst>
              <a:ext uri="{FF2B5EF4-FFF2-40B4-BE49-F238E27FC236}">
                <a16:creationId xmlns:a16="http://schemas.microsoft.com/office/drawing/2014/main" id="{D6B6983C-9ECD-40A6-A9B6-5A911DE13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74EF85A-660E-45DF-BD19-D1DAE33883B2}"/>
              </a:ext>
            </a:extLst>
          </p:cNvPr>
          <p:cNvSpPr>
            <a:spLocks noGrp="1"/>
          </p:cNvSpPr>
          <p:nvPr>
            <p:ph type="sldNum" sz="quarter" idx="12"/>
          </p:nvPr>
        </p:nvSpPr>
        <p:spPr>
          <a:xfrm>
            <a:off x="11467362" y="6288805"/>
            <a:ext cx="504044" cy="365125"/>
          </a:xfrm>
          <a:prstGeom prst="rect">
            <a:avLst/>
          </a:prstGeom>
        </p:spPr>
        <p:txBody>
          <a:bodyPr/>
          <a:lstStyle/>
          <a:p>
            <a:fld id="{C84B97BC-841E-45F0-86CD-42B645AB4323}" type="slidenum">
              <a:rPr lang="en-US" smtClean="0"/>
              <a:t>‹#›</a:t>
            </a:fld>
            <a:endParaRPr lang="en-US"/>
          </a:p>
        </p:txBody>
      </p:sp>
      <p:pic>
        <p:nvPicPr>
          <p:cNvPr id="2" name="Graphic 1">
            <a:extLst>
              <a:ext uri="{FF2B5EF4-FFF2-40B4-BE49-F238E27FC236}">
                <a16:creationId xmlns:a16="http://schemas.microsoft.com/office/drawing/2014/main" id="{85F54A4A-52D7-AB62-9F10-52FAF72DB6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479" y="233805"/>
            <a:ext cx="12007885" cy="418354"/>
          </a:xfrm>
          <a:prstGeom prst="rect">
            <a:avLst/>
          </a:prstGeom>
        </p:spPr>
      </p:pic>
      <p:sp>
        <p:nvSpPr>
          <p:cNvPr id="12" name="Rectangle 11">
            <a:extLst>
              <a:ext uri="{FF2B5EF4-FFF2-40B4-BE49-F238E27FC236}">
                <a16:creationId xmlns:a16="http://schemas.microsoft.com/office/drawing/2014/main" id="{E454D517-4A07-672A-494C-398EF3AA4450}"/>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 circle&#10;&#10;Description automatically generated">
            <a:extLst>
              <a:ext uri="{FF2B5EF4-FFF2-40B4-BE49-F238E27FC236}">
                <a16:creationId xmlns:a16="http://schemas.microsoft.com/office/drawing/2014/main" id="{405FCB85-100B-CC73-EBCB-0A4F28F364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8272" b="29166"/>
          <a:stretch/>
        </p:blipFill>
        <p:spPr>
          <a:xfrm>
            <a:off x="6022229" y="2000209"/>
            <a:ext cx="6169772" cy="4857791"/>
          </a:xfrm>
          <a:prstGeom prst="rect">
            <a:avLst/>
          </a:prstGeom>
        </p:spPr>
      </p:pic>
      <p:pic>
        <p:nvPicPr>
          <p:cNvPr id="14" name="Graphic 13">
            <a:extLst>
              <a:ext uri="{FF2B5EF4-FFF2-40B4-BE49-F238E27FC236}">
                <a16:creationId xmlns:a16="http://schemas.microsoft.com/office/drawing/2014/main" id="{7C873D1A-DB00-0CDE-C97C-D13406EEFF6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92569" y="4344377"/>
            <a:ext cx="982462" cy="2522349"/>
          </a:xfrm>
          <a:prstGeom prst="rect">
            <a:avLst/>
          </a:prstGeom>
        </p:spPr>
      </p:pic>
      <p:pic>
        <p:nvPicPr>
          <p:cNvPr id="15" name="Graphic 14">
            <a:extLst>
              <a:ext uri="{FF2B5EF4-FFF2-40B4-BE49-F238E27FC236}">
                <a16:creationId xmlns:a16="http://schemas.microsoft.com/office/drawing/2014/main" id="{3842FDF6-FD31-42DA-46BC-E0B692EE986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348905" y="6079260"/>
            <a:ext cx="2296176" cy="367863"/>
          </a:xfrm>
          <a:prstGeom prst="rect">
            <a:avLst/>
          </a:prstGeom>
        </p:spPr>
      </p:pic>
      <p:pic>
        <p:nvPicPr>
          <p:cNvPr id="16" name="Graphic 15">
            <a:extLst>
              <a:ext uri="{FF2B5EF4-FFF2-40B4-BE49-F238E27FC236}">
                <a16:creationId xmlns:a16="http://schemas.microsoft.com/office/drawing/2014/main" id="{8F056726-0B40-EE1D-5B6C-D6FAE8403E1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6830" y="6010656"/>
            <a:ext cx="1355581" cy="590550"/>
          </a:xfrm>
          <a:prstGeom prst="rect">
            <a:avLst/>
          </a:prstGeom>
        </p:spPr>
      </p:pic>
      <p:sp>
        <p:nvSpPr>
          <p:cNvPr id="19" name="Title 1">
            <a:extLst>
              <a:ext uri="{FF2B5EF4-FFF2-40B4-BE49-F238E27FC236}">
                <a16:creationId xmlns:a16="http://schemas.microsoft.com/office/drawing/2014/main" id="{9284B552-6BBB-4093-7865-E180DB0CB931}"/>
              </a:ext>
            </a:extLst>
          </p:cNvPr>
          <p:cNvSpPr>
            <a:spLocks noGrp="1"/>
          </p:cNvSpPr>
          <p:nvPr>
            <p:ph type="ctrTitle" hasCustomPrompt="1"/>
          </p:nvPr>
        </p:nvSpPr>
        <p:spPr>
          <a:xfrm>
            <a:off x="398213" y="103034"/>
            <a:ext cx="8765219" cy="1787910"/>
          </a:xfrm>
        </p:spPr>
        <p:txBody>
          <a:bodyPr anchor="b"/>
          <a:lstStyle>
            <a:lvl1pPr algn="l">
              <a:defRPr sz="6000"/>
            </a:lvl1pPr>
          </a:lstStyle>
          <a:p>
            <a:r>
              <a:rPr lang="en-US" dirty="0"/>
              <a:t>Thank you</a:t>
            </a:r>
          </a:p>
        </p:txBody>
      </p:sp>
      <p:sp>
        <p:nvSpPr>
          <p:cNvPr id="20" name="Subtitle 2">
            <a:extLst>
              <a:ext uri="{FF2B5EF4-FFF2-40B4-BE49-F238E27FC236}">
                <a16:creationId xmlns:a16="http://schemas.microsoft.com/office/drawing/2014/main" id="{44443685-6102-C059-8528-33DE5A6E89F2}"/>
              </a:ext>
            </a:extLst>
          </p:cNvPr>
          <p:cNvSpPr>
            <a:spLocks noGrp="1"/>
          </p:cNvSpPr>
          <p:nvPr>
            <p:ph type="subTitle" idx="1"/>
          </p:nvPr>
        </p:nvSpPr>
        <p:spPr>
          <a:xfrm>
            <a:off x="398213" y="1887115"/>
            <a:ext cx="876521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12790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sv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5F2EFD2-6071-7628-65F8-EC7187F945D0}"/>
              </a:ext>
            </a:extLst>
          </p:cNvPr>
          <p:cNvSpPr/>
          <p:nvPr userDrawn="1"/>
        </p:nvSpPr>
        <p:spPr>
          <a:xfrm>
            <a:off x="0" y="0"/>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6D24472B-7475-5E49-6EF7-7A91E5B6BDB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6479" y="233805"/>
            <a:ext cx="12007885" cy="418354"/>
          </a:xfrm>
          <a:prstGeom prst="rect">
            <a:avLst/>
          </a:prstGeom>
        </p:spPr>
      </p:pic>
      <p:sp>
        <p:nvSpPr>
          <p:cNvPr id="2" name="Title Placeholder 1">
            <a:extLst>
              <a:ext uri="{FF2B5EF4-FFF2-40B4-BE49-F238E27FC236}">
                <a16:creationId xmlns:a16="http://schemas.microsoft.com/office/drawing/2014/main" id="{58E7AD0A-6D6E-45E8-B5D7-50281C200F09}"/>
              </a:ext>
            </a:extLst>
          </p:cNvPr>
          <p:cNvSpPr>
            <a:spLocks noGrp="1"/>
          </p:cNvSpPr>
          <p:nvPr>
            <p:ph type="title"/>
          </p:nvPr>
        </p:nvSpPr>
        <p:spPr>
          <a:xfrm>
            <a:off x="562255" y="-10623"/>
            <a:ext cx="10955294" cy="9144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A51162E-7F0A-417E-A859-6DD5B013D1C2}"/>
              </a:ext>
            </a:extLst>
          </p:cNvPr>
          <p:cNvSpPr>
            <a:spLocks noGrp="1"/>
          </p:cNvSpPr>
          <p:nvPr>
            <p:ph type="body" idx="1"/>
          </p:nvPr>
        </p:nvSpPr>
        <p:spPr>
          <a:xfrm>
            <a:off x="562255" y="1137583"/>
            <a:ext cx="10955294" cy="48937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1E4BFE2-5FE6-CBC9-845D-8EAF8D3EFA8F}"/>
              </a:ext>
            </a:extLst>
          </p:cNvPr>
          <p:cNvSpPr>
            <a:spLocks noGrp="1"/>
          </p:cNvSpPr>
          <p:nvPr>
            <p:ph type="dt" sz="half" idx="2"/>
          </p:nvPr>
        </p:nvSpPr>
        <p:spPr>
          <a:xfrm>
            <a:off x="562255" y="6254470"/>
            <a:ext cx="2743200" cy="365125"/>
          </a:xfrm>
          <a:prstGeom prst="rect">
            <a:avLst/>
          </a:prstGeom>
        </p:spPr>
        <p:txBody>
          <a:bodyPr/>
          <a:lstStyle>
            <a:lvl1pPr>
              <a:defRPr sz="1200" b="1">
                <a:latin typeface="+mj-lt"/>
              </a:defRPr>
            </a:lvl1pPr>
          </a:lstStyle>
          <a:p>
            <a:fld id="{5950441A-D108-4262-9E35-F70B369640ED}" type="datetime1">
              <a:rPr lang="en-US" smtClean="0"/>
              <a:t>6/21/2023</a:t>
            </a:fld>
            <a:endParaRPr lang="en-US" dirty="0"/>
          </a:p>
        </p:txBody>
      </p:sp>
      <p:sp>
        <p:nvSpPr>
          <p:cNvPr id="9" name="Slide Number Placeholder 5">
            <a:extLst>
              <a:ext uri="{FF2B5EF4-FFF2-40B4-BE49-F238E27FC236}">
                <a16:creationId xmlns:a16="http://schemas.microsoft.com/office/drawing/2014/main" id="{5B0DDEE7-B91F-1073-556C-A5C67B4E4374}"/>
              </a:ext>
            </a:extLst>
          </p:cNvPr>
          <p:cNvSpPr>
            <a:spLocks noGrp="1"/>
          </p:cNvSpPr>
          <p:nvPr>
            <p:ph type="sldNum" sz="quarter" idx="4"/>
          </p:nvPr>
        </p:nvSpPr>
        <p:spPr>
          <a:xfrm>
            <a:off x="11353800" y="6254470"/>
            <a:ext cx="617606" cy="365125"/>
          </a:xfrm>
          <a:prstGeom prst="rect">
            <a:avLst/>
          </a:prstGeom>
        </p:spPr>
        <p:txBody>
          <a:bodyPr/>
          <a:lstStyle>
            <a:lvl1pPr>
              <a:defRPr b="1">
                <a:solidFill>
                  <a:schemeClr val="tx1"/>
                </a:solidFill>
                <a:latin typeface="+mj-lt"/>
              </a:defRPr>
            </a:lvl1pPr>
          </a:lstStyle>
          <a:p>
            <a:fld id="{C84B97BC-841E-45F0-86CD-42B645AB4323}" type="slidenum">
              <a:rPr lang="en-US" smtClean="0"/>
              <a:pPr/>
              <a:t>‹#›</a:t>
            </a:fld>
            <a:endParaRPr lang="en-US" dirty="0"/>
          </a:p>
        </p:txBody>
      </p:sp>
      <p:pic>
        <p:nvPicPr>
          <p:cNvPr id="10" name="Graphic 9">
            <a:extLst>
              <a:ext uri="{FF2B5EF4-FFF2-40B4-BE49-F238E27FC236}">
                <a16:creationId xmlns:a16="http://schemas.microsoft.com/office/drawing/2014/main" id="{74202ABA-113E-B6E3-3328-A5B107F22B7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rot="5400000">
            <a:off x="11056596" y="6275872"/>
            <a:ext cx="272088" cy="322320"/>
          </a:xfrm>
          <a:prstGeom prst="rect">
            <a:avLst/>
          </a:prstGeom>
        </p:spPr>
      </p:pic>
    </p:spTree>
    <p:extLst>
      <p:ext uri="{BB962C8B-B14F-4D97-AF65-F5344CB8AC3E}">
        <p14:creationId xmlns:p14="http://schemas.microsoft.com/office/powerpoint/2010/main" val="40853452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5F2EFD2-6071-7628-65F8-EC7187F945D0}"/>
              </a:ext>
            </a:extLst>
          </p:cNvPr>
          <p:cNvSpPr/>
          <p:nvPr userDrawn="1"/>
        </p:nvSpPr>
        <p:spPr>
          <a:xfrm>
            <a:off x="0" y="0"/>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6D24472B-7475-5E49-6EF7-7A91E5B6BDB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6479" y="233805"/>
            <a:ext cx="12007885" cy="418354"/>
          </a:xfrm>
          <a:prstGeom prst="rect">
            <a:avLst/>
          </a:prstGeom>
        </p:spPr>
      </p:pic>
      <p:sp>
        <p:nvSpPr>
          <p:cNvPr id="2" name="Title Placeholder 1">
            <a:extLst>
              <a:ext uri="{FF2B5EF4-FFF2-40B4-BE49-F238E27FC236}">
                <a16:creationId xmlns:a16="http://schemas.microsoft.com/office/drawing/2014/main" id="{58E7AD0A-6D6E-45E8-B5D7-50281C200F09}"/>
              </a:ext>
            </a:extLst>
          </p:cNvPr>
          <p:cNvSpPr>
            <a:spLocks noGrp="1"/>
          </p:cNvSpPr>
          <p:nvPr>
            <p:ph type="title"/>
          </p:nvPr>
        </p:nvSpPr>
        <p:spPr>
          <a:xfrm>
            <a:off x="562255" y="-10623"/>
            <a:ext cx="10955294" cy="9144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A51162E-7F0A-417E-A859-6DD5B013D1C2}"/>
              </a:ext>
            </a:extLst>
          </p:cNvPr>
          <p:cNvSpPr>
            <a:spLocks noGrp="1"/>
          </p:cNvSpPr>
          <p:nvPr>
            <p:ph type="body" idx="1"/>
          </p:nvPr>
        </p:nvSpPr>
        <p:spPr>
          <a:xfrm>
            <a:off x="562255" y="1137583"/>
            <a:ext cx="10955294" cy="48937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1E4BFE2-5FE6-CBC9-845D-8EAF8D3EFA8F}"/>
              </a:ext>
            </a:extLst>
          </p:cNvPr>
          <p:cNvSpPr>
            <a:spLocks noGrp="1"/>
          </p:cNvSpPr>
          <p:nvPr>
            <p:ph type="dt" sz="half" idx="2"/>
          </p:nvPr>
        </p:nvSpPr>
        <p:spPr>
          <a:xfrm>
            <a:off x="562255" y="6254470"/>
            <a:ext cx="2743200" cy="365125"/>
          </a:xfrm>
          <a:prstGeom prst="rect">
            <a:avLst/>
          </a:prstGeom>
        </p:spPr>
        <p:txBody>
          <a:bodyPr/>
          <a:lstStyle>
            <a:lvl1pPr>
              <a:defRPr sz="1200" b="1">
                <a:latin typeface="+mj-lt"/>
              </a:defRPr>
            </a:lvl1pPr>
          </a:lstStyle>
          <a:p>
            <a:fld id="{5950441A-D108-4262-9E35-F70B369640ED}" type="datetime1">
              <a:rPr lang="en-US" smtClean="0"/>
              <a:t>6/21/2023</a:t>
            </a:fld>
            <a:endParaRPr lang="en-US" dirty="0"/>
          </a:p>
        </p:txBody>
      </p:sp>
      <p:sp>
        <p:nvSpPr>
          <p:cNvPr id="9" name="Slide Number Placeholder 5">
            <a:extLst>
              <a:ext uri="{FF2B5EF4-FFF2-40B4-BE49-F238E27FC236}">
                <a16:creationId xmlns:a16="http://schemas.microsoft.com/office/drawing/2014/main" id="{5B0DDEE7-B91F-1073-556C-A5C67B4E4374}"/>
              </a:ext>
            </a:extLst>
          </p:cNvPr>
          <p:cNvSpPr>
            <a:spLocks noGrp="1"/>
          </p:cNvSpPr>
          <p:nvPr>
            <p:ph type="sldNum" sz="quarter" idx="4"/>
          </p:nvPr>
        </p:nvSpPr>
        <p:spPr>
          <a:xfrm>
            <a:off x="11353800" y="6254470"/>
            <a:ext cx="617606" cy="365125"/>
          </a:xfrm>
          <a:prstGeom prst="rect">
            <a:avLst/>
          </a:prstGeom>
        </p:spPr>
        <p:txBody>
          <a:bodyPr/>
          <a:lstStyle>
            <a:lvl1pPr>
              <a:defRPr b="1">
                <a:solidFill>
                  <a:schemeClr val="tx1"/>
                </a:solidFill>
                <a:latin typeface="+mj-lt"/>
              </a:defRPr>
            </a:lvl1pPr>
          </a:lstStyle>
          <a:p>
            <a:fld id="{C84B97BC-841E-45F0-86CD-42B645AB4323}" type="slidenum">
              <a:rPr lang="en-US" smtClean="0"/>
              <a:pPr/>
              <a:t>‹#›</a:t>
            </a:fld>
            <a:endParaRPr lang="en-US" dirty="0"/>
          </a:p>
        </p:txBody>
      </p:sp>
      <p:pic>
        <p:nvPicPr>
          <p:cNvPr id="10" name="Graphic 9">
            <a:extLst>
              <a:ext uri="{FF2B5EF4-FFF2-40B4-BE49-F238E27FC236}">
                <a16:creationId xmlns:a16="http://schemas.microsoft.com/office/drawing/2014/main" id="{74202ABA-113E-B6E3-3328-A5B107F22B7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rot="5400000">
            <a:off x="11056596" y="6275872"/>
            <a:ext cx="272088" cy="322320"/>
          </a:xfrm>
          <a:prstGeom prst="rect">
            <a:avLst/>
          </a:prstGeom>
        </p:spPr>
      </p:pic>
    </p:spTree>
    <p:extLst>
      <p:ext uri="{BB962C8B-B14F-4D97-AF65-F5344CB8AC3E}">
        <p14:creationId xmlns:p14="http://schemas.microsoft.com/office/powerpoint/2010/main" val="317615910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5.jpeg"/><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49.jfif"/><Relationship Id="rId4" Type="http://schemas.openxmlformats.org/officeDocument/2006/relationships/diagramLayout" Target="../diagrams/layout6.xml"/><Relationship Id="rId9" Type="http://schemas.openxmlformats.org/officeDocument/2006/relationships/image" Target="../media/image4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4.sv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4.sv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4.svg"/></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6.jp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svg"/></Relationships>
</file>

<file path=ppt/slides/_rels/slide59.xml.rels><?xml version="1.0" encoding="UTF-8" standalone="yes"?>
<Relationships xmlns="http://schemas.openxmlformats.org/package/2006/relationships"><Relationship Id="rId8" Type="http://schemas.openxmlformats.org/officeDocument/2006/relationships/hyperlink" Target="https://www.fhwa.dot.gov/planning/processes/statewide/related/highway_functional_classifications/section03.cfm" TargetMode="External"/><Relationship Id="rId3" Type="http://schemas.openxmlformats.org/officeDocument/2006/relationships/hyperlink" Target="https://www.fdot.gov/statistics/hwysys/2020census-roadway-data-update-process.shtm" TargetMode="External"/><Relationship Id="rId7" Type="http://schemas.openxmlformats.org/officeDocument/2006/relationships/hyperlink" Target="https://fdotwww.blob.core.windows.net/sitefinity/docs/default-source/statistics/docs/fdot_uab_fc_onepager_01272023.pdf?sfvrsn=48fb96fb_4" TargetMode="External"/><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hyperlink" Target="https://fdotwww.blob.core.windows.net/sitefinity/docs/default-source/statistics/hwysys/fchandbook.pdf?sfvrsn=7f6cb933_2" TargetMode="External"/><Relationship Id="rId11" Type="http://schemas.openxmlformats.org/officeDocument/2006/relationships/hyperlink" Target="https://www.federalregister.gov/documents/2022/03/24/2022-06180/urban-area-criteria-for-the-2020-census-final-criteria" TargetMode="External"/><Relationship Id="rId5" Type="http://schemas.openxmlformats.org/officeDocument/2006/relationships/hyperlink" Target="https://www.fdot.gov/statistics/hwysys/cubfc.shtm" TargetMode="External"/><Relationship Id="rId10" Type="http://schemas.openxmlformats.org/officeDocument/2006/relationships/hyperlink" Target="https://www.fhwa.dot.gov/planning/census_issues/urbanized_areas_and_mpo_tma/faq/page07.cfm" TargetMode="External"/><Relationship Id="rId4" Type="http://schemas.openxmlformats.org/officeDocument/2006/relationships/hyperlink" Target="https://urban-boundary-functional-class-update-2020-fdot.hub.arcgis.com/" TargetMode="External"/><Relationship Id="rId9" Type="http://schemas.openxmlformats.org/officeDocument/2006/relationships/hyperlink" Target="https://www.fhwa.dot.gov/planning/census_issues/urbanized_Areas_and_mpo_tma/schedul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ftp.fdot.gov/public/folder/RedkVJJQbE_ZL0_9HyAF-A/Public_Road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fdot.gov/statistics/" TargetMode="External"/><Relationship Id="rId2" Type="http://schemas.openxmlformats.org/officeDocument/2006/relationships/hyperlink" Target="mailto:Jerry.Scott@dot.state.fl.us"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7E70-E204-4336-8901-5126D1A2ECE7}"/>
              </a:ext>
            </a:extLst>
          </p:cNvPr>
          <p:cNvSpPr>
            <a:spLocks noGrp="1"/>
          </p:cNvSpPr>
          <p:nvPr>
            <p:ph type="ctrTitle"/>
          </p:nvPr>
        </p:nvSpPr>
        <p:spPr>
          <a:xfrm>
            <a:off x="398213" y="216157"/>
            <a:ext cx="11488987" cy="2338508"/>
          </a:xfrm>
        </p:spPr>
        <p:txBody>
          <a:bodyPr>
            <a:normAutofit fontScale="90000"/>
          </a:bodyPr>
          <a:lstStyle/>
          <a:p>
            <a:pPr>
              <a:lnSpc>
                <a:spcPct val="100000"/>
              </a:lnSpc>
            </a:pPr>
            <a:r>
              <a:rPr lang="en-US" dirty="0"/>
              <a:t>District Urban Area Boundary and Functional Classification Process Webinar</a:t>
            </a:r>
          </a:p>
        </p:txBody>
      </p:sp>
      <p:sp>
        <p:nvSpPr>
          <p:cNvPr id="3" name="Subtitle 2">
            <a:extLst>
              <a:ext uri="{FF2B5EF4-FFF2-40B4-BE49-F238E27FC236}">
                <a16:creationId xmlns:a16="http://schemas.microsoft.com/office/drawing/2014/main" id="{6AD82291-E20F-45DA-98A9-C16AE3A9A0FB}"/>
              </a:ext>
            </a:extLst>
          </p:cNvPr>
          <p:cNvSpPr>
            <a:spLocks noGrp="1"/>
          </p:cNvSpPr>
          <p:nvPr>
            <p:ph type="subTitle" idx="1"/>
          </p:nvPr>
        </p:nvSpPr>
        <p:spPr>
          <a:xfrm>
            <a:off x="398213" y="2639507"/>
            <a:ext cx="8765219" cy="997640"/>
          </a:xfrm>
        </p:spPr>
        <p:txBody>
          <a:bodyPr/>
          <a:lstStyle/>
          <a:p>
            <a:r>
              <a:rPr lang="en-US" dirty="0"/>
              <a:t>June 21</a:t>
            </a:r>
            <a:r>
              <a:rPr lang="en-US" baseline="30000" dirty="0"/>
              <a:t>st</a:t>
            </a:r>
            <a:r>
              <a:rPr lang="en-US" dirty="0"/>
              <a:t>, 2023</a:t>
            </a:r>
          </a:p>
        </p:txBody>
      </p:sp>
      <p:sp>
        <p:nvSpPr>
          <p:cNvPr id="4" name="Rectangle 3">
            <a:extLst>
              <a:ext uri="{FF2B5EF4-FFF2-40B4-BE49-F238E27FC236}">
                <a16:creationId xmlns:a16="http://schemas.microsoft.com/office/drawing/2014/main" id="{F91285DE-5F73-B3C1-1BEF-D1AD7492A314}"/>
              </a:ext>
            </a:extLst>
          </p:cNvPr>
          <p:cNvSpPr/>
          <p:nvPr/>
        </p:nvSpPr>
        <p:spPr>
          <a:xfrm>
            <a:off x="2177592" y="5788058"/>
            <a:ext cx="2554664" cy="8672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583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E31B-C077-0566-ED6A-416423DDEECF}"/>
              </a:ext>
            </a:extLst>
          </p:cNvPr>
          <p:cNvSpPr>
            <a:spLocks noGrp="1"/>
          </p:cNvSpPr>
          <p:nvPr>
            <p:ph type="title"/>
          </p:nvPr>
        </p:nvSpPr>
        <p:spPr/>
        <p:txBody>
          <a:bodyPr/>
          <a:lstStyle/>
          <a:p>
            <a:r>
              <a:rPr lang="en-US" dirty="0"/>
              <a:t>Update on Procedure and Handbook</a:t>
            </a:r>
          </a:p>
        </p:txBody>
      </p:sp>
    </p:spTree>
    <p:extLst>
      <p:ext uri="{BB962C8B-B14F-4D97-AF65-F5344CB8AC3E}">
        <p14:creationId xmlns:p14="http://schemas.microsoft.com/office/powerpoint/2010/main" val="2020922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Procedure Update (525-020-311)</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5" name="Picture 4">
            <a:extLst>
              <a:ext uri="{FF2B5EF4-FFF2-40B4-BE49-F238E27FC236}">
                <a16:creationId xmlns:a16="http://schemas.microsoft.com/office/drawing/2014/main" id="{E24E9C4C-74ED-1B48-BD5E-B270C7E0AF03}"/>
              </a:ext>
            </a:extLst>
          </p:cNvPr>
          <p:cNvPicPr>
            <a:picLocks noChangeAspect="1"/>
          </p:cNvPicPr>
          <p:nvPr/>
        </p:nvPicPr>
        <p:blipFill>
          <a:blip r:embed="rId2"/>
          <a:stretch>
            <a:fillRect/>
          </a:stretch>
        </p:blipFill>
        <p:spPr>
          <a:xfrm>
            <a:off x="6096000" y="1139338"/>
            <a:ext cx="5808068" cy="4503907"/>
          </a:xfrm>
          <a:prstGeom prst="rect">
            <a:avLst/>
          </a:prstGeom>
        </p:spPr>
      </p:pic>
      <p:graphicFrame>
        <p:nvGraphicFramePr>
          <p:cNvPr id="6" name="Table 6">
            <a:extLst>
              <a:ext uri="{FF2B5EF4-FFF2-40B4-BE49-F238E27FC236}">
                <a16:creationId xmlns:a16="http://schemas.microsoft.com/office/drawing/2014/main" id="{8005876F-D813-B657-6023-BB46C3FDF87C}"/>
              </a:ext>
            </a:extLst>
          </p:cNvPr>
          <p:cNvGraphicFramePr>
            <a:graphicFrameLocks noGrp="1"/>
          </p:cNvGraphicFramePr>
          <p:nvPr>
            <p:extLst>
              <p:ext uri="{D42A27DB-BD31-4B8C-83A1-F6EECF244321}">
                <p14:modId xmlns:p14="http://schemas.microsoft.com/office/powerpoint/2010/main" val="2542012238"/>
              </p:ext>
            </p:extLst>
          </p:nvPr>
        </p:nvGraphicFramePr>
        <p:xfrm>
          <a:off x="263429" y="1132595"/>
          <a:ext cx="5660272" cy="5289814"/>
        </p:xfrm>
        <a:graphic>
          <a:graphicData uri="http://schemas.openxmlformats.org/drawingml/2006/table">
            <a:tbl>
              <a:tblPr firstRow="1" bandRow="1">
                <a:tableStyleId>{5C22544A-7EE6-4342-B048-85BDC9FD1C3A}</a:tableStyleId>
              </a:tblPr>
              <a:tblGrid>
                <a:gridCol w="5660272">
                  <a:extLst>
                    <a:ext uri="{9D8B030D-6E8A-4147-A177-3AD203B41FA5}">
                      <a16:colId xmlns:a16="http://schemas.microsoft.com/office/drawing/2014/main" val="1733061244"/>
                    </a:ext>
                  </a:extLst>
                </a:gridCol>
              </a:tblGrid>
              <a:tr h="649434">
                <a:tc>
                  <a:txBody>
                    <a:bodyPr/>
                    <a:lstStyle/>
                    <a:p>
                      <a:pPr>
                        <a:lnSpc>
                          <a:spcPct val="100000"/>
                        </a:lnSpc>
                      </a:pPr>
                      <a:r>
                        <a:rPr lang="en-US" sz="2800" dirty="0">
                          <a:latin typeface="Segoe UI" panose="020B0502040204020203" pitchFamily="34" charset="0"/>
                          <a:cs typeface="Segoe UI" panose="020B0502040204020203" pitchFamily="34" charset="0"/>
                        </a:rPr>
                        <a:t>Published May 2023</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223935008"/>
                  </a:ext>
                </a:extLst>
              </a:tr>
              <a:tr h="649434">
                <a:tc>
                  <a:txBody>
                    <a:bodyPr/>
                    <a:lstStyle/>
                    <a:p>
                      <a:pPr>
                        <a:lnSpc>
                          <a:spcPct val="100000"/>
                        </a:lnSpc>
                      </a:pPr>
                      <a:r>
                        <a:rPr lang="en-US" dirty="0">
                          <a:latin typeface="Segoe UI" panose="020B0502040204020203" pitchFamily="34" charset="0"/>
                          <a:cs typeface="Segoe UI" panose="020B0502040204020203" pitchFamily="34" charset="0"/>
                        </a:rPr>
                        <a:t>Updated responsible office for Urban Area Review, e.g., TDA Office.</a:t>
                      </a:r>
                    </a:p>
                  </a:txBody>
                  <a:tcPr/>
                </a:tc>
                <a:extLst>
                  <a:ext uri="{0D108BD9-81ED-4DB2-BD59-A6C34878D82A}">
                    <a16:rowId xmlns:a16="http://schemas.microsoft.com/office/drawing/2014/main" val="2114067427"/>
                  </a:ext>
                </a:extLst>
              </a:tr>
              <a:tr h="415432">
                <a:tc>
                  <a:txBody>
                    <a:bodyPr/>
                    <a:lstStyle/>
                    <a:p>
                      <a:pPr>
                        <a:lnSpc>
                          <a:spcPct val="100000"/>
                        </a:lnSpc>
                      </a:pPr>
                      <a:r>
                        <a:rPr lang="en-US" dirty="0">
                          <a:latin typeface="Segoe UI" panose="020B0502040204020203" pitchFamily="34" charset="0"/>
                          <a:cs typeface="Segoe UI" panose="020B0502040204020203" pitchFamily="34" charset="0"/>
                        </a:rPr>
                        <a:t>Included new U.S. Census Bureau criteria/definitions.</a:t>
                      </a:r>
                    </a:p>
                  </a:txBody>
                  <a:tcPr/>
                </a:tc>
                <a:extLst>
                  <a:ext uri="{0D108BD9-81ED-4DB2-BD59-A6C34878D82A}">
                    <a16:rowId xmlns:a16="http://schemas.microsoft.com/office/drawing/2014/main" val="3588088257"/>
                  </a:ext>
                </a:extLst>
              </a:tr>
              <a:tr h="649434">
                <a:tc>
                  <a:txBody>
                    <a:bodyPr/>
                    <a:lstStyle/>
                    <a:p>
                      <a:pPr>
                        <a:lnSpc>
                          <a:spcPct val="100000"/>
                        </a:lnSpc>
                      </a:pPr>
                      <a:r>
                        <a:rPr lang="en-US" dirty="0">
                          <a:latin typeface="Segoe UI" panose="020B0502040204020203" pitchFamily="34" charset="0"/>
                          <a:cs typeface="Segoe UI" panose="020B0502040204020203" pitchFamily="34" charset="0"/>
                        </a:rPr>
                        <a:t>Updated FHWA programming preferences to designation criteria.</a:t>
                      </a:r>
                    </a:p>
                  </a:txBody>
                  <a:tcPr/>
                </a:tc>
                <a:extLst>
                  <a:ext uri="{0D108BD9-81ED-4DB2-BD59-A6C34878D82A}">
                    <a16:rowId xmlns:a16="http://schemas.microsoft.com/office/drawing/2014/main" val="2844088272"/>
                  </a:ext>
                </a:extLst>
              </a:tr>
              <a:tr h="649434">
                <a:tc>
                  <a:txBody>
                    <a:bodyPr/>
                    <a:lstStyle/>
                    <a:p>
                      <a:pPr>
                        <a:lnSpc>
                          <a:spcPct val="100000"/>
                        </a:lnSpc>
                      </a:pPr>
                      <a:r>
                        <a:rPr lang="en-US" dirty="0">
                          <a:latin typeface="Segoe UI" panose="020B0502040204020203" pitchFamily="34" charset="0"/>
                          <a:cs typeface="Segoe UI" panose="020B0502040204020203" pitchFamily="34" charset="0"/>
                        </a:rPr>
                        <a:t>Added process to obtain Governor’s delegation for FDOT Secretary (or delegate) signature to sign and approve all maps adjustments.</a:t>
                      </a:r>
                    </a:p>
                  </a:txBody>
                  <a:tcPr/>
                </a:tc>
                <a:extLst>
                  <a:ext uri="{0D108BD9-81ED-4DB2-BD59-A6C34878D82A}">
                    <a16:rowId xmlns:a16="http://schemas.microsoft.com/office/drawing/2014/main" val="346948553"/>
                  </a:ext>
                </a:extLst>
              </a:tr>
              <a:tr h="649434">
                <a:tc>
                  <a:txBody>
                    <a:bodyPr/>
                    <a:lstStyle/>
                    <a:p>
                      <a:pPr>
                        <a:lnSpc>
                          <a:spcPct val="100000"/>
                        </a:lnSpc>
                      </a:pPr>
                      <a:r>
                        <a:rPr lang="en-US" dirty="0">
                          <a:latin typeface="Segoe UI" panose="020B0502040204020203" pitchFamily="34" charset="0"/>
                          <a:cs typeface="Segoe UI" panose="020B0502040204020203" pitchFamily="34" charset="0"/>
                        </a:rPr>
                        <a:t>Clarified Urban Area adjustment process and Functional Classification Review process steps: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panose="020B0502040204020203" pitchFamily="34" charset="0"/>
                          <a:cs typeface="Segoe UI" panose="020B0502040204020203" pitchFamily="34" charset="0"/>
                        </a:rPr>
                        <a:t>Added interim update guidance for modifications of Functional Classification updates between decennial census cycles.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panose="020B0502040204020203" pitchFamily="34" charset="0"/>
                          <a:cs typeface="Segoe UI" panose="020B0502040204020203" pitchFamily="34" charset="0"/>
                        </a:rPr>
                        <a:t>Added standardization of map package requirements.</a:t>
                      </a:r>
                    </a:p>
                  </a:txBody>
                  <a:tcPr/>
                </a:tc>
                <a:extLst>
                  <a:ext uri="{0D108BD9-81ED-4DB2-BD59-A6C34878D82A}">
                    <a16:rowId xmlns:a16="http://schemas.microsoft.com/office/drawing/2014/main" val="3080845605"/>
                  </a:ext>
                </a:extLst>
              </a:tr>
            </a:tbl>
          </a:graphicData>
        </a:graphic>
      </p:graphicFrame>
    </p:spTree>
    <p:extLst>
      <p:ext uri="{BB962C8B-B14F-4D97-AF65-F5344CB8AC3E}">
        <p14:creationId xmlns:p14="http://schemas.microsoft.com/office/powerpoint/2010/main" val="911309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Handbook Update</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6" name="Table 6">
            <a:extLst>
              <a:ext uri="{FF2B5EF4-FFF2-40B4-BE49-F238E27FC236}">
                <a16:creationId xmlns:a16="http://schemas.microsoft.com/office/drawing/2014/main" id="{8005876F-D813-B657-6023-BB46C3FDF87C}"/>
              </a:ext>
            </a:extLst>
          </p:cNvPr>
          <p:cNvGraphicFramePr>
            <a:graphicFrameLocks noGrp="1"/>
          </p:cNvGraphicFramePr>
          <p:nvPr>
            <p:extLst>
              <p:ext uri="{D42A27DB-BD31-4B8C-83A1-F6EECF244321}">
                <p14:modId xmlns:p14="http://schemas.microsoft.com/office/powerpoint/2010/main" val="2518333642"/>
              </p:ext>
            </p:extLst>
          </p:nvPr>
        </p:nvGraphicFramePr>
        <p:xfrm>
          <a:off x="725344" y="1811740"/>
          <a:ext cx="6636991" cy="3896604"/>
        </p:xfrm>
        <a:graphic>
          <a:graphicData uri="http://schemas.openxmlformats.org/drawingml/2006/table">
            <a:tbl>
              <a:tblPr firstRow="1" bandRow="1">
                <a:tableStyleId>{5C22544A-7EE6-4342-B048-85BDC9FD1C3A}</a:tableStyleId>
              </a:tblPr>
              <a:tblGrid>
                <a:gridCol w="6636991">
                  <a:extLst>
                    <a:ext uri="{9D8B030D-6E8A-4147-A177-3AD203B41FA5}">
                      <a16:colId xmlns:a16="http://schemas.microsoft.com/office/drawing/2014/main" val="1733061244"/>
                    </a:ext>
                  </a:extLst>
                </a:gridCol>
              </a:tblGrid>
              <a:tr h="649434">
                <a:tc>
                  <a:txBody>
                    <a:bodyPr/>
                    <a:lstStyle/>
                    <a:p>
                      <a:pPr>
                        <a:lnSpc>
                          <a:spcPct val="100000"/>
                        </a:lnSpc>
                      </a:pPr>
                      <a:r>
                        <a:rPr lang="en-US" sz="2800" dirty="0">
                          <a:latin typeface="Segoe UI" panose="020B0502040204020203" pitchFamily="34" charset="0"/>
                          <a:cs typeface="Segoe UI" panose="020B0502040204020203" pitchFamily="34" charset="0"/>
                        </a:rPr>
                        <a:t>Ready early-July (to include):</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223935008"/>
                  </a:ext>
                </a:extLst>
              </a:tr>
              <a:tr h="649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Included new U.S. Census Bureau criteria/definitions.</a:t>
                      </a:r>
                    </a:p>
                  </a:txBody>
                  <a:tcPr/>
                </a:tc>
                <a:extLst>
                  <a:ext uri="{0D108BD9-81ED-4DB2-BD59-A6C34878D82A}">
                    <a16:rowId xmlns:a16="http://schemas.microsoft.com/office/drawing/2014/main" val="3881600394"/>
                  </a:ext>
                </a:extLst>
              </a:tr>
              <a:tr h="649434">
                <a:tc>
                  <a:txBody>
                    <a:bodyPr/>
                    <a:lstStyle/>
                    <a:p>
                      <a:pPr>
                        <a:lnSpc>
                          <a:spcPct val="100000"/>
                        </a:lnSpc>
                      </a:pPr>
                      <a:r>
                        <a:rPr lang="en-US" dirty="0">
                          <a:latin typeface="Segoe UI" panose="020B0502040204020203" pitchFamily="34" charset="0"/>
                          <a:cs typeface="Segoe UI" panose="020B0502040204020203" pitchFamily="34" charset="0"/>
                        </a:rPr>
                        <a:t>Best practices.</a:t>
                      </a:r>
                    </a:p>
                  </a:txBody>
                  <a:tcPr/>
                </a:tc>
                <a:extLst>
                  <a:ext uri="{0D108BD9-81ED-4DB2-BD59-A6C34878D82A}">
                    <a16:rowId xmlns:a16="http://schemas.microsoft.com/office/drawing/2014/main" val="2114067427"/>
                  </a:ext>
                </a:extLst>
              </a:tr>
              <a:tr h="649434">
                <a:tc>
                  <a:txBody>
                    <a:bodyPr/>
                    <a:lstStyle/>
                    <a:p>
                      <a:pPr>
                        <a:lnSpc>
                          <a:spcPct val="100000"/>
                        </a:lnSpc>
                      </a:pPr>
                      <a:r>
                        <a:rPr lang="en-US" dirty="0">
                          <a:latin typeface="Segoe UI" panose="020B0502040204020203" pitchFamily="34" charset="0"/>
                          <a:cs typeface="Segoe UI" panose="020B0502040204020203" pitchFamily="34" charset="0"/>
                        </a:rPr>
                        <a:t>GIS Formatting examples.</a:t>
                      </a:r>
                    </a:p>
                  </a:txBody>
                  <a:tcPr/>
                </a:tc>
                <a:extLst>
                  <a:ext uri="{0D108BD9-81ED-4DB2-BD59-A6C34878D82A}">
                    <a16:rowId xmlns:a16="http://schemas.microsoft.com/office/drawing/2014/main" val="3588088257"/>
                  </a:ext>
                </a:extLst>
              </a:tr>
              <a:tr h="649434">
                <a:tc>
                  <a:txBody>
                    <a:bodyPr/>
                    <a:lstStyle/>
                    <a:p>
                      <a:pPr>
                        <a:lnSpc>
                          <a:spcPct val="100000"/>
                        </a:lnSpc>
                      </a:pPr>
                      <a:r>
                        <a:rPr lang="en-US" dirty="0">
                          <a:latin typeface="Segoe UI" panose="020B0502040204020203" pitchFamily="34" charset="0"/>
                          <a:cs typeface="Segoe UI" panose="020B0502040204020203" pitchFamily="34" charset="0"/>
                        </a:rPr>
                        <a:t>Flow Charts – Urban Area Boundary and Functional Classification.</a:t>
                      </a:r>
                    </a:p>
                  </a:txBody>
                  <a:tcPr/>
                </a:tc>
                <a:extLst>
                  <a:ext uri="{0D108BD9-81ED-4DB2-BD59-A6C34878D82A}">
                    <a16:rowId xmlns:a16="http://schemas.microsoft.com/office/drawing/2014/main" val="2844088272"/>
                  </a:ext>
                </a:extLst>
              </a:tr>
              <a:tr h="649434">
                <a:tc>
                  <a:txBody>
                    <a:bodyPr/>
                    <a:lstStyle/>
                    <a:p>
                      <a:pPr>
                        <a:lnSpc>
                          <a:spcPct val="100000"/>
                        </a:lnSpc>
                      </a:pPr>
                      <a:r>
                        <a:rPr lang="en-US" dirty="0">
                          <a:latin typeface="Segoe UI" panose="020B0502040204020203" pitchFamily="34" charset="0"/>
                          <a:cs typeface="Segoe UI" panose="020B0502040204020203" pitchFamily="34" charset="0"/>
                        </a:rPr>
                        <a:t>Map Templates/Requirements.</a:t>
                      </a:r>
                    </a:p>
                  </a:txBody>
                  <a:tcPr/>
                </a:tc>
                <a:extLst>
                  <a:ext uri="{0D108BD9-81ED-4DB2-BD59-A6C34878D82A}">
                    <a16:rowId xmlns:a16="http://schemas.microsoft.com/office/drawing/2014/main" val="346948553"/>
                  </a:ext>
                </a:extLst>
              </a:tr>
            </a:tbl>
          </a:graphicData>
        </a:graphic>
      </p:graphicFrame>
      <p:pic>
        <p:nvPicPr>
          <p:cNvPr id="3" name="Picture 2">
            <a:extLst>
              <a:ext uri="{FF2B5EF4-FFF2-40B4-BE49-F238E27FC236}">
                <a16:creationId xmlns:a16="http://schemas.microsoft.com/office/drawing/2014/main" id="{25057103-F9D0-1C3C-6F47-B21BD04E5372}"/>
              </a:ext>
            </a:extLst>
          </p:cNvPr>
          <p:cNvPicPr>
            <a:picLocks noChangeAspect="1"/>
          </p:cNvPicPr>
          <p:nvPr/>
        </p:nvPicPr>
        <p:blipFill>
          <a:blip r:embed="rId2"/>
          <a:stretch>
            <a:fillRect/>
          </a:stretch>
        </p:blipFill>
        <p:spPr>
          <a:xfrm>
            <a:off x="8308389" y="1811740"/>
            <a:ext cx="3148352" cy="3545391"/>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2700102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BB30-607F-4D7F-8FA5-ED1C62099845}"/>
              </a:ext>
            </a:extLst>
          </p:cNvPr>
          <p:cNvSpPr>
            <a:spLocks noGrp="1"/>
          </p:cNvSpPr>
          <p:nvPr>
            <p:ph type="title"/>
          </p:nvPr>
        </p:nvSpPr>
        <p:spPr>
          <a:xfrm>
            <a:off x="304800" y="-1"/>
            <a:ext cx="11243035" cy="2771897"/>
          </a:xfrm>
        </p:spPr>
        <p:txBody>
          <a:bodyPr>
            <a:normAutofit fontScale="90000"/>
          </a:bodyPr>
          <a:lstStyle/>
          <a:p>
            <a:pPr>
              <a:lnSpc>
                <a:spcPct val="100000"/>
              </a:lnSpc>
            </a:pPr>
            <a:r>
              <a:rPr lang="en-US" dirty="0"/>
              <a:t>Urban Area Boundary and Functional Classification Update Process</a:t>
            </a:r>
          </a:p>
        </p:txBody>
      </p:sp>
    </p:spTree>
    <p:extLst>
      <p:ext uri="{BB962C8B-B14F-4D97-AF65-F5344CB8AC3E}">
        <p14:creationId xmlns:p14="http://schemas.microsoft.com/office/powerpoint/2010/main" val="408422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200" dirty="0"/>
              <a:t>FHWA Urban Area Boundary Adjustment Recommendations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8" name="Content Placeholder 1">
            <a:extLst>
              <a:ext uri="{FF2B5EF4-FFF2-40B4-BE49-F238E27FC236}">
                <a16:creationId xmlns:a16="http://schemas.microsoft.com/office/drawing/2014/main" id="{957749F1-9B06-9A3E-E723-BC4F28C8A744}"/>
              </a:ext>
            </a:extLst>
          </p:cNvPr>
          <p:cNvSpPr>
            <a:spLocks noGrp="1"/>
          </p:cNvSpPr>
          <p:nvPr>
            <p:ph sz="half" idx="1"/>
          </p:nvPr>
        </p:nvSpPr>
        <p:spPr>
          <a:xfrm>
            <a:off x="605287" y="1379109"/>
            <a:ext cx="5181600" cy="5478890"/>
          </a:xfrm>
        </p:spPr>
        <p:txBody>
          <a:bodyPr>
            <a:noAutofit/>
          </a:bodyPr>
          <a:lstStyle/>
          <a:p>
            <a:pPr algn="l">
              <a:spcAft>
                <a:spcPts val="1000"/>
              </a:spcAft>
            </a:pPr>
            <a:r>
              <a:rPr lang="en-US" sz="2400" dirty="0">
                <a:solidFill>
                  <a:schemeClr val="tx1"/>
                </a:solidFill>
                <a:latin typeface="Segoe UI" panose="020B0502040204020203" pitchFamily="34" charset="0"/>
                <a:cs typeface="Segoe UI" panose="020B0502040204020203" pitchFamily="34" charset="0"/>
              </a:rPr>
              <a:t>Recommended 12-month schedule following Census release of Urban Area Boundaries.</a:t>
            </a:r>
          </a:p>
          <a:p>
            <a:pPr algn="l">
              <a:spcAft>
                <a:spcPts val="1000"/>
              </a:spcAft>
            </a:pPr>
            <a:r>
              <a:rPr lang="en-US" sz="2400" dirty="0">
                <a:solidFill>
                  <a:schemeClr val="tx1"/>
                </a:solidFill>
                <a:latin typeface="Segoe UI" panose="020B0502040204020203" pitchFamily="34" charset="0"/>
                <a:cs typeface="Segoe UI" panose="020B0502040204020203" pitchFamily="34" charset="0"/>
              </a:rPr>
              <a:t>At a minimum – confirm Census boundaries are adequate.</a:t>
            </a:r>
          </a:p>
          <a:p>
            <a:pPr algn="l">
              <a:spcAft>
                <a:spcPts val="1000"/>
              </a:spcAft>
            </a:pPr>
            <a:r>
              <a:rPr lang="en-US" sz="2400" dirty="0">
                <a:solidFill>
                  <a:schemeClr val="tx1"/>
                </a:solidFill>
                <a:latin typeface="Segoe UI" panose="020B0502040204020203" pitchFamily="34" charset="0"/>
                <a:cs typeface="Segoe UI" panose="020B0502040204020203" pitchFamily="34" charset="0"/>
              </a:rPr>
              <a:t>Build/share understanding of game plan.</a:t>
            </a:r>
          </a:p>
          <a:p>
            <a:pPr>
              <a:spcAft>
                <a:spcPts val="1000"/>
              </a:spcAft>
            </a:pPr>
            <a:r>
              <a:rPr lang="en-US" sz="2400" dirty="0">
                <a:solidFill>
                  <a:schemeClr val="tx1"/>
                </a:solidFill>
                <a:latin typeface="Segoe UI" panose="020B0502040204020203" pitchFamily="34" charset="0"/>
                <a:cs typeface="Segoe UI" panose="020B0502040204020203" pitchFamily="34" charset="0"/>
              </a:rPr>
              <a:t>Generate maps and share electronically – </a:t>
            </a:r>
            <a:r>
              <a:rPr lang="en-US" sz="2400" b="1" dirty="0">
                <a:solidFill>
                  <a:schemeClr val="tx1"/>
                </a:solidFill>
                <a:latin typeface="Segoe UI" panose="020B0502040204020203" pitchFamily="34" charset="0"/>
                <a:cs typeface="Segoe UI" panose="020B0502040204020203" pitchFamily="34" charset="0"/>
              </a:rPr>
              <a:t>use GIS.</a:t>
            </a:r>
          </a:p>
          <a:p>
            <a:pPr>
              <a:spcAft>
                <a:spcPts val="1000"/>
              </a:spcAft>
            </a:pPr>
            <a:r>
              <a:rPr lang="en-US" sz="2400" dirty="0">
                <a:solidFill>
                  <a:schemeClr val="tx1"/>
                </a:solidFill>
                <a:latin typeface="Segoe UI" panose="020B0502040204020203" pitchFamily="34" charset="0"/>
                <a:cs typeface="Segoe UI" panose="020B0502040204020203" pitchFamily="34" charset="0"/>
              </a:rPr>
              <a:t>Encourage/work towards timely delivery of revisions.</a:t>
            </a:r>
            <a:endParaRPr lang="en-US" sz="2400" dirty="0">
              <a:latin typeface="Segoe UI" panose="020B0502040204020203" pitchFamily="34" charset="0"/>
              <a:cs typeface="Segoe UI" panose="020B0502040204020203" pitchFamily="34" charset="0"/>
            </a:endParaRPr>
          </a:p>
        </p:txBody>
      </p:sp>
      <p:graphicFrame>
        <p:nvGraphicFramePr>
          <p:cNvPr id="9" name="Table 8">
            <a:extLst>
              <a:ext uri="{FF2B5EF4-FFF2-40B4-BE49-F238E27FC236}">
                <a16:creationId xmlns:a16="http://schemas.microsoft.com/office/drawing/2014/main" id="{5778B0AD-6D6C-F297-452A-70BE75F7C1C9}"/>
              </a:ext>
            </a:extLst>
          </p:cNvPr>
          <p:cNvGraphicFramePr>
            <a:graphicFrameLocks noGrp="1"/>
          </p:cNvGraphicFramePr>
          <p:nvPr>
            <p:extLst>
              <p:ext uri="{D42A27DB-BD31-4B8C-83A1-F6EECF244321}">
                <p14:modId xmlns:p14="http://schemas.microsoft.com/office/powerpoint/2010/main" val="208674787"/>
              </p:ext>
            </p:extLst>
          </p:nvPr>
        </p:nvGraphicFramePr>
        <p:xfrm>
          <a:off x="5887064" y="1584158"/>
          <a:ext cx="5599471" cy="4155230"/>
        </p:xfrm>
        <a:graphic>
          <a:graphicData uri="http://schemas.openxmlformats.org/drawingml/2006/table">
            <a:tbl>
              <a:tblPr firstRow="1" firstCol="1" bandRow="1">
                <a:tableStyleId>{5C22544A-7EE6-4342-B048-85BDC9FD1C3A}</a:tableStyleId>
              </a:tblPr>
              <a:tblGrid>
                <a:gridCol w="3209955">
                  <a:extLst>
                    <a:ext uri="{9D8B030D-6E8A-4147-A177-3AD203B41FA5}">
                      <a16:colId xmlns:a16="http://schemas.microsoft.com/office/drawing/2014/main" val="20000"/>
                    </a:ext>
                  </a:extLst>
                </a:gridCol>
                <a:gridCol w="2389516">
                  <a:extLst>
                    <a:ext uri="{9D8B030D-6E8A-4147-A177-3AD203B41FA5}">
                      <a16:colId xmlns:a16="http://schemas.microsoft.com/office/drawing/2014/main" val="20001"/>
                    </a:ext>
                  </a:extLst>
                </a:gridCol>
              </a:tblGrid>
              <a:tr h="736365">
                <a:tc>
                  <a:txBody>
                    <a:bodyPr/>
                    <a:lstStyle/>
                    <a:p>
                      <a:pPr marL="0" marR="0" algn="ctr">
                        <a:lnSpc>
                          <a:spcPct val="110000"/>
                        </a:lnSpc>
                        <a:spcBef>
                          <a:spcPts val="0"/>
                        </a:spcBef>
                        <a:spcAft>
                          <a:spcPts val="0"/>
                        </a:spcAft>
                      </a:pPr>
                      <a:r>
                        <a:rPr lang="en-US" sz="1400" kern="950" dirty="0">
                          <a:effectLst/>
                          <a:latin typeface="Segoe UI" panose="020B0502040204020203" pitchFamily="34" charset="0"/>
                          <a:cs typeface="Segoe UI" panose="020B0502040204020203" pitchFamily="34" charset="0"/>
                        </a:rPr>
                        <a:t>Event</a:t>
                      </a:r>
                      <a:endParaRPr lang="en-US" sz="1400" kern="950" dirty="0">
                        <a:effectLst/>
                        <a:latin typeface="Segoe UI" panose="020B0502040204020203" pitchFamily="34" charset="0"/>
                        <a:ea typeface="Times New Roman"/>
                        <a:cs typeface="Segoe UI" panose="020B0502040204020203" pitchFamily="34" charset="0"/>
                      </a:endParaRPr>
                    </a:p>
                  </a:txBody>
                  <a:tcPr marL="68580" marR="68580" marT="0" marB="0" anchor="ctr"/>
                </a:tc>
                <a:tc>
                  <a:txBody>
                    <a:bodyPr/>
                    <a:lstStyle/>
                    <a:p>
                      <a:pPr marL="0" marR="0" algn="ctr">
                        <a:lnSpc>
                          <a:spcPct val="110000"/>
                        </a:lnSpc>
                        <a:spcBef>
                          <a:spcPts val="0"/>
                        </a:spcBef>
                        <a:spcAft>
                          <a:spcPts val="0"/>
                        </a:spcAft>
                      </a:pPr>
                      <a:r>
                        <a:rPr lang="en-US" sz="1400" kern="950" dirty="0">
                          <a:effectLst/>
                          <a:latin typeface="Segoe UI" panose="020B0502040204020203" pitchFamily="34" charset="0"/>
                          <a:cs typeface="Segoe UI" panose="020B0502040204020203" pitchFamily="34" charset="0"/>
                        </a:rPr>
                        <a:t>Months Following Release of 2020 Census Urban Area boundaries</a:t>
                      </a:r>
                      <a:endParaRPr lang="en-US" sz="1400" kern="950" dirty="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0"/>
                  </a:ext>
                </a:extLst>
              </a:tr>
              <a:tr h="559035">
                <a:tc>
                  <a:txBody>
                    <a:bodyPr/>
                    <a:lstStyle/>
                    <a:p>
                      <a:pPr marL="0" marR="0">
                        <a:lnSpc>
                          <a:spcPct val="110000"/>
                        </a:lnSpc>
                        <a:spcBef>
                          <a:spcPts val="0"/>
                        </a:spcBef>
                        <a:spcAft>
                          <a:spcPts val="0"/>
                        </a:spcAft>
                      </a:pPr>
                      <a:r>
                        <a:rPr lang="en-US" sz="1400" b="0" kern="950" dirty="0">
                          <a:effectLst/>
                          <a:latin typeface="Segoe UI" panose="020B0502040204020203" pitchFamily="34" charset="0"/>
                          <a:cs typeface="Segoe UI" panose="020B0502040204020203" pitchFamily="34" charset="0"/>
                        </a:rPr>
                        <a:t>FHWA issues transmittal letter.</a:t>
                      </a:r>
                      <a:endParaRPr lang="en-US" sz="1400" b="0" kern="950" dirty="0">
                        <a:effectLst/>
                        <a:latin typeface="Segoe UI" panose="020B0502040204020203" pitchFamily="34" charset="0"/>
                        <a:ea typeface="Times New Roman"/>
                        <a:cs typeface="Segoe UI" panose="020B0502040204020203" pitchFamily="34" charset="0"/>
                      </a:endParaRPr>
                    </a:p>
                  </a:txBody>
                  <a:tcPr marL="68580" marR="68580" marT="0" marB="0" anchor="ctr"/>
                </a:tc>
                <a:tc>
                  <a:txBody>
                    <a:bodyPr/>
                    <a:lstStyle/>
                    <a:p>
                      <a:pPr marL="0" marR="0" algn="ctr">
                        <a:lnSpc>
                          <a:spcPct val="110000"/>
                        </a:lnSpc>
                        <a:spcBef>
                          <a:spcPts val="0"/>
                        </a:spcBef>
                        <a:spcAft>
                          <a:spcPts val="0"/>
                        </a:spcAft>
                      </a:pPr>
                      <a:r>
                        <a:rPr lang="en-US" sz="1400" kern="950">
                          <a:effectLst/>
                          <a:latin typeface="Segoe UI" panose="020B0502040204020203" pitchFamily="34" charset="0"/>
                          <a:cs typeface="Segoe UI" panose="020B0502040204020203" pitchFamily="34" charset="0"/>
                        </a:rPr>
                        <a:t>Month 1</a:t>
                      </a:r>
                      <a:endParaRPr lang="en-US" sz="1400" kern="95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1"/>
                  </a:ext>
                </a:extLst>
              </a:tr>
              <a:tr h="359537">
                <a:tc>
                  <a:txBody>
                    <a:bodyPr/>
                    <a:lstStyle/>
                    <a:p>
                      <a:pPr marL="0" marR="0">
                        <a:lnSpc>
                          <a:spcPct val="110000"/>
                        </a:lnSpc>
                        <a:spcBef>
                          <a:spcPts val="0"/>
                        </a:spcBef>
                        <a:spcAft>
                          <a:spcPts val="0"/>
                        </a:spcAft>
                      </a:pPr>
                      <a:r>
                        <a:rPr lang="en-US" sz="1400" b="0" kern="950" dirty="0">
                          <a:effectLst/>
                          <a:latin typeface="Segoe UI" panose="020B0502040204020203" pitchFamily="34" charset="0"/>
                          <a:cs typeface="Segoe UI" panose="020B0502040204020203" pitchFamily="34" charset="0"/>
                        </a:rPr>
                        <a:t>Begin adjusted urban area boundary update process.</a:t>
                      </a:r>
                      <a:endParaRPr lang="en-US" sz="1400" b="0" kern="950" dirty="0">
                        <a:effectLst/>
                        <a:latin typeface="Segoe UI" panose="020B0502040204020203" pitchFamily="34" charset="0"/>
                        <a:ea typeface="Times New Roman"/>
                        <a:cs typeface="Segoe UI" panose="020B0502040204020203" pitchFamily="34" charset="0"/>
                      </a:endParaRPr>
                    </a:p>
                  </a:txBody>
                  <a:tcPr marL="68580" marR="68580" marT="0" marB="0" anchor="ctr"/>
                </a:tc>
                <a:tc>
                  <a:txBody>
                    <a:bodyPr/>
                    <a:lstStyle/>
                    <a:p>
                      <a:pPr marL="0" marR="0" algn="ctr">
                        <a:lnSpc>
                          <a:spcPct val="110000"/>
                        </a:lnSpc>
                        <a:spcBef>
                          <a:spcPts val="0"/>
                        </a:spcBef>
                        <a:spcAft>
                          <a:spcPts val="0"/>
                        </a:spcAft>
                      </a:pPr>
                      <a:r>
                        <a:rPr lang="en-US" sz="1400" kern="950">
                          <a:effectLst/>
                          <a:latin typeface="Segoe UI" panose="020B0502040204020203" pitchFamily="34" charset="0"/>
                          <a:cs typeface="Segoe UI" panose="020B0502040204020203" pitchFamily="34" charset="0"/>
                        </a:rPr>
                        <a:t>Month 1</a:t>
                      </a:r>
                      <a:endParaRPr lang="en-US" sz="1400" kern="95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2"/>
                  </a:ext>
                </a:extLst>
              </a:tr>
              <a:tr h="732898">
                <a:tc>
                  <a:txBody>
                    <a:bodyPr/>
                    <a:lstStyle/>
                    <a:p>
                      <a:pPr marL="0" marR="0">
                        <a:lnSpc>
                          <a:spcPct val="110000"/>
                        </a:lnSpc>
                        <a:spcBef>
                          <a:spcPts val="0"/>
                        </a:spcBef>
                        <a:spcAft>
                          <a:spcPts val="0"/>
                        </a:spcAft>
                      </a:pPr>
                      <a:r>
                        <a:rPr lang="en-US" sz="1400" b="0" kern="950" dirty="0">
                          <a:effectLst/>
                          <a:latin typeface="Segoe UI" panose="020B0502040204020203" pitchFamily="34" charset="0"/>
                          <a:cs typeface="Segoe UI" panose="020B0502040204020203" pitchFamily="34" charset="0"/>
                        </a:rPr>
                        <a:t>DOT works with planning partners to define adjusted urban area boundaries.</a:t>
                      </a:r>
                      <a:endParaRPr lang="en-US" sz="1400" b="0" kern="950" dirty="0">
                        <a:effectLst/>
                        <a:latin typeface="Segoe UI" panose="020B0502040204020203" pitchFamily="34" charset="0"/>
                        <a:ea typeface="Times New Roman"/>
                        <a:cs typeface="Segoe UI" panose="020B0502040204020203" pitchFamily="34" charset="0"/>
                      </a:endParaRPr>
                    </a:p>
                  </a:txBody>
                  <a:tcPr marL="68580" marR="68580" marT="0" marB="0" anchor="ctr"/>
                </a:tc>
                <a:tc>
                  <a:txBody>
                    <a:bodyPr/>
                    <a:lstStyle/>
                    <a:p>
                      <a:pPr marL="0" marR="0" algn="ctr">
                        <a:lnSpc>
                          <a:spcPct val="110000"/>
                        </a:lnSpc>
                        <a:spcBef>
                          <a:spcPts val="0"/>
                        </a:spcBef>
                        <a:spcAft>
                          <a:spcPts val="0"/>
                        </a:spcAft>
                      </a:pPr>
                      <a:r>
                        <a:rPr lang="en-US" sz="1400" kern="950">
                          <a:effectLst/>
                          <a:latin typeface="Segoe UI" panose="020B0502040204020203" pitchFamily="34" charset="0"/>
                          <a:cs typeface="Segoe UI" panose="020B0502040204020203" pitchFamily="34" charset="0"/>
                        </a:rPr>
                        <a:t>Month 3-9</a:t>
                      </a:r>
                      <a:endParaRPr lang="en-US" sz="1400" kern="95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3"/>
                  </a:ext>
                </a:extLst>
              </a:tr>
              <a:tr h="562057">
                <a:tc>
                  <a:txBody>
                    <a:bodyPr/>
                    <a:lstStyle/>
                    <a:p>
                      <a:pPr marL="0" marR="0">
                        <a:lnSpc>
                          <a:spcPct val="110000"/>
                        </a:lnSpc>
                        <a:spcBef>
                          <a:spcPts val="0"/>
                        </a:spcBef>
                        <a:spcAft>
                          <a:spcPts val="0"/>
                        </a:spcAft>
                      </a:pPr>
                      <a:r>
                        <a:rPr lang="en-US" sz="1400" b="0" kern="950" dirty="0">
                          <a:effectLst/>
                          <a:latin typeface="Segoe UI" panose="020B0502040204020203" pitchFamily="34" charset="0"/>
                          <a:cs typeface="Segoe UI" panose="020B0502040204020203" pitchFamily="34" charset="0"/>
                        </a:rPr>
                        <a:t>Provide draft final data and/or maps to FHWA Division Office for review.</a:t>
                      </a:r>
                      <a:endParaRPr lang="en-US" sz="1400" b="0" kern="950" dirty="0">
                        <a:effectLst/>
                        <a:latin typeface="Segoe UI" panose="020B0502040204020203" pitchFamily="34" charset="0"/>
                        <a:ea typeface="Times New Roman"/>
                        <a:cs typeface="Segoe UI" panose="020B0502040204020203" pitchFamily="34" charset="0"/>
                      </a:endParaRPr>
                    </a:p>
                  </a:txBody>
                  <a:tcPr marL="68580" marR="68580" marT="0" marB="0" anchor="ctr"/>
                </a:tc>
                <a:tc>
                  <a:txBody>
                    <a:bodyPr/>
                    <a:lstStyle/>
                    <a:p>
                      <a:pPr marL="0" marR="0" algn="ctr">
                        <a:lnSpc>
                          <a:spcPct val="110000"/>
                        </a:lnSpc>
                        <a:spcBef>
                          <a:spcPts val="0"/>
                        </a:spcBef>
                        <a:spcAft>
                          <a:spcPts val="0"/>
                        </a:spcAft>
                      </a:pPr>
                      <a:r>
                        <a:rPr lang="en-US" sz="1400" kern="950">
                          <a:effectLst/>
                          <a:latin typeface="Segoe UI" panose="020B0502040204020203" pitchFamily="34" charset="0"/>
                          <a:cs typeface="Segoe UI" panose="020B0502040204020203" pitchFamily="34" charset="0"/>
                        </a:rPr>
                        <a:t>Month 10</a:t>
                      </a:r>
                      <a:endParaRPr lang="en-US" sz="1400" kern="95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4"/>
                  </a:ext>
                </a:extLst>
              </a:tr>
              <a:tr h="381000">
                <a:tc>
                  <a:txBody>
                    <a:bodyPr/>
                    <a:lstStyle/>
                    <a:p>
                      <a:pPr marL="0" marR="0">
                        <a:lnSpc>
                          <a:spcPct val="110000"/>
                        </a:lnSpc>
                        <a:spcBef>
                          <a:spcPts val="0"/>
                        </a:spcBef>
                        <a:spcAft>
                          <a:spcPts val="0"/>
                        </a:spcAft>
                      </a:pPr>
                      <a:r>
                        <a:rPr lang="en-US" sz="1400" b="0" kern="950" dirty="0">
                          <a:effectLst/>
                          <a:latin typeface="Segoe UI" panose="020B0502040204020203" pitchFamily="34" charset="0"/>
                          <a:cs typeface="Segoe UI" panose="020B0502040204020203" pitchFamily="34" charset="0"/>
                        </a:rPr>
                        <a:t>DOT incorporates  Review Comments.</a:t>
                      </a:r>
                      <a:endParaRPr lang="en-US" sz="1400" b="0" kern="950" dirty="0">
                        <a:effectLst/>
                        <a:latin typeface="Segoe UI" panose="020B0502040204020203" pitchFamily="34" charset="0"/>
                        <a:ea typeface="Times New Roman"/>
                        <a:cs typeface="Segoe UI" panose="020B0502040204020203" pitchFamily="34" charset="0"/>
                      </a:endParaRPr>
                    </a:p>
                  </a:txBody>
                  <a:tcPr marL="68580" marR="68580" marT="0" marB="0" anchor="ctr"/>
                </a:tc>
                <a:tc>
                  <a:txBody>
                    <a:bodyPr/>
                    <a:lstStyle/>
                    <a:p>
                      <a:pPr marL="0" marR="0" algn="ctr">
                        <a:lnSpc>
                          <a:spcPct val="110000"/>
                        </a:lnSpc>
                        <a:spcBef>
                          <a:spcPts val="0"/>
                        </a:spcBef>
                        <a:spcAft>
                          <a:spcPts val="0"/>
                        </a:spcAft>
                      </a:pPr>
                      <a:r>
                        <a:rPr lang="en-US" sz="1400" kern="950">
                          <a:effectLst/>
                          <a:latin typeface="Segoe UI" panose="020B0502040204020203" pitchFamily="34" charset="0"/>
                          <a:cs typeface="Segoe UI" panose="020B0502040204020203" pitchFamily="34" charset="0"/>
                        </a:rPr>
                        <a:t>Month 11</a:t>
                      </a:r>
                      <a:endParaRPr lang="en-US" sz="1400" kern="95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5"/>
                  </a:ext>
                </a:extLst>
              </a:tr>
              <a:tr h="732898">
                <a:tc>
                  <a:txBody>
                    <a:bodyPr/>
                    <a:lstStyle/>
                    <a:p>
                      <a:pPr marL="0" marR="0">
                        <a:lnSpc>
                          <a:spcPct val="110000"/>
                        </a:lnSpc>
                        <a:spcBef>
                          <a:spcPts val="0"/>
                        </a:spcBef>
                        <a:spcAft>
                          <a:spcPts val="0"/>
                        </a:spcAft>
                      </a:pPr>
                      <a:r>
                        <a:rPr lang="en-US" sz="1400" b="0" kern="950" dirty="0">
                          <a:effectLst/>
                          <a:latin typeface="Segoe UI" panose="020B0502040204020203" pitchFamily="34" charset="0"/>
                          <a:cs typeface="Segoe UI" panose="020B0502040204020203" pitchFamily="34" charset="0"/>
                        </a:rPr>
                        <a:t>DOT submits adjusted urban area boundaries to FHWA Office of Planning.</a:t>
                      </a:r>
                      <a:endParaRPr lang="en-US" sz="1400" b="0" kern="950" dirty="0">
                        <a:effectLst/>
                        <a:latin typeface="Segoe UI" panose="020B0502040204020203" pitchFamily="34" charset="0"/>
                        <a:ea typeface="Times New Roman"/>
                        <a:cs typeface="Segoe UI" panose="020B0502040204020203" pitchFamily="34" charset="0"/>
                      </a:endParaRPr>
                    </a:p>
                  </a:txBody>
                  <a:tcPr marL="68580" marR="68580" marT="0" marB="0" anchor="ctr"/>
                </a:tc>
                <a:tc>
                  <a:txBody>
                    <a:bodyPr/>
                    <a:lstStyle/>
                    <a:p>
                      <a:pPr marL="0" marR="0" algn="ctr">
                        <a:lnSpc>
                          <a:spcPct val="110000"/>
                        </a:lnSpc>
                        <a:spcBef>
                          <a:spcPts val="0"/>
                        </a:spcBef>
                        <a:spcAft>
                          <a:spcPts val="0"/>
                        </a:spcAft>
                      </a:pPr>
                      <a:r>
                        <a:rPr lang="en-US" sz="1400" kern="950" dirty="0">
                          <a:effectLst/>
                          <a:latin typeface="Segoe UI" panose="020B0502040204020203" pitchFamily="34" charset="0"/>
                          <a:cs typeface="Segoe UI" panose="020B0502040204020203" pitchFamily="34" charset="0"/>
                        </a:rPr>
                        <a:t>Month 12</a:t>
                      </a:r>
                      <a:endParaRPr lang="en-US" sz="1400" kern="950" dirty="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08734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fontScale="90000"/>
          </a:bodyPr>
          <a:lstStyle/>
          <a:p>
            <a:r>
              <a:rPr lang="en-US" dirty="0"/>
              <a:t>Urban Area Boundary Process Flow Chart</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cxnSp>
        <p:nvCxnSpPr>
          <p:cNvPr id="5" name="Straight Arrow Connector 4">
            <a:extLst>
              <a:ext uri="{FF2B5EF4-FFF2-40B4-BE49-F238E27FC236}">
                <a16:creationId xmlns:a16="http://schemas.microsoft.com/office/drawing/2014/main" id="{90DC0ED3-7A39-D9ED-6713-FCBA66B27E1A}"/>
              </a:ext>
            </a:extLst>
          </p:cNvPr>
          <p:cNvCxnSpPr>
            <a:cxnSpLocks/>
          </p:cNvCxnSpPr>
          <p:nvPr/>
        </p:nvCxnSpPr>
        <p:spPr>
          <a:xfrm>
            <a:off x="1445913" y="4528630"/>
            <a:ext cx="2785725"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CFFC0B06-EDE3-4967-3663-3B243261F924}"/>
              </a:ext>
            </a:extLst>
          </p:cNvPr>
          <p:cNvSpPr/>
          <p:nvPr/>
        </p:nvSpPr>
        <p:spPr>
          <a:xfrm>
            <a:off x="348633" y="3834267"/>
            <a:ext cx="1097280" cy="1371600"/>
          </a:xfrm>
          <a:prstGeom prst="roundRect">
            <a:avLst/>
          </a:prstGeom>
          <a:solidFill>
            <a:srgbClr val="0A4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FHWA Requests New  UAB (every 10 years) from FDOT </a:t>
            </a:r>
          </a:p>
        </p:txBody>
      </p:sp>
      <p:sp>
        <p:nvSpPr>
          <p:cNvPr id="8" name="Rectangle: Rounded Corners 7">
            <a:extLst>
              <a:ext uri="{FF2B5EF4-FFF2-40B4-BE49-F238E27FC236}">
                <a16:creationId xmlns:a16="http://schemas.microsoft.com/office/drawing/2014/main" id="{FC5EAF0B-B426-42B6-F17A-AAAB64741D4F}"/>
              </a:ext>
            </a:extLst>
          </p:cNvPr>
          <p:cNvSpPr/>
          <p:nvPr/>
        </p:nvSpPr>
        <p:spPr>
          <a:xfrm>
            <a:off x="1642968" y="3834267"/>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TDA updates Procedures, Handbooks, &amp; Training</a:t>
            </a:r>
          </a:p>
        </p:txBody>
      </p:sp>
      <p:sp>
        <p:nvSpPr>
          <p:cNvPr id="9" name="Rectangle: Rounded Corners 8">
            <a:extLst>
              <a:ext uri="{FF2B5EF4-FFF2-40B4-BE49-F238E27FC236}">
                <a16:creationId xmlns:a16="http://schemas.microsoft.com/office/drawing/2014/main" id="{487E70D4-9CC6-DBD6-2B92-57A8E96EF437}"/>
              </a:ext>
            </a:extLst>
          </p:cNvPr>
          <p:cNvSpPr/>
          <p:nvPr/>
        </p:nvSpPr>
        <p:spPr>
          <a:xfrm>
            <a:off x="2937303" y="3834267"/>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Obtain Census boundary files from FHWA</a:t>
            </a:r>
          </a:p>
        </p:txBody>
      </p:sp>
      <p:sp>
        <p:nvSpPr>
          <p:cNvPr id="10" name="Rectangle: Rounded Corners 9">
            <a:extLst>
              <a:ext uri="{FF2B5EF4-FFF2-40B4-BE49-F238E27FC236}">
                <a16:creationId xmlns:a16="http://schemas.microsoft.com/office/drawing/2014/main" id="{FB938BE3-96E8-1AEA-2D05-4D0081819087}"/>
              </a:ext>
            </a:extLst>
          </p:cNvPr>
          <p:cNvSpPr/>
          <p:nvPr/>
        </p:nvSpPr>
        <p:spPr>
          <a:xfrm>
            <a:off x="6820308" y="3834267"/>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Segoe UI" panose="020B0502040204020203" pitchFamily="34" charset="0"/>
                <a:cs typeface="Segoe UI" panose="020B0502040204020203" pitchFamily="34" charset="0"/>
              </a:rPr>
              <a:t>Is the Boundary consistent with requirements?</a:t>
            </a:r>
          </a:p>
        </p:txBody>
      </p:sp>
      <p:sp>
        <p:nvSpPr>
          <p:cNvPr id="11" name="Rectangle: Rounded Corners 10">
            <a:extLst>
              <a:ext uri="{FF2B5EF4-FFF2-40B4-BE49-F238E27FC236}">
                <a16:creationId xmlns:a16="http://schemas.microsoft.com/office/drawing/2014/main" id="{1BA4146F-8D4D-C65F-E4FB-2EF4D4CF3D17}"/>
              </a:ext>
            </a:extLst>
          </p:cNvPr>
          <p:cNvSpPr/>
          <p:nvPr/>
        </p:nvSpPr>
        <p:spPr>
          <a:xfrm>
            <a:off x="4277555" y="2057400"/>
            <a:ext cx="1097280"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Develop draft new UB, with MPOs and/or local government staff</a:t>
            </a:r>
          </a:p>
        </p:txBody>
      </p:sp>
      <p:sp>
        <p:nvSpPr>
          <p:cNvPr id="12" name="Rectangle: Rounded Corners 11">
            <a:extLst>
              <a:ext uri="{FF2B5EF4-FFF2-40B4-BE49-F238E27FC236}">
                <a16:creationId xmlns:a16="http://schemas.microsoft.com/office/drawing/2014/main" id="{D84B96F4-E8D4-EA6C-39C2-43F578C0120B}"/>
              </a:ext>
            </a:extLst>
          </p:cNvPr>
          <p:cNvSpPr/>
          <p:nvPr/>
        </p:nvSpPr>
        <p:spPr>
          <a:xfrm>
            <a:off x="8044939" y="2057400"/>
            <a:ext cx="1097280"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Get signature of MPO and/or local government official</a:t>
            </a:r>
          </a:p>
        </p:txBody>
      </p:sp>
      <p:sp>
        <p:nvSpPr>
          <p:cNvPr id="13" name="Rectangle: Rounded Corners 12">
            <a:extLst>
              <a:ext uri="{FF2B5EF4-FFF2-40B4-BE49-F238E27FC236}">
                <a16:creationId xmlns:a16="http://schemas.microsoft.com/office/drawing/2014/main" id="{D237A998-568D-6ADD-4A52-097935ECFC90}"/>
              </a:ext>
            </a:extLst>
          </p:cNvPr>
          <p:cNvSpPr/>
          <p:nvPr/>
        </p:nvSpPr>
        <p:spPr>
          <a:xfrm>
            <a:off x="9408978" y="3843789"/>
            <a:ext cx="1097280"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Update RCI Feature 124</a:t>
            </a:r>
          </a:p>
        </p:txBody>
      </p:sp>
      <p:grpSp>
        <p:nvGrpSpPr>
          <p:cNvPr id="14" name="Group 13">
            <a:extLst>
              <a:ext uri="{FF2B5EF4-FFF2-40B4-BE49-F238E27FC236}">
                <a16:creationId xmlns:a16="http://schemas.microsoft.com/office/drawing/2014/main" id="{ACF0A49E-56ED-94B9-A702-97EB4E0C5EC0}"/>
              </a:ext>
            </a:extLst>
          </p:cNvPr>
          <p:cNvGrpSpPr/>
          <p:nvPr/>
        </p:nvGrpSpPr>
        <p:grpSpPr>
          <a:xfrm>
            <a:off x="638032" y="2177876"/>
            <a:ext cx="2718619" cy="842579"/>
            <a:chOff x="347213" y="1420640"/>
            <a:chExt cx="2718619" cy="842579"/>
          </a:xfrm>
        </p:grpSpPr>
        <p:sp>
          <p:nvSpPr>
            <p:cNvPr id="15" name="TextBox 14">
              <a:extLst>
                <a:ext uri="{FF2B5EF4-FFF2-40B4-BE49-F238E27FC236}">
                  <a16:creationId xmlns:a16="http://schemas.microsoft.com/office/drawing/2014/main" id="{5D1B574A-51AC-C073-A75E-D229B159E4E0}"/>
                </a:ext>
              </a:extLst>
            </p:cNvPr>
            <p:cNvSpPr txBox="1"/>
            <p:nvPr/>
          </p:nvSpPr>
          <p:spPr>
            <a:xfrm>
              <a:off x="956813" y="1420640"/>
              <a:ext cx="1347019" cy="369332"/>
            </a:xfrm>
            <a:prstGeom prst="rect">
              <a:avLst/>
            </a:prstGeom>
            <a:noFill/>
          </p:spPr>
          <p:txBody>
            <a:bodyPr wrap="square" rtlCol="0">
              <a:spAutoFit/>
            </a:bodyPr>
            <a:lstStyle/>
            <a:p>
              <a:r>
                <a:rPr lang="en-US" b="1" dirty="0">
                  <a:solidFill>
                    <a:srgbClr val="084569"/>
                  </a:solidFill>
                  <a:latin typeface="Segoe UI" panose="020B0502040204020203" pitchFamily="34" charset="0"/>
                  <a:cs typeface="Segoe UI" panose="020B0502040204020203" pitchFamily="34" charset="0"/>
                </a:rPr>
                <a:t>TDA</a:t>
              </a:r>
            </a:p>
          </p:txBody>
        </p:sp>
        <p:sp>
          <p:nvSpPr>
            <p:cNvPr id="16" name="TextBox 15">
              <a:extLst>
                <a:ext uri="{FF2B5EF4-FFF2-40B4-BE49-F238E27FC236}">
                  <a16:creationId xmlns:a16="http://schemas.microsoft.com/office/drawing/2014/main" id="{ECDB8CF8-F71B-2A58-C55D-2CF1B6BD3215}"/>
                </a:ext>
              </a:extLst>
            </p:cNvPr>
            <p:cNvSpPr txBox="1"/>
            <p:nvPr/>
          </p:nvSpPr>
          <p:spPr>
            <a:xfrm>
              <a:off x="956813" y="1893887"/>
              <a:ext cx="2109019" cy="369332"/>
            </a:xfrm>
            <a:prstGeom prst="rect">
              <a:avLst/>
            </a:prstGeom>
            <a:noFill/>
          </p:spPr>
          <p:txBody>
            <a:bodyPr wrap="square" rtlCol="0">
              <a:spAutoFit/>
            </a:bodyPr>
            <a:lstStyle/>
            <a:p>
              <a:r>
                <a:rPr lang="en-US" b="1" dirty="0">
                  <a:solidFill>
                    <a:srgbClr val="3F98B6"/>
                  </a:solidFill>
                  <a:latin typeface="Segoe UI" panose="020B0502040204020203" pitchFamily="34" charset="0"/>
                  <a:cs typeface="Segoe UI" panose="020B0502040204020203" pitchFamily="34" charset="0"/>
                </a:rPr>
                <a:t>The District</a:t>
              </a:r>
            </a:p>
          </p:txBody>
        </p:sp>
        <p:sp>
          <p:nvSpPr>
            <p:cNvPr id="17" name="Rectangle: Rounded Corners 16">
              <a:extLst>
                <a:ext uri="{FF2B5EF4-FFF2-40B4-BE49-F238E27FC236}">
                  <a16:creationId xmlns:a16="http://schemas.microsoft.com/office/drawing/2014/main" id="{E09AC8BB-D7FA-A421-127F-79099E1039A7}"/>
                </a:ext>
              </a:extLst>
            </p:cNvPr>
            <p:cNvSpPr/>
            <p:nvPr/>
          </p:nvSpPr>
          <p:spPr>
            <a:xfrm>
              <a:off x="347213" y="1897339"/>
              <a:ext cx="511282" cy="362428"/>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8" name="Rectangle: Rounded Corners 17">
              <a:extLst>
                <a:ext uri="{FF2B5EF4-FFF2-40B4-BE49-F238E27FC236}">
                  <a16:creationId xmlns:a16="http://schemas.microsoft.com/office/drawing/2014/main" id="{45B7E4A9-5E44-4F82-7BD6-3C9CFAE5B4AE}"/>
                </a:ext>
              </a:extLst>
            </p:cNvPr>
            <p:cNvSpPr/>
            <p:nvPr/>
          </p:nvSpPr>
          <p:spPr>
            <a:xfrm>
              <a:off x="347213" y="1424092"/>
              <a:ext cx="511282" cy="362428"/>
            </a:xfrm>
            <a:prstGeom prst="roundRect">
              <a:avLst/>
            </a:prstGeom>
            <a:solidFill>
              <a:srgbClr val="0A4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cxnSp>
        <p:nvCxnSpPr>
          <p:cNvPr id="19" name="Straight Arrow Connector 18">
            <a:extLst>
              <a:ext uri="{FF2B5EF4-FFF2-40B4-BE49-F238E27FC236}">
                <a16:creationId xmlns:a16="http://schemas.microsoft.com/office/drawing/2014/main" id="{D86733B5-CA36-26DC-51BF-189060F83DCC}"/>
              </a:ext>
            </a:extLst>
          </p:cNvPr>
          <p:cNvCxnSpPr>
            <a:cxnSpLocks/>
            <a:endCxn id="11" idx="2"/>
          </p:cNvCxnSpPr>
          <p:nvPr/>
        </p:nvCxnSpPr>
        <p:spPr>
          <a:xfrm flipV="1">
            <a:off x="4813909" y="3429000"/>
            <a:ext cx="12286" cy="1790233"/>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B29EEDBB-E923-CEC6-40E9-3848A533BB70}"/>
              </a:ext>
            </a:extLst>
          </p:cNvPr>
          <p:cNvCxnSpPr>
            <a:cxnSpLocks/>
            <a:stCxn id="11" idx="3"/>
            <a:endCxn id="24" idx="0"/>
          </p:cNvCxnSpPr>
          <p:nvPr/>
        </p:nvCxnSpPr>
        <p:spPr>
          <a:xfrm>
            <a:off x="5374835" y="2743200"/>
            <a:ext cx="699778" cy="1091067"/>
          </a:xfrm>
          <a:prstGeom prst="bentConnector2">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A45FB795-71AB-2FCE-2CB7-9E69AD6B94A1}"/>
              </a:ext>
            </a:extLst>
          </p:cNvPr>
          <p:cNvSpPr/>
          <p:nvPr/>
        </p:nvSpPr>
        <p:spPr>
          <a:xfrm>
            <a:off x="4231638" y="3834267"/>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Provide files to Districts with new Census boundaries in GIS format</a:t>
            </a:r>
          </a:p>
        </p:txBody>
      </p:sp>
      <p:cxnSp>
        <p:nvCxnSpPr>
          <p:cNvPr id="22" name="Connector: Elbow 21">
            <a:extLst>
              <a:ext uri="{FF2B5EF4-FFF2-40B4-BE49-F238E27FC236}">
                <a16:creationId xmlns:a16="http://schemas.microsoft.com/office/drawing/2014/main" id="{840FCC61-D905-0B3B-0679-D64F7AC72E6B}"/>
              </a:ext>
            </a:extLst>
          </p:cNvPr>
          <p:cNvCxnSpPr>
            <a:cxnSpLocks/>
            <a:stCxn id="25" idx="0"/>
          </p:cNvCxnSpPr>
          <p:nvPr/>
        </p:nvCxnSpPr>
        <p:spPr>
          <a:xfrm rot="16200000" flipV="1">
            <a:off x="5755244" y="2106518"/>
            <a:ext cx="969411" cy="1681709"/>
          </a:xfrm>
          <a:prstGeom prst="bentConnector2">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915404B-2C86-2105-8378-8DAEC9022183}"/>
              </a:ext>
            </a:extLst>
          </p:cNvPr>
          <p:cNvCxnSpPr>
            <a:cxnSpLocks/>
          </p:cNvCxnSpPr>
          <p:nvPr/>
        </p:nvCxnSpPr>
        <p:spPr>
          <a:xfrm>
            <a:off x="6262155" y="4528630"/>
            <a:ext cx="492256"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041E30F-E02F-E828-9AC6-CA33CCBAE557}"/>
              </a:ext>
            </a:extLst>
          </p:cNvPr>
          <p:cNvSpPr/>
          <p:nvPr/>
        </p:nvSpPr>
        <p:spPr>
          <a:xfrm>
            <a:off x="5525973" y="3834267"/>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Draft boundary reviewed by TDA &amp; FHWA</a:t>
            </a:r>
          </a:p>
        </p:txBody>
      </p:sp>
      <p:sp>
        <p:nvSpPr>
          <p:cNvPr id="25" name="Rectangle: Rounded Corners 24">
            <a:extLst>
              <a:ext uri="{FF2B5EF4-FFF2-40B4-BE49-F238E27FC236}">
                <a16:creationId xmlns:a16="http://schemas.microsoft.com/office/drawing/2014/main" id="{27BD3C17-E3C8-F5FC-21A2-CAFFB6F28C76}"/>
              </a:ext>
            </a:extLst>
          </p:cNvPr>
          <p:cNvSpPr/>
          <p:nvPr/>
        </p:nvSpPr>
        <p:spPr>
          <a:xfrm>
            <a:off x="6823155" y="3432078"/>
            <a:ext cx="515296" cy="340519"/>
          </a:xfrm>
          <a:prstGeom prst="roundRect">
            <a:avLst/>
          </a:prstGeom>
          <a:solidFill>
            <a:srgbClr val="D32D24"/>
          </a:solidFill>
        </p:spPr>
        <p:txBody>
          <a:bodyPr wrap="square" rtlCol="0">
            <a:spAutoFit/>
          </a:bodyPr>
          <a:lstStyle/>
          <a:p>
            <a:pPr algn="ctr"/>
            <a:r>
              <a:rPr lang="en-US" sz="1400" b="1" dirty="0">
                <a:solidFill>
                  <a:schemeClr val="bg1"/>
                </a:solidFill>
                <a:latin typeface="Segoe UI" panose="020B0502040204020203" pitchFamily="34" charset="0"/>
                <a:cs typeface="Segoe UI" panose="020B0502040204020203" pitchFamily="34" charset="0"/>
              </a:rPr>
              <a:t>No</a:t>
            </a:r>
          </a:p>
        </p:txBody>
      </p:sp>
      <p:sp>
        <p:nvSpPr>
          <p:cNvPr id="26" name="Rectangle: Rounded Corners 25">
            <a:extLst>
              <a:ext uri="{FF2B5EF4-FFF2-40B4-BE49-F238E27FC236}">
                <a16:creationId xmlns:a16="http://schemas.microsoft.com/office/drawing/2014/main" id="{EE7CA337-6072-C322-7BCE-F86B67A41C27}"/>
              </a:ext>
            </a:extLst>
          </p:cNvPr>
          <p:cNvSpPr/>
          <p:nvPr/>
        </p:nvSpPr>
        <p:spPr>
          <a:xfrm>
            <a:off x="7387837" y="3428645"/>
            <a:ext cx="501470" cy="340519"/>
          </a:xfrm>
          <a:prstGeom prst="roundRect">
            <a:avLst/>
          </a:prstGeom>
          <a:solidFill>
            <a:srgbClr val="00B050"/>
          </a:solidFill>
        </p:spPr>
        <p:txBody>
          <a:bodyPr wrap="square" rtlCol="0">
            <a:spAutoFit/>
          </a:bodyPr>
          <a:lstStyle/>
          <a:p>
            <a:pPr algn="ctr"/>
            <a:r>
              <a:rPr lang="en-US" sz="1400" b="1" dirty="0">
                <a:solidFill>
                  <a:schemeClr val="bg1"/>
                </a:solidFill>
                <a:latin typeface="Segoe UI" panose="020B0502040204020203" pitchFamily="34" charset="0"/>
                <a:cs typeface="Segoe UI" panose="020B0502040204020203" pitchFamily="34" charset="0"/>
              </a:rPr>
              <a:t>Yes</a:t>
            </a:r>
          </a:p>
        </p:txBody>
      </p:sp>
      <p:sp>
        <p:nvSpPr>
          <p:cNvPr id="27" name="Rectangle: Rounded Corners 26">
            <a:extLst>
              <a:ext uri="{FF2B5EF4-FFF2-40B4-BE49-F238E27FC236}">
                <a16:creationId xmlns:a16="http://schemas.microsoft.com/office/drawing/2014/main" id="{00201C6C-7E54-468D-B158-E4257413D92A}"/>
              </a:ext>
            </a:extLst>
          </p:cNvPr>
          <p:cNvSpPr/>
          <p:nvPr/>
        </p:nvSpPr>
        <p:spPr>
          <a:xfrm>
            <a:off x="8044939" y="3834267"/>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Acquire FDOT Secretary and FHWA signatures</a:t>
            </a:r>
          </a:p>
        </p:txBody>
      </p:sp>
      <p:sp>
        <p:nvSpPr>
          <p:cNvPr id="28" name="Rectangle: Rounded Corners 27">
            <a:extLst>
              <a:ext uri="{FF2B5EF4-FFF2-40B4-BE49-F238E27FC236}">
                <a16:creationId xmlns:a16="http://schemas.microsoft.com/office/drawing/2014/main" id="{49674736-9154-31FD-B218-E7F5DF93EF14}"/>
              </a:ext>
            </a:extLst>
          </p:cNvPr>
          <p:cNvSpPr/>
          <p:nvPr/>
        </p:nvSpPr>
        <p:spPr>
          <a:xfrm>
            <a:off x="9393351" y="2057400"/>
            <a:ext cx="1097280"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Distribute map copies</a:t>
            </a:r>
          </a:p>
        </p:txBody>
      </p:sp>
      <p:sp>
        <p:nvSpPr>
          <p:cNvPr id="29" name="Rectangle: Rounded Corners 28">
            <a:extLst>
              <a:ext uri="{FF2B5EF4-FFF2-40B4-BE49-F238E27FC236}">
                <a16:creationId xmlns:a16="http://schemas.microsoft.com/office/drawing/2014/main" id="{2FDE432D-4106-DA63-A507-01068772B248}"/>
              </a:ext>
            </a:extLst>
          </p:cNvPr>
          <p:cNvSpPr/>
          <p:nvPr/>
        </p:nvSpPr>
        <p:spPr>
          <a:xfrm>
            <a:off x="10703311" y="2057399"/>
            <a:ext cx="1097280" cy="314846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PROCESS COMPLETE</a:t>
            </a:r>
          </a:p>
        </p:txBody>
      </p:sp>
      <p:cxnSp>
        <p:nvCxnSpPr>
          <p:cNvPr id="30" name="Connector: Elbow 29">
            <a:extLst>
              <a:ext uri="{FF2B5EF4-FFF2-40B4-BE49-F238E27FC236}">
                <a16:creationId xmlns:a16="http://schemas.microsoft.com/office/drawing/2014/main" id="{743AC1D6-C4BA-7E48-243A-2A960E476F0E}"/>
              </a:ext>
            </a:extLst>
          </p:cNvPr>
          <p:cNvCxnSpPr>
            <a:cxnSpLocks/>
            <a:stCxn id="26" idx="0"/>
          </p:cNvCxnSpPr>
          <p:nvPr/>
        </p:nvCxnSpPr>
        <p:spPr>
          <a:xfrm rot="5400000" flipH="1" flipV="1">
            <a:off x="7311789" y="2789450"/>
            <a:ext cx="965978" cy="312412"/>
          </a:xfrm>
          <a:prstGeom prst="bentConnector3">
            <a:avLst>
              <a:gd name="adj1" fmla="val 50000"/>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8C68E6D-E828-2CFB-B4D5-03D17A133678}"/>
              </a:ext>
            </a:extLst>
          </p:cNvPr>
          <p:cNvCxnSpPr>
            <a:cxnSpLocks/>
            <a:stCxn id="12" idx="2"/>
            <a:endCxn id="27" idx="0"/>
          </p:cNvCxnSpPr>
          <p:nvPr/>
        </p:nvCxnSpPr>
        <p:spPr>
          <a:xfrm>
            <a:off x="8593579" y="3429000"/>
            <a:ext cx="0" cy="405267"/>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DC638062-EA89-5679-D74B-6E399FE442FB}"/>
              </a:ext>
            </a:extLst>
          </p:cNvPr>
          <p:cNvCxnSpPr>
            <a:cxnSpLocks/>
            <a:stCxn id="27" idx="3"/>
            <a:endCxn id="28" idx="1"/>
          </p:cNvCxnSpPr>
          <p:nvPr/>
        </p:nvCxnSpPr>
        <p:spPr>
          <a:xfrm flipV="1">
            <a:off x="9142219" y="2743200"/>
            <a:ext cx="251132" cy="1776867"/>
          </a:xfrm>
          <a:prstGeom prst="bentConnector3">
            <a:avLst>
              <a:gd name="adj1" fmla="val 50000"/>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C17B4C0-8E07-1AFB-CE31-3764F76A967F}"/>
              </a:ext>
            </a:extLst>
          </p:cNvPr>
          <p:cNvCxnSpPr>
            <a:cxnSpLocks/>
          </p:cNvCxnSpPr>
          <p:nvPr/>
        </p:nvCxnSpPr>
        <p:spPr>
          <a:xfrm>
            <a:off x="9941991" y="3438522"/>
            <a:ext cx="0" cy="405267"/>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84CC01C-96C0-9690-7BE4-B5882EA6A09F}"/>
              </a:ext>
            </a:extLst>
          </p:cNvPr>
          <p:cNvCxnSpPr>
            <a:cxnSpLocks/>
          </p:cNvCxnSpPr>
          <p:nvPr/>
        </p:nvCxnSpPr>
        <p:spPr>
          <a:xfrm>
            <a:off x="10490631" y="4528630"/>
            <a:ext cx="212680"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742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200" dirty="0"/>
              <a:t>FHWA Functional Classification Review Recommendations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8" name="Content Placeholder 1">
            <a:extLst>
              <a:ext uri="{FF2B5EF4-FFF2-40B4-BE49-F238E27FC236}">
                <a16:creationId xmlns:a16="http://schemas.microsoft.com/office/drawing/2014/main" id="{957749F1-9B06-9A3E-E723-BC4F28C8A744}"/>
              </a:ext>
            </a:extLst>
          </p:cNvPr>
          <p:cNvSpPr>
            <a:spLocks noGrp="1"/>
          </p:cNvSpPr>
          <p:nvPr>
            <p:ph sz="half" idx="1"/>
          </p:nvPr>
        </p:nvSpPr>
        <p:spPr>
          <a:xfrm>
            <a:off x="605287" y="1379109"/>
            <a:ext cx="5181600" cy="5240486"/>
          </a:xfrm>
        </p:spPr>
        <p:txBody>
          <a:bodyPr>
            <a:noAutofit/>
          </a:bodyPr>
          <a:lstStyle/>
          <a:p>
            <a:pPr algn="l">
              <a:spcAft>
                <a:spcPts val="1000"/>
              </a:spcAft>
            </a:pPr>
            <a:r>
              <a:rPr lang="en-US" sz="2400" dirty="0">
                <a:solidFill>
                  <a:schemeClr val="tx1"/>
                </a:solidFill>
                <a:latin typeface="Segoe UI" panose="020B0502040204020203" pitchFamily="34" charset="0"/>
                <a:cs typeface="Segoe UI" panose="020B0502040204020203" pitchFamily="34" charset="0"/>
              </a:rPr>
              <a:t>Create a multi-agency review team - </a:t>
            </a:r>
            <a:r>
              <a:rPr lang="en-US" sz="2400" b="1" dirty="0">
                <a:solidFill>
                  <a:schemeClr val="tx1"/>
                </a:solidFill>
                <a:latin typeface="Segoe UI" panose="020B0502040204020203" pitchFamily="34" charset="0"/>
                <a:cs typeface="Segoe UI" panose="020B0502040204020203" pitchFamily="34" charset="0"/>
              </a:rPr>
              <a:t>stay in touch.</a:t>
            </a:r>
          </a:p>
          <a:p>
            <a:pPr algn="l">
              <a:spcAft>
                <a:spcPts val="1000"/>
              </a:spcAft>
            </a:pPr>
            <a:r>
              <a:rPr lang="en-US" sz="2400" dirty="0">
                <a:solidFill>
                  <a:schemeClr val="tx1"/>
                </a:solidFill>
                <a:latin typeface="Segoe UI" panose="020B0502040204020203" pitchFamily="34" charset="0"/>
                <a:cs typeface="Segoe UI" panose="020B0502040204020203" pitchFamily="34" charset="0"/>
              </a:rPr>
              <a:t>Build and share understanding of game plan.</a:t>
            </a:r>
            <a:endParaRPr lang="en-US" sz="1800" dirty="0">
              <a:solidFill>
                <a:schemeClr val="tx1"/>
              </a:solidFill>
              <a:latin typeface="Segoe UI" panose="020B0502040204020203" pitchFamily="34" charset="0"/>
              <a:cs typeface="Segoe UI" panose="020B0502040204020203" pitchFamily="34" charset="0"/>
            </a:endParaRPr>
          </a:p>
          <a:p>
            <a:pPr algn="l">
              <a:spcAft>
                <a:spcPts val="1000"/>
              </a:spcAft>
            </a:pPr>
            <a:r>
              <a:rPr lang="en-US" sz="2400" dirty="0">
                <a:solidFill>
                  <a:schemeClr val="tx1"/>
                </a:solidFill>
                <a:latin typeface="Segoe UI" panose="020B0502040204020203" pitchFamily="34" charset="0"/>
                <a:cs typeface="Segoe UI" panose="020B0502040204020203" pitchFamily="34" charset="0"/>
              </a:rPr>
              <a:t>Generate maps and share electronically – </a:t>
            </a:r>
            <a:r>
              <a:rPr lang="en-US" sz="2400" b="1" dirty="0">
                <a:solidFill>
                  <a:schemeClr val="tx1"/>
                </a:solidFill>
                <a:latin typeface="Segoe UI" panose="020B0502040204020203" pitchFamily="34" charset="0"/>
                <a:cs typeface="Segoe UI" panose="020B0502040204020203" pitchFamily="34" charset="0"/>
              </a:rPr>
              <a:t>use GIS.</a:t>
            </a:r>
          </a:p>
          <a:p>
            <a:pPr algn="l">
              <a:spcAft>
                <a:spcPts val="1000"/>
              </a:spcAft>
            </a:pPr>
            <a:r>
              <a:rPr lang="en-US" sz="2400" dirty="0">
                <a:solidFill>
                  <a:schemeClr val="tx1"/>
                </a:solidFill>
                <a:latin typeface="Segoe UI" panose="020B0502040204020203" pitchFamily="34" charset="0"/>
                <a:cs typeface="Segoe UI" panose="020B0502040204020203" pitchFamily="34" charset="0"/>
              </a:rPr>
              <a:t>Encourage/work towards timely delivery of Functional Classification revisions</a:t>
            </a:r>
            <a:r>
              <a:rPr lang="en-US" sz="1800" dirty="0">
                <a:latin typeface="Segoe UI" panose="020B0502040204020203" pitchFamily="34" charset="0"/>
                <a:cs typeface="Segoe UI" panose="020B0502040204020203" pitchFamily="34" charset="0"/>
              </a:rPr>
              <a:t>.</a:t>
            </a:r>
            <a:endParaRPr lang="en-US" sz="1600" dirty="0">
              <a:solidFill>
                <a:schemeClr val="tx1"/>
              </a:solidFill>
              <a:latin typeface="Segoe UI" panose="020B0502040204020203" pitchFamily="34" charset="0"/>
              <a:cs typeface="Segoe UI" panose="020B0502040204020203" pitchFamily="34" charset="0"/>
            </a:endParaRPr>
          </a:p>
        </p:txBody>
      </p:sp>
      <p:graphicFrame>
        <p:nvGraphicFramePr>
          <p:cNvPr id="3" name="Table 2">
            <a:extLst>
              <a:ext uri="{FF2B5EF4-FFF2-40B4-BE49-F238E27FC236}">
                <a16:creationId xmlns:a16="http://schemas.microsoft.com/office/drawing/2014/main" id="{299D7CF3-6BB0-C6C9-1129-F916D718D95C}"/>
              </a:ext>
            </a:extLst>
          </p:cNvPr>
          <p:cNvGraphicFramePr>
            <a:graphicFrameLocks noGrp="1"/>
          </p:cNvGraphicFramePr>
          <p:nvPr>
            <p:extLst>
              <p:ext uri="{D42A27DB-BD31-4B8C-83A1-F6EECF244321}">
                <p14:modId xmlns:p14="http://schemas.microsoft.com/office/powerpoint/2010/main" val="2808297543"/>
              </p:ext>
            </p:extLst>
          </p:nvPr>
        </p:nvGraphicFramePr>
        <p:xfrm>
          <a:off x="6173386" y="1379109"/>
          <a:ext cx="5638800" cy="4813491"/>
        </p:xfrm>
        <a:graphic>
          <a:graphicData uri="http://schemas.openxmlformats.org/drawingml/2006/table">
            <a:tbl>
              <a:tblPr firstRow="1" firstCol="1" bandRow="1">
                <a:tableStyleId>{5C22544A-7EE6-4342-B048-85BDC9FD1C3A}</a:tableStyleId>
              </a:tblPr>
              <a:tblGrid>
                <a:gridCol w="3601348">
                  <a:extLst>
                    <a:ext uri="{9D8B030D-6E8A-4147-A177-3AD203B41FA5}">
                      <a16:colId xmlns:a16="http://schemas.microsoft.com/office/drawing/2014/main" val="20000"/>
                    </a:ext>
                  </a:extLst>
                </a:gridCol>
                <a:gridCol w="2037452">
                  <a:extLst>
                    <a:ext uri="{9D8B030D-6E8A-4147-A177-3AD203B41FA5}">
                      <a16:colId xmlns:a16="http://schemas.microsoft.com/office/drawing/2014/main" val="20001"/>
                    </a:ext>
                  </a:extLst>
                </a:gridCol>
              </a:tblGrid>
              <a:tr h="787401">
                <a:tc>
                  <a:txBody>
                    <a:bodyPr/>
                    <a:lstStyle/>
                    <a:p>
                      <a:pPr marL="0" marR="0" algn="ctr">
                        <a:lnSpc>
                          <a:spcPct val="110000"/>
                        </a:lnSpc>
                        <a:spcBef>
                          <a:spcPts val="0"/>
                        </a:spcBef>
                        <a:spcAft>
                          <a:spcPts val="0"/>
                        </a:spcAft>
                      </a:pPr>
                      <a:r>
                        <a:rPr lang="en-US" sz="1400" dirty="0">
                          <a:effectLst/>
                          <a:latin typeface="Segoe UI" panose="020B0502040204020203" pitchFamily="34" charset="0"/>
                          <a:cs typeface="Segoe UI" panose="020B0502040204020203" pitchFamily="34" charset="0"/>
                        </a:rPr>
                        <a:t>Event</a:t>
                      </a:r>
                      <a:endParaRPr lang="en-US" sz="1400" dirty="0">
                        <a:effectLst/>
                        <a:latin typeface="Segoe UI" panose="020B0502040204020203" pitchFamily="34" charset="0"/>
                        <a:ea typeface="Times New Roman"/>
                        <a:cs typeface="Segoe UI" panose="020B0502040204020203" pitchFamily="34" charset="0"/>
                      </a:endParaRPr>
                    </a:p>
                  </a:txBody>
                  <a:tcPr marL="68580" marR="68580" marT="0" marB="0" anchor="ctr"/>
                </a:tc>
                <a:tc>
                  <a:txBody>
                    <a:bodyPr/>
                    <a:lstStyle/>
                    <a:p>
                      <a:pPr marL="0" marR="0" algn="ctr">
                        <a:lnSpc>
                          <a:spcPct val="110000"/>
                        </a:lnSpc>
                        <a:spcBef>
                          <a:spcPts val="0"/>
                        </a:spcBef>
                        <a:spcAft>
                          <a:spcPts val="0"/>
                        </a:spcAft>
                      </a:pPr>
                      <a:r>
                        <a:rPr lang="en-US" sz="1400" dirty="0">
                          <a:solidFill>
                            <a:schemeClr val="bg1"/>
                          </a:solidFill>
                          <a:effectLst/>
                          <a:latin typeface="Segoe UI" panose="020B0502040204020203" pitchFamily="34" charset="0"/>
                          <a:cs typeface="Segoe UI" panose="020B0502040204020203" pitchFamily="34" charset="0"/>
                        </a:rPr>
                        <a:t>Month Following FHWA Adjusted Urban Area Boundary Approval</a:t>
                      </a:r>
                      <a:endParaRPr lang="en-US" sz="1400" dirty="0">
                        <a:solidFill>
                          <a:schemeClr val="bg1"/>
                        </a:solidFill>
                        <a:effectLst/>
                        <a:latin typeface="Segoe UI" panose="020B0502040204020203" pitchFamily="34" charset="0"/>
                        <a:ea typeface="Times New Roman"/>
                        <a:cs typeface="Segoe UI" panose="020B0502040204020203" pitchFamily="34" charset="0"/>
                      </a:endParaRPr>
                    </a:p>
                  </a:txBody>
                  <a:tcPr marL="68580" marR="68580" marT="0" marB="0" anchor="ctr">
                    <a:solidFill>
                      <a:schemeClr val="accent1"/>
                    </a:solidFill>
                  </a:tcPr>
                </a:tc>
                <a:extLst>
                  <a:ext uri="{0D108BD9-81ED-4DB2-BD59-A6C34878D82A}">
                    <a16:rowId xmlns:a16="http://schemas.microsoft.com/office/drawing/2014/main" val="10000"/>
                  </a:ext>
                </a:extLst>
              </a:tr>
              <a:tr h="908844">
                <a:tc>
                  <a:txBody>
                    <a:bodyPr/>
                    <a:lstStyle/>
                    <a:p>
                      <a:pPr marL="0" marR="0">
                        <a:lnSpc>
                          <a:spcPct val="110000"/>
                        </a:lnSpc>
                        <a:spcBef>
                          <a:spcPts val="0"/>
                        </a:spcBef>
                        <a:spcAft>
                          <a:spcPts val="0"/>
                        </a:spcAft>
                      </a:pPr>
                      <a:r>
                        <a:rPr lang="en-US" sz="1400" b="0" dirty="0">
                          <a:effectLst/>
                          <a:latin typeface="Segoe UI" panose="020B0502040204020203" pitchFamily="34" charset="0"/>
                          <a:cs typeface="Segoe UI" panose="020B0502040204020203" pitchFamily="34" charset="0"/>
                        </a:rPr>
                        <a:t>State DOT launches the formal Functional Classification update process after FHWA approves the State’s adjusted urban area boundaries.</a:t>
                      </a:r>
                      <a:endParaRPr lang="en-US" sz="1400" b="0" dirty="0">
                        <a:effectLst/>
                        <a:latin typeface="Segoe UI" panose="020B0502040204020203" pitchFamily="34" charset="0"/>
                        <a:ea typeface="Times New Roman"/>
                        <a:cs typeface="Segoe UI" panose="020B0502040204020203" pitchFamily="34" charset="0"/>
                      </a:endParaRPr>
                    </a:p>
                  </a:txBody>
                  <a:tcPr marL="68580" marR="68580" marT="0" marB="0"/>
                </a:tc>
                <a:tc>
                  <a:txBody>
                    <a:bodyPr/>
                    <a:lstStyle/>
                    <a:p>
                      <a:pPr marL="0" marR="0" algn="ctr">
                        <a:lnSpc>
                          <a:spcPct val="110000"/>
                        </a:lnSpc>
                        <a:spcBef>
                          <a:spcPts val="0"/>
                        </a:spcBef>
                        <a:spcAft>
                          <a:spcPts val="0"/>
                        </a:spcAft>
                      </a:pPr>
                      <a:r>
                        <a:rPr lang="en-US" sz="1400">
                          <a:effectLst/>
                          <a:latin typeface="Segoe UI" panose="020B0502040204020203" pitchFamily="34" charset="0"/>
                          <a:cs typeface="Segoe UI" panose="020B0502040204020203" pitchFamily="34" charset="0"/>
                        </a:rPr>
                        <a:t>Month 1</a:t>
                      </a:r>
                      <a:endParaRPr lang="en-US" sz="140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1"/>
                  </a:ext>
                </a:extLst>
              </a:tr>
              <a:tr h="727075">
                <a:tc>
                  <a:txBody>
                    <a:bodyPr/>
                    <a:lstStyle/>
                    <a:p>
                      <a:pPr marL="0" marR="0">
                        <a:lnSpc>
                          <a:spcPct val="110000"/>
                        </a:lnSpc>
                        <a:spcBef>
                          <a:spcPts val="0"/>
                        </a:spcBef>
                        <a:spcAft>
                          <a:spcPts val="0"/>
                        </a:spcAft>
                      </a:pPr>
                      <a:r>
                        <a:rPr lang="en-US" sz="1400" b="0" dirty="0">
                          <a:effectLst/>
                          <a:latin typeface="Segoe UI" panose="020B0502040204020203" pitchFamily="34" charset="0"/>
                          <a:cs typeface="Segoe UI" panose="020B0502040204020203" pitchFamily="34" charset="0"/>
                        </a:rPr>
                        <a:t>State DOT works with planning partners to review and propose changes to the functional classification of its roadways.</a:t>
                      </a:r>
                      <a:endParaRPr lang="en-US" sz="1400" b="0" dirty="0">
                        <a:effectLst/>
                        <a:latin typeface="Segoe UI" panose="020B0502040204020203" pitchFamily="34" charset="0"/>
                        <a:ea typeface="Times New Roman"/>
                        <a:cs typeface="Segoe UI" panose="020B0502040204020203" pitchFamily="34" charset="0"/>
                      </a:endParaRPr>
                    </a:p>
                  </a:txBody>
                  <a:tcPr marL="68580" marR="68580" marT="0" marB="0"/>
                </a:tc>
                <a:tc>
                  <a:txBody>
                    <a:bodyPr/>
                    <a:lstStyle/>
                    <a:p>
                      <a:pPr marL="0" marR="0" algn="ctr">
                        <a:lnSpc>
                          <a:spcPct val="110000"/>
                        </a:lnSpc>
                        <a:spcBef>
                          <a:spcPts val="0"/>
                        </a:spcBef>
                        <a:spcAft>
                          <a:spcPts val="0"/>
                        </a:spcAft>
                      </a:pPr>
                      <a:r>
                        <a:rPr lang="en-US" sz="1400">
                          <a:effectLst/>
                          <a:latin typeface="Segoe UI" panose="020B0502040204020203" pitchFamily="34" charset="0"/>
                          <a:cs typeface="Segoe UI" panose="020B0502040204020203" pitchFamily="34" charset="0"/>
                        </a:rPr>
                        <a:t>Months 2-17</a:t>
                      </a:r>
                      <a:endParaRPr lang="en-US" sz="1400">
                        <a:effectLst/>
                        <a:latin typeface="Segoe UI" panose="020B0502040204020203" pitchFamily="34" charset="0"/>
                        <a:ea typeface="Times New Roman"/>
                        <a:cs typeface="Segoe UI" panose="020B0502040204020203" pitchFamily="34" charset="0"/>
                      </a:endParaRPr>
                    </a:p>
                  </a:txBody>
                  <a:tcPr marL="68580" marR="68580" marT="0" marB="0" anchor="ctr">
                    <a:solidFill>
                      <a:srgbClr val="F1E8E8"/>
                    </a:solidFill>
                  </a:tcPr>
                </a:tc>
                <a:extLst>
                  <a:ext uri="{0D108BD9-81ED-4DB2-BD59-A6C34878D82A}">
                    <a16:rowId xmlns:a16="http://schemas.microsoft.com/office/drawing/2014/main" val="10002"/>
                  </a:ext>
                </a:extLst>
              </a:tr>
              <a:tr h="1090613">
                <a:tc>
                  <a:txBody>
                    <a:bodyPr/>
                    <a:lstStyle/>
                    <a:p>
                      <a:pPr marL="0" marR="0">
                        <a:lnSpc>
                          <a:spcPct val="110000"/>
                        </a:lnSpc>
                        <a:spcBef>
                          <a:spcPts val="0"/>
                        </a:spcBef>
                        <a:spcAft>
                          <a:spcPts val="0"/>
                        </a:spcAft>
                      </a:pPr>
                      <a:r>
                        <a:rPr lang="en-US" sz="1400" b="0" dirty="0">
                          <a:effectLst/>
                          <a:latin typeface="Segoe UI" panose="020B0502040204020203" pitchFamily="34" charset="0"/>
                          <a:cs typeface="Segoe UI" panose="020B0502040204020203" pitchFamily="34" charset="0"/>
                        </a:rPr>
                        <a:t>State DOT gathers and processes all proposed function classification changes and submit draft final data and/or maps to FHWA division office for review.</a:t>
                      </a:r>
                      <a:endParaRPr lang="en-US" sz="1400" b="0" dirty="0">
                        <a:effectLst/>
                        <a:latin typeface="Segoe UI" panose="020B0502040204020203" pitchFamily="34" charset="0"/>
                        <a:ea typeface="Times New Roman"/>
                        <a:cs typeface="Segoe UI" panose="020B0502040204020203" pitchFamily="34" charset="0"/>
                      </a:endParaRPr>
                    </a:p>
                  </a:txBody>
                  <a:tcPr marL="68580" marR="68580" marT="0" marB="0"/>
                </a:tc>
                <a:tc>
                  <a:txBody>
                    <a:bodyPr/>
                    <a:lstStyle/>
                    <a:p>
                      <a:pPr marL="0" marR="0" algn="ctr">
                        <a:lnSpc>
                          <a:spcPct val="110000"/>
                        </a:lnSpc>
                        <a:spcBef>
                          <a:spcPts val="0"/>
                        </a:spcBef>
                        <a:spcAft>
                          <a:spcPts val="0"/>
                        </a:spcAft>
                      </a:pPr>
                      <a:r>
                        <a:rPr lang="en-US" sz="1400">
                          <a:effectLst/>
                          <a:latin typeface="Segoe UI" panose="020B0502040204020203" pitchFamily="34" charset="0"/>
                          <a:cs typeface="Segoe UI" panose="020B0502040204020203" pitchFamily="34" charset="0"/>
                        </a:rPr>
                        <a:t>Months 18-20</a:t>
                      </a:r>
                      <a:endParaRPr lang="en-US" sz="140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3"/>
                  </a:ext>
                </a:extLst>
              </a:tr>
              <a:tr h="1090613">
                <a:tc>
                  <a:txBody>
                    <a:bodyPr/>
                    <a:lstStyle/>
                    <a:p>
                      <a:pPr marL="0" marR="0">
                        <a:lnSpc>
                          <a:spcPct val="110000"/>
                        </a:lnSpc>
                        <a:spcBef>
                          <a:spcPts val="0"/>
                        </a:spcBef>
                        <a:spcAft>
                          <a:spcPts val="0"/>
                        </a:spcAft>
                      </a:pPr>
                      <a:r>
                        <a:rPr lang="en-US" sz="1400" b="0" dirty="0">
                          <a:effectLst/>
                          <a:latin typeface="Segoe UI" panose="020B0502040204020203" pitchFamily="34" charset="0"/>
                          <a:cs typeface="Segoe UI" panose="020B0502040204020203" pitchFamily="34" charset="0"/>
                        </a:rPr>
                        <a:t>DOT incorporates updates into planning process and related databases, to ensure submittal of updated functional classification in upcoming June 15</a:t>
                      </a:r>
                      <a:r>
                        <a:rPr lang="en-US" sz="1400" b="0" baseline="30000" dirty="0">
                          <a:effectLst/>
                          <a:latin typeface="Segoe UI" panose="020B0502040204020203" pitchFamily="34" charset="0"/>
                          <a:cs typeface="Segoe UI" panose="020B0502040204020203" pitchFamily="34" charset="0"/>
                        </a:rPr>
                        <a:t>th</a:t>
                      </a:r>
                      <a:r>
                        <a:rPr lang="en-US" sz="1400" b="0" dirty="0">
                          <a:effectLst/>
                          <a:latin typeface="Segoe UI" panose="020B0502040204020203" pitchFamily="34" charset="0"/>
                          <a:cs typeface="Segoe UI" panose="020B0502040204020203" pitchFamily="34" charset="0"/>
                        </a:rPr>
                        <a:t> HPMS submittal.</a:t>
                      </a:r>
                      <a:endParaRPr lang="en-US" sz="1400" b="0" dirty="0">
                        <a:effectLst/>
                        <a:latin typeface="Segoe UI" panose="020B0502040204020203" pitchFamily="34" charset="0"/>
                        <a:ea typeface="Times New Roman"/>
                        <a:cs typeface="Segoe UI" panose="020B0502040204020203" pitchFamily="34" charset="0"/>
                      </a:endParaRPr>
                    </a:p>
                  </a:txBody>
                  <a:tcPr marL="68580" marR="68580" marT="0" marB="0"/>
                </a:tc>
                <a:tc>
                  <a:txBody>
                    <a:bodyPr/>
                    <a:lstStyle/>
                    <a:p>
                      <a:pPr marL="0" marR="0" algn="ctr">
                        <a:lnSpc>
                          <a:spcPct val="110000"/>
                        </a:lnSpc>
                        <a:spcBef>
                          <a:spcPts val="0"/>
                        </a:spcBef>
                        <a:spcAft>
                          <a:spcPts val="0"/>
                        </a:spcAft>
                      </a:pPr>
                      <a:r>
                        <a:rPr lang="en-US" sz="1400" dirty="0">
                          <a:effectLst/>
                          <a:latin typeface="Segoe UI" panose="020B0502040204020203" pitchFamily="34" charset="0"/>
                          <a:cs typeface="Segoe UI" panose="020B0502040204020203" pitchFamily="34" charset="0"/>
                        </a:rPr>
                        <a:t>Months 22-24</a:t>
                      </a:r>
                      <a:endParaRPr lang="en-US" sz="1400" dirty="0">
                        <a:effectLst/>
                        <a:latin typeface="Segoe UI" panose="020B0502040204020203" pitchFamily="34" charset="0"/>
                        <a:ea typeface="Times New Roman"/>
                        <a:cs typeface="Segoe UI" panose="020B0502040204020203"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86623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600" dirty="0"/>
              <a:t>Functional Classification Process Flow Chart</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cxnSp>
        <p:nvCxnSpPr>
          <p:cNvPr id="3" name="Straight Arrow Connector 2">
            <a:extLst>
              <a:ext uri="{FF2B5EF4-FFF2-40B4-BE49-F238E27FC236}">
                <a16:creationId xmlns:a16="http://schemas.microsoft.com/office/drawing/2014/main" id="{444DD9B7-59BB-91BE-36EB-A47E5B19DE70}"/>
              </a:ext>
            </a:extLst>
          </p:cNvPr>
          <p:cNvCxnSpPr>
            <a:cxnSpLocks/>
            <a:stCxn id="6" idx="3"/>
            <a:endCxn id="55" idx="1"/>
          </p:cNvCxnSpPr>
          <p:nvPr/>
        </p:nvCxnSpPr>
        <p:spPr>
          <a:xfrm flipV="1">
            <a:off x="1475161" y="4927751"/>
            <a:ext cx="1533752" cy="8563"/>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390CB8B7-737B-BA03-7260-01CB28D9A7A5}"/>
              </a:ext>
            </a:extLst>
          </p:cNvPr>
          <p:cNvSpPr/>
          <p:nvPr/>
        </p:nvSpPr>
        <p:spPr>
          <a:xfrm>
            <a:off x="377881" y="4250514"/>
            <a:ext cx="1097280" cy="1371600"/>
          </a:xfrm>
          <a:prstGeom prst="roundRect">
            <a:avLst/>
          </a:prstGeom>
          <a:solidFill>
            <a:srgbClr val="0A4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FHWA Requests review of FC* (every 10 years)</a:t>
            </a:r>
          </a:p>
        </p:txBody>
      </p:sp>
      <p:sp>
        <p:nvSpPr>
          <p:cNvPr id="35" name="Rectangle: Rounded Corners 34">
            <a:extLst>
              <a:ext uri="{FF2B5EF4-FFF2-40B4-BE49-F238E27FC236}">
                <a16:creationId xmlns:a16="http://schemas.microsoft.com/office/drawing/2014/main" id="{E1DE1A94-A6EF-BEDB-E247-6C0A5202BB67}"/>
              </a:ext>
            </a:extLst>
          </p:cNvPr>
          <p:cNvSpPr/>
          <p:nvPr/>
        </p:nvSpPr>
        <p:spPr>
          <a:xfrm>
            <a:off x="1706765" y="4241951"/>
            <a:ext cx="1124017"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TDA updates Procedures, Handbooks, &amp; Training</a:t>
            </a:r>
          </a:p>
        </p:txBody>
      </p:sp>
      <p:sp>
        <p:nvSpPr>
          <p:cNvPr id="36" name="Rectangle: Rounded Corners 35">
            <a:extLst>
              <a:ext uri="{FF2B5EF4-FFF2-40B4-BE49-F238E27FC236}">
                <a16:creationId xmlns:a16="http://schemas.microsoft.com/office/drawing/2014/main" id="{9D43B495-E296-E30B-96E8-FC6AB0A71588}"/>
              </a:ext>
            </a:extLst>
          </p:cNvPr>
          <p:cNvSpPr/>
          <p:nvPr/>
        </p:nvSpPr>
        <p:spPr>
          <a:xfrm>
            <a:off x="6809329" y="4241951"/>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Acquire FHWA signature on final maps</a:t>
            </a:r>
          </a:p>
        </p:txBody>
      </p:sp>
      <p:sp>
        <p:nvSpPr>
          <p:cNvPr id="37" name="Rectangle: Rounded Corners 36">
            <a:extLst>
              <a:ext uri="{FF2B5EF4-FFF2-40B4-BE49-F238E27FC236}">
                <a16:creationId xmlns:a16="http://schemas.microsoft.com/office/drawing/2014/main" id="{AAEDBB9C-DD67-405A-5FF9-BF8E893C182B}"/>
              </a:ext>
            </a:extLst>
          </p:cNvPr>
          <p:cNvSpPr/>
          <p:nvPr/>
        </p:nvSpPr>
        <p:spPr>
          <a:xfrm>
            <a:off x="377882" y="2464729"/>
            <a:ext cx="1115165"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Meet with MPOs and/or local governments</a:t>
            </a:r>
          </a:p>
        </p:txBody>
      </p:sp>
      <p:sp>
        <p:nvSpPr>
          <p:cNvPr id="38" name="Rectangle: Rounded Corners 37">
            <a:extLst>
              <a:ext uri="{FF2B5EF4-FFF2-40B4-BE49-F238E27FC236}">
                <a16:creationId xmlns:a16="http://schemas.microsoft.com/office/drawing/2014/main" id="{4109D972-D7FC-7833-5BAE-EADD2D0242B7}"/>
              </a:ext>
            </a:extLst>
          </p:cNvPr>
          <p:cNvSpPr/>
          <p:nvPr/>
        </p:nvSpPr>
        <p:spPr>
          <a:xfrm>
            <a:off x="4297697" y="2464729"/>
            <a:ext cx="1097280"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Prepare draft maps &amp; spreadsheet</a:t>
            </a:r>
          </a:p>
        </p:txBody>
      </p:sp>
      <p:sp>
        <p:nvSpPr>
          <p:cNvPr id="39" name="Rectangle: Rounded Corners 38">
            <a:extLst>
              <a:ext uri="{FF2B5EF4-FFF2-40B4-BE49-F238E27FC236}">
                <a16:creationId xmlns:a16="http://schemas.microsoft.com/office/drawing/2014/main" id="{6D31F747-0B0E-F1FD-F2E4-04F960B45BCB}"/>
              </a:ext>
            </a:extLst>
          </p:cNvPr>
          <p:cNvSpPr/>
          <p:nvPr/>
        </p:nvSpPr>
        <p:spPr>
          <a:xfrm>
            <a:off x="4297697" y="4241951"/>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Draft FC  review by TDA &amp; FHWA</a:t>
            </a:r>
          </a:p>
        </p:txBody>
      </p:sp>
      <p:cxnSp>
        <p:nvCxnSpPr>
          <p:cNvPr id="40" name="Straight Arrow Connector 39">
            <a:extLst>
              <a:ext uri="{FF2B5EF4-FFF2-40B4-BE49-F238E27FC236}">
                <a16:creationId xmlns:a16="http://schemas.microsoft.com/office/drawing/2014/main" id="{38A888E4-DD79-5AB5-5B38-6DCB33666016}"/>
              </a:ext>
            </a:extLst>
          </p:cNvPr>
          <p:cNvCxnSpPr>
            <a:cxnSpLocks/>
            <a:stCxn id="39" idx="3"/>
            <a:endCxn id="41" idx="1"/>
          </p:cNvCxnSpPr>
          <p:nvPr/>
        </p:nvCxnSpPr>
        <p:spPr>
          <a:xfrm>
            <a:off x="5394977" y="4927751"/>
            <a:ext cx="178130"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F1F2D842-BEC2-FF5A-B72C-6C0D2D1E8873}"/>
              </a:ext>
            </a:extLst>
          </p:cNvPr>
          <p:cNvSpPr/>
          <p:nvPr/>
        </p:nvSpPr>
        <p:spPr>
          <a:xfrm>
            <a:off x="5573107" y="4241951"/>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Segoe UI" panose="020B0502040204020203" pitchFamily="34" charset="0"/>
                <a:cs typeface="Segoe UI" panose="020B0502040204020203" pitchFamily="34" charset="0"/>
              </a:rPr>
              <a:t>FC consistent with requirement?</a:t>
            </a:r>
          </a:p>
        </p:txBody>
      </p:sp>
      <p:sp>
        <p:nvSpPr>
          <p:cNvPr id="42" name="Rectangle: Rounded Corners 41">
            <a:extLst>
              <a:ext uri="{FF2B5EF4-FFF2-40B4-BE49-F238E27FC236}">
                <a16:creationId xmlns:a16="http://schemas.microsoft.com/office/drawing/2014/main" id="{482308D6-3D0E-50D9-6723-582F6C32C121}"/>
              </a:ext>
            </a:extLst>
          </p:cNvPr>
          <p:cNvSpPr/>
          <p:nvPr/>
        </p:nvSpPr>
        <p:spPr>
          <a:xfrm>
            <a:off x="5590738" y="3839762"/>
            <a:ext cx="497390" cy="340519"/>
          </a:xfrm>
          <a:prstGeom prst="roundRect">
            <a:avLst/>
          </a:prstGeom>
          <a:solidFill>
            <a:srgbClr val="D32D24"/>
          </a:solidFill>
        </p:spPr>
        <p:txBody>
          <a:bodyPr wrap="square" rtlCol="0">
            <a:spAutoFit/>
          </a:bodyPr>
          <a:lstStyle/>
          <a:p>
            <a:pPr algn="ctr"/>
            <a:r>
              <a:rPr lang="en-US" sz="1400" b="1" dirty="0">
                <a:solidFill>
                  <a:schemeClr val="bg1"/>
                </a:solidFill>
                <a:latin typeface="Segoe UI" panose="020B0502040204020203" pitchFamily="34" charset="0"/>
                <a:cs typeface="Segoe UI" panose="020B0502040204020203" pitchFamily="34" charset="0"/>
              </a:rPr>
              <a:t>No</a:t>
            </a:r>
          </a:p>
        </p:txBody>
      </p:sp>
      <p:sp>
        <p:nvSpPr>
          <p:cNvPr id="43" name="Rectangle: Rounded Corners 42">
            <a:extLst>
              <a:ext uri="{FF2B5EF4-FFF2-40B4-BE49-F238E27FC236}">
                <a16:creationId xmlns:a16="http://schemas.microsoft.com/office/drawing/2014/main" id="{D01FD04B-BFCA-1EA6-F1D3-8D9E9E358A33}"/>
              </a:ext>
            </a:extLst>
          </p:cNvPr>
          <p:cNvSpPr/>
          <p:nvPr/>
        </p:nvSpPr>
        <p:spPr>
          <a:xfrm>
            <a:off x="6135121" y="3836329"/>
            <a:ext cx="537558" cy="340519"/>
          </a:xfrm>
          <a:prstGeom prst="roundRect">
            <a:avLst/>
          </a:prstGeom>
          <a:solidFill>
            <a:srgbClr val="00B050"/>
          </a:solidFill>
        </p:spPr>
        <p:txBody>
          <a:bodyPr wrap="square" rtlCol="0">
            <a:spAutoFit/>
          </a:bodyPr>
          <a:lstStyle/>
          <a:p>
            <a:pPr algn="ctr"/>
            <a:r>
              <a:rPr lang="en-US" sz="1400" b="1" dirty="0">
                <a:solidFill>
                  <a:schemeClr val="bg1"/>
                </a:solidFill>
                <a:latin typeface="Segoe UI" panose="020B0502040204020203" pitchFamily="34" charset="0"/>
                <a:cs typeface="Segoe UI" panose="020B0502040204020203" pitchFamily="34" charset="0"/>
              </a:rPr>
              <a:t>Yes</a:t>
            </a:r>
          </a:p>
        </p:txBody>
      </p:sp>
      <p:sp>
        <p:nvSpPr>
          <p:cNvPr id="44" name="Rectangle: Rounded Corners 43">
            <a:extLst>
              <a:ext uri="{FF2B5EF4-FFF2-40B4-BE49-F238E27FC236}">
                <a16:creationId xmlns:a16="http://schemas.microsoft.com/office/drawing/2014/main" id="{E337AA58-A820-A138-C910-B027383227A9}"/>
              </a:ext>
            </a:extLst>
          </p:cNvPr>
          <p:cNvSpPr/>
          <p:nvPr/>
        </p:nvSpPr>
        <p:spPr>
          <a:xfrm>
            <a:off x="10750445" y="2465083"/>
            <a:ext cx="1097280" cy="3148467"/>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PROCESS COMPLETE</a:t>
            </a:r>
          </a:p>
        </p:txBody>
      </p:sp>
      <p:cxnSp>
        <p:nvCxnSpPr>
          <p:cNvPr id="45" name="Straight Arrow Connector 44">
            <a:extLst>
              <a:ext uri="{FF2B5EF4-FFF2-40B4-BE49-F238E27FC236}">
                <a16:creationId xmlns:a16="http://schemas.microsoft.com/office/drawing/2014/main" id="{1721F49C-DF4D-6E7C-4841-C52E2B9DB622}"/>
              </a:ext>
            </a:extLst>
          </p:cNvPr>
          <p:cNvCxnSpPr>
            <a:cxnSpLocks/>
            <a:stCxn id="36" idx="3"/>
          </p:cNvCxnSpPr>
          <p:nvPr/>
        </p:nvCxnSpPr>
        <p:spPr>
          <a:xfrm>
            <a:off x="7906609" y="4927751"/>
            <a:ext cx="2852050" cy="12247"/>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F86CBC66-1A80-4C6F-D61F-8654E31A7C26}"/>
              </a:ext>
            </a:extLst>
          </p:cNvPr>
          <p:cNvSpPr/>
          <p:nvPr/>
        </p:nvSpPr>
        <p:spPr>
          <a:xfrm>
            <a:off x="6809329" y="2464729"/>
            <a:ext cx="1097280"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Get signature of MPO and/or local government official and the District</a:t>
            </a:r>
          </a:p>
        </p:txBody>
      </p:sp>
      <p:sp>
        <p:nvSpPr>
          <p:cNvPr id="47" name="Rectangle: Rounded Corners 46">
            <a:extLst>
              <a:ext uri="{FF2B5EF4-FFF2-40B4-BE49-F238E27FC236}">
                <a16:creationId xmlns:a16="http://schemas.microsoft.com/office/drawing/2014/main" id="{BC22C3F4-6322-8ED4-738C-3F8E7DDBDB07}"/>
              </a:ext>
            </a:extLst>
          </p:cNvPr>
          <p:cNvSpPr/>
          <p:nvPr/>
        </p:nvSpPr>
        <p:spPr>
          <a:xfrm>
            <a:off x="8023506" y="4254198"/>
            <a:ext cx="1097280"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Distribute maps &amp; spreadsheet</a:t>
            </a:r>
          </a:p>
        </p:txBody>
      </p:sp>
      <p:sp>
        <p:nvSpPr>
          <p:cNvPr id="48" name="Rectangle: Rounded Corners 47">
            <a:extLst>
              <a:ext uri="{FF2B5EF4-FFF2-40B4-BE49-F238E27FC236}">
                <a16:creationId xmlns:a16="http://schemas.microsoft.com/office/drawing/2014/main" id="{930EE806-0906-3608-10D1-4099467D8F33}"/>
              </a:ext>
            </a:extLst>
          </p:cNvPr>
          <p:cNvSpPr/>
          <p:nvPr/>
        </p:nvSpPr>
        <p:spPr>
          <a:xfrm>
            <a:off x="9246635" y="4254198"/>
            <a:ext cx="1097280"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Update RCI Feature 121 PROFUNCL</a:t>
            </a:r>
          </a:p>
        </p:txBody>
      </p:sp>
      <p:grpSp>
        <p:nvGrpSpPr>
          <p:cNvPr id="49" name="Group 48">
            <a:extLst>
              <a:ext uri="{FF2B5EF4-FFF2-40B4-BE49-F238E27FC236}">
                <a16:creationId xmlns:a16="http://schemas.microsoft.com/office/drawing/2014/main" id="{EC789DED-0200-931E-F29B-9FE339F15D1F}"/>
              </a:ext>
            </a:extLst>
          </p:cNvPr>
          <p:cNvGrpSpPr/>
          <p:nvPr/>
        </p:nvGrpSpPr>
        <p:grpSpPr>
          <a:xfrm>
            <a:off x="393161" y="1576635"/>
            <a:ext cx="1956619" cy="369332"/>
            <a:chOff x="347213" y="1420640"/>
            <a:chExt cx="1956619" cy="369332"/>
          </a:xfrm>
        </p:grpSpPr>
        <p:sp>
          <p:nvSpPr>
            <p:cNvPr id="50" name="TextBox 49">
              <a:extLst>
                <a:ext uri="{FF2B5EF4-FFF2-40B4-BE49-F238E27FC236}">
                  <a16:creationId xmlns:a16="http://schemas.microsoft.com/office/drawing/2014/main" id="{266218A7-46B6-0F65-D26D-81A03DB41DC7}"/>
                </a:ext>
              </a:extLst>
            </p:cNvPr>
            <p:cNvSpPr txBox="1"/>
            <p:nvPr/>
          </p:nvSpPr>
          <p:spPr>
            <a:xfrm>
              <a:off x="956813" y="1420640"/>
              <a:ext cx="1347019" cy="369332"/>
            </a:xfrm>
            <a:prstGeom prst="rect">
              <a:avLst/>
            </a:prstGeom>
            <a:noFill/>
          </p:spPr>
          <p:txBody>
            <a:bodyPr wrap="square" rtlCol="0">
              <a:spAutoFit/>
            </a:bodyPr>
            <a:lstStyle/>
            <a:p>
              <a:r>
                <a:rPr lang="en-US" b="1" dirty="0">
                  <a:solidFill>
                    <a:srgbClr val="084569"/>
                  </a:solidFill>
                  <a:latin typeface="Segoe UI" panose="020B0502040204020203" pitchFamily="34" charset="0"/>
                  <a:cs typeface="Segoe UI" panose="020B0502040204020203" pitchFamily="34" charset="0"/>
                </a:rPr>
                <a:t>TDA</a:t>
              </a:r>
            </a:p>
          </p:txBody>
        </p:sp>
        <p:sp>
          <p:nvSpPr>
            <p:cNvPr id="53" name="Rectangle: Rounded Corners 52">
              <a:extLst>
                <a:ext uri="{FF2B5EF4-FFF2-40B4-BE49-F238E27FC236}">
                  <a16:creationId xmlns:a16="http://schemas.microsoft.com/office/drawing/2014/main" id="{33F08EE5-A8AE-4DD4-32EE-AB0A8C042136}"/>
                </a:ext>
              </a:extLst>
            </p:cNvPr>
            <p:cNvSpPr/>
            <p:nvPr/>
          </p:nvSpPr>
          <p:spPr>
            <a:xfrm>
              <a:off x="347213" y="1424092"/>
              <a:ext cx="511282" cy="362428"/>
            </a:xfrm>
            <a:prstGeom prst="roundRect">
              <a:avLst/>
            </a:prstGeom>
            <a:solidFill>
              <a:srgbClr val="0A4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cxnSp>
        <p:nvCxnSpPr>
          <p:cNvPr id="54" name="Connector: Elbow 53">
            <a:extLst>
              <a:ext uri="{FF2B5EF4-FFF2-40B4-BE49-F238E27FC236}">
                <a16:creationId xmlns:a16="http://schemas.microsoft.com/office/drawing/2014/main" id="{54A3CE0E-1C86-CE13-8D96-CA3EA4F57A11}"/>
              </a:ext>
            </a:extLst>
          </p:cNvPr>
          <p:cNvCxnSpPr>
            <a:cxnSpLocks/>
            <a:stCxn id="55" idx="0"/>
            <a:endCxn id="37" idx="2"/>
          </p:cNvCxnSpPr>
          <p:nvPr/>
        </p:nvCxnSpPr>
        <p:spPr>
          <a:xfrm rot="16200000" flipV="1">
            <a:off x="2043698" y="2728096"/>
            <a:ext cx="405622" cy="2622088"/>
          </a:xfrm>
          <a:prstGeom prst="bentConnector3">
            <a:avLst>
              <a:gd name="adj1" fmla="val 50000"/>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4ACB2979-726B-8160-BE49-DBA75BCE5C1B}"/>
              </a:ext>
            </a:extLst>
          </p:cNvPr>
          <p:cNvSpPr/>
          <p:nvPr/>
        </p:nvSpPr>
        <p:spPr>
          <a:xfrm>
            <a:off x="3008913" y="4241951"/>
            <a:ext cx="1097280" cy="1371600"/>
          </a:xfrm>
          <a:prstGeom prst="roundRect">
            <a:avLst/>
          </a:prstGeom>
          <a:solidFill>
            <a:srgbClr val="084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Segoe UI" panose="020B0502040204020203" pitchFamily="34" charset="0"/>
                <a:cs typeface="Segoe UI" panose="020B0502040204020203" pitchFamily="34" charset="0"/>
              </a:rPr>
              <a:t>Provide maps to Districts with new Census boundaries in GIS format</a:t>
            </a:r>
          </a:p>
        </p:txBody>
      </p:sp>
      <p:cxnSp>
        <p:nvCxnSpPr>
          <p:cNvPr id="56" name="Straight Arrow Connector 55">
            <a:extLst>
              <a:ext uri="{FF2B5EF4-FFF2-40B4-BE49-F238E27FC236}">
                <a16:creationId xmlns:a16="http://schemas.microsoft.com/office/drawing/2014/main" id="{BEC968FA-1318-1961-BFCD-9BBEE0275F54}"/>
              </a:ext>
            </a:extLst>
          </p:cNvPr>
          <p:cNvCxnSpPr>
            <a:cxnSpLocks/>
            <a:endCxn id="38" idx="1"/>
          </p:cNvCxnSpPr>
          <p:nvPr/>
        </p:nvCxnSpPr>
        <p:spPr>
          <a:xfrm>
            <a:off x="1489903" y="3146248"/>
            <a:ext cx="2807794" cy="4281"/>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56">
            <a:extLst>
              <a:ext uri="{FF2B5EF4-FFF2-40B4-BE49-F238E27FC236}">
                <a16:creationId xmlns:a16="http://schemas.microsoft.com/office/drawing/2014/main" id="{D13008D9-D208-A640-CAF8-823E039A1B65}"/>
              </a:ext>
            </a:extLst>
          </p:cNvPr>
          <p:cNvSpPr/>
          <p:nvPr/>
        </p:nvSpPr>
        <p:spPr>
          <a:xfrm>
            <a:off x="1706765" y="2464729"/>
            <a:ext cx="1110643"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Define FC with MPO and/or local government staff</a:t>
            </a:r>
          </a:p>
        </p:txBody>
      </p:sp>
      <p:sp>
        <p:nvSpPr>
          <p:cNvPr id="58" name="Rectangle: Rounded Corners 57">
            <a:extLst>
              <a:ext uri="{FF2B5EF4-FFF2-40B4-BE49-F238E27FC236}">
                <a16:creationId xmlns:a16="http://schemas.microsoft.com/office/drawing/2014/main" id="{021C1776-D6C2-FAB9-871F-3DFCF7498385}"/>
              </a:ext>
            </a:extLst>
          </p:cNvPr>
          <p:cNvSpPr/>
          <p:nvPr/>
        </p:nvSpPr>
        <p:spPr>
          <a:xfrm>
            <a:off x="3008913" y="2464729"/>
            <a:ext cx="1097280" cy="1371600"/>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Segoe UI" panose="020B0502040204020203" pitchFamily="34" charset="0"/>
                <a:cs typeface="Segoe UI" panose="020B0502040204020203" pitchFamily="34" charset="0"/>
              </a:rPr>
              <a:t>Coordinate with other counties, Districts, and states at boundaries</a:t>
            </a:r>
          </a:p>
        </p:txBody>
      </p:sp>
      <p:cxnSp>
        <p:nvCxnSpPr>
          <p:cNvPr id="59" name="Straight Arrow Connector 58">
            <a:extLst>
              <a:ext uri="{FF2B5EF4-FFF2-40B4-BE49-F238E27FC236}">
                <a16:creationId xmlns:a16="http://schemas.microsoft.com/office/drawing/2014/main" id="{8B7B0695-0254-FCA8-F5F2-EE0A5F294540}"/>
              </a:ext>
            </a:extLst>
          </p:cNvPr>
          <p:cNvCxnSpPr>
            <a:cxnSpLocks/>
            <a:stCxn id="38" idx="2"/>
            <a:endCxn id="39" idx="0"/>
          </p:cNvCxnSpPr>
          <p:nvPr/>
        </p:nvCxnSpPr>
        <p:spPr>
          <a:xfrm>
            <a:off x="4846337" y="3836329"/>
            <a:ext cx="0" cy="405622"/>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FED39A2E-DBC6-3F3B-9CF8-E0ECC07A191E}"/>
              </a:ext>
            </a:extLst>
          </p:cNvPr>
          <p:cNvCxnSpPr>
            <a:cxnSpLocks/>
            <a:stCxn id="42" idx="0"/>
            <a:endCxn id="57" idx="0"/>
          </p:cNvCxnSpPr>
          <p:nvPr/>
        </p:nvCxnSpPr>
        <p:spPr>
          <a:xfrm rot="16200000" flipV="1">
            <a:off x="3363244" y="1363573"/>
            <a:ext cx="1375033" cy="3577346"/>
          </a:xfrm>
          <a:prstGeom prst="bentConnector3">
            <a:avLst>
              <a:gd name="adj1" fmla="val 116625"/>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AC0A5AC3-D166-9F28-CCFA-8ED71AFC7EB4}"/>
              </a:ext>
            </a:extLst>
          </p:cNvPr>
          <p:cNvCxnSpPr>
            <a:cxnSpLocks/>
            <a:stCxn id="43" idx="0"/>
            <a:endCxn id="46" idx="0"/>
          </p:cNvCxnSpPr>
          <p:nvPr/>
        </p:nvCxnSpPr>
        <p:spPr>
          <a:xfrm rot="5400000" flipH="1" flipV="1">
            <a:off x="6195134" y="2673495"/>
            <a:ext cx="1371600" cy="954069"/>
          </a:xfrm>
          <a:prstGeom prst="bentConnector3">
            <a:avLst>
              <a:gd name="adj1" fmla="val 116667"/>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FEA3944-3FC7-7D9A-C6DF-15C5DF49E46C}"/>
              </a:ext>
            </a:extLst>
          </p:cNvPr>
          <p:cNvCxnSpPr>
            <a:cxnSpLocks/>
            <a:stCxn id="46" idx="2"/>
            <a:endCxn id="36" idx="0"/>
          </p:cNvCxnSpPr>
          <p:nvPr/>
        </p:nvCxnSpPr>
        <p:spPr>
          <a:xfrm>
            <a:off x="7357969" y="3836329"/>
            <a:ext cx="0" cy="405622"/>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8C421EB-F4AA-BA8F-9A5D-D522FE55D57A}"/>
              </a:ext>
            </a:extLst>
          </p:cNvPr>
          <p:cNvSpPr txBox="1"/>
          <p:nvPr/>
        </p:nvSpPr>
        <p:spPr>
          <a:xfrm>
            <a:off x="377881" y="5767503"/>
            <a:ext cx="3252814"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FC* = Functional Classification</a:t>
            </a:r>
          </a:p>
        </p:txBody>
      </p:sp>
      <p:grpSp>
        <p:nvGrpSpPr>
          <p:cNvPr id="68" name="Group 67">
            <a:extLst>
              <a:ext uri="{FF2B5EF4-FFF2-40B4-BE49-F238E27FC236}">
                <a16:creationId xmlns:a16="http://schemas.microsoft.com/office/drawing/2014/main" id="{C219724C-76D7-1876-DDA0-5DB05349BC15}"/>
              </a:ext>
            </a:extLst>
          </p:cNvPr>
          <p:cNvGrpSpPr/>
          <p:nvPr/>
        </p:nvGrpSpPr>
        <p:grpSpPr>
          <a:xfrm>
            <a:off x="2127718" y="1576150"/>
            <a:ext cx="2718619" cy="369332"/>
            <a:chOff x="347213" y="1893887"/>
            <a:chExt cx="2718619" cy="369332"/>
          </a:xfrm>
        </p:grpSpPr>
        <p:sp>
          <p:nvSpPr>
            <p:cNvPr id="70" name="TextBox 69">
              <a:extLst>
                <a:ext uri="{FF2B5EF4-FFF2-40B4-BE49-F238E27FC236}">
                  <a16:creationId xmlns:a16="http://schemas.microsoft.com/office/drawing/2014/main" id="{5995AEA9-42FE-B5A2-87BB-95EA6BE980A0}"/>
                </a:ext>
              </a:extLst>
            </p:cNvPr>
            <p:cNvSpPr txBox="1"/>
            <p:nvPr/>
          </p:nvSpPr>
          <p:spPr>
            <a:xfrm>
              <a:off x="956813" y="1893887"/>
              <a:ext cx="2109019" cy="369332"/>
            </a:xfrm>
            <a:prstGeom prst="rect">
              <a:avLst/>
            </a:prstGeom>
            <a:noFill/>
          </p:spPr>
          <p:txBody>
            <a:bodyPr wrap="square" rtlCol="0">
              <a:spAutoFit/>
            </a:bodyPr>
            <a:lstStyle/>
            <a:p>
              <a:r>
                <a:rPr lang="en-US" b="1" dirty="0">
                  <a:solidFill>
                    <a:srgbClr val="3F98B6"/>
                  </a:solidFill>
                  <a:latin typeface="Segoe UI" panose="020B0502040204020203" pitchFamily="34" charset="0"/>
                  <a:cs typeface="Segoe UI" panose="020B0502040204020203" pitchFamily="34" charset="0"/>
                </a:rPr>
                <a:t>The District</a:t>
              </a:r>
            </a:p>
          </p:txBody>
        </p:sp>
        <p:sp>
          <p:nvSpPr>
            <p:cNvPr id="71" name="Rectangle: Rounded Corners 70">
              <a:extLst>
                <a:ext uri="{FF2B5EF4-FFF2-40B4-BE49-F238E27FC236}">
                  <a16:creationId xmlns:a16="http://schemas.microsoft.com/office/drawing/2014/main" id="{7DEB1593-936F-B3A6-E5DA-2A3CF303B6E8}"/>
                </a:ext>
              </a:extLst>
            </p:cNvPr>
            <p:cNvSpPr/>
            <p:nvPr/>
          </p:nvSpPr>
          <p:spPr>
            <a:xfrm>
              <a:off x="347213" y="1897339"/>
              <a:ext cx="511282" cy="362428"/>
            </a:xfrm>
            <a:prstGeom prst="roundRect">
              <a:avLst/>
            </a:prstGeom>
            <a:solidFill>
              <a:srgbClr val="3F9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Tree>
    <p:extLst>
      <p:ext uri="{BB962C8B-B14F-4D97-AF65-F5344CB8AC3E}">
        <p14:creationId xmlns:p14="http://schemas.microsoft.com/office/powerpoint/2010/main" val="1795487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563256EB-7BED-968D-B9A0-0A8F5DF3EF73}"/>
              </a:ext>
            </a:extLst>
          </p:cNvPr>
          <p:cNvSpPr>
            <a:spLocks noGrp="1"/>
          </p:cNvSpPr>
          <p:nvPr>
            <p:ph idx="1"/>
          </p:nvPr>
        </p:nvSpPr>
        <p:spPr>
          <a:xfrm>
            <a:off x="489808" y="1148203"/>
            <a:ext cx="6080673" cy="5471391"/>
          </a:xfrm>
        </p:spPr>
        <p:txBody>
          <a:bodyPr>
            <a:normAutofit fontScale="85000" lnSpcReduction="10000"/>
          </a:bodyPr>
          <a:lstStyle/>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Adhere to line symbology required by FDOT.</a:t>
            </a:r>
          </a:p>
          <a:p>
            <a:pPr marR="0" lvl="0" fontAlgn="base">
              <a:lnSpc>
                <a:spcPct val="120000"/>
              </a:lnSpc>
              <a:spcBef>
                <a:spcPts val="0"/>
              </a:spcBef>
              <a:spcAft>
                <a:spcPts val="0"/>
              </a:spcAft>
            </a:pPr>
            <a:r>
              <a:rPr lang="en-US" sz="2400" dirty="0">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C</a:t>
            </a: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oordinate projection system:</a:t>
            </a:r>
            <a:r>
              <a:rPr lang="en-US" sz="2400" u="none" strike="noStrike" dirty="0">
                <a:ln>
                  <a:noFill/>
                </a:ln>
                <a:solidFill>
                  <a:srgbClr val="000000"/>
                </a:solidFill>
                <a:effectLst>
                  <a:outerShdw sx="0" sy="0">
                    <a:srgbClr val="000000"/>
                  </a:outerShdw>
                </a:effectLst>
                <a:latin typeface="Segoe UI" panose="020B0502040204020203" pitchFamily="34" charset="0"/>
                <a:ea typeface="Arial" panose="020B0604020202020204" pitchFamily="34" charset="0"/>
                <a:cs typeface="Segoe UI" panose="020B0502040204020203" pitchFamily="34" charset="0"/>
              </a:rPr>
              <a:t> EPSG:26917: NAD83/UTM zone 17N.</a:t>
            </a:r>
          </a:p>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Legend detailing urban boundary and functional classification symbology.</a:t>
            </a:r>
          </a:p>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‘Recommended by:’ Signature/Date blocks for FDOT and the Local Entity.</a:t>
            </a:r>
          </a:p>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‘Approved by:’ Signature/Date block for FHWA.</a:t>
            </a:r>
          </a:p>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Include colored FDOT logo.</a:t>
            </a:r>
          </a:p>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File created date.</a:t>
            </a:r>
          </a:p>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Prepared by and in cooperation with statement.</a:t>
            </a:r>
          </a:p>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County title.</a:t>
            </a:r>
          </a:p>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Include a compass rose.</a:t>
            </a:r>
          </a:p>
          <a:p>
            <a:pPr marR="0" lvl="0" fontAlgn="base">
              <a:lnSpc>
                <a:spcPct val="120000"/>
              </a:lnSpc>
              <a:spcBef>
                <a:spcPts val="0"/>
              </a:spcBef>
              <a:spcAft>
                <a:spcPts val="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Include map scale in miles.</a:t>
            </a:r>
          </a:p>
          <a:p>
            <a:pPr marR="0" lvl="0" fontAlgn="base">
              <a:lnSpc>
                <a:spcPct val="120000"/>
              </a:lnSpc>
              <a:spcBef>
                <a:spcPts val="0"/>
              </a:spcBef>
              <a:spcAft>
                <a:spcPts val="1000"/>
              </a:spcAft>
            </a:pPr>
            <a:r>
              <a:rPr lang="en-US" sz="2400" u="none" strike="noStrike" dirty="0">
                <a:ln>
                  <a:noFill/>
                </a:ln>
                <a:solidFill>
                  <a:srgbClr val="000000"/>
                </a:solidFill>
                <a:effectLst>
                  <a:outerShdw sx="0" sy="0">
                    <a:srgbClr val="000000"/>
                  </a:outerShdw>
                </a:effectLst>
                <a:latin typeface="Segoe UI" panose="020B0502040204020203" pitchFamily="34" charset="0"/>
                <a:ea typeface="MS Mincho" panose="02020609040205080304" pitchFamily="49" charset="-128"/>
                <a:cs typeface="Segoe UI" panose="020B0502040204020203" pitchFamily="34" charset="0"/>
              </a:rPr>
              <a:t>Provide separate inset maps of main urban areas within the county.</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6" name="Picture 5">
            <a:extLst>
              <a:ext uri="{FF2B5EF4-FFF2-40B4-BE49-F238E27FC236}">
                <a16:creationId xmlns:a16="http://schemas.microsoft.com/office/drawing/2014/main" id="{02D747BA-14CC-2750-5CA2-35AA63FCE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803" y="42722"/>
            <a:ext cx="5266761" cy="6815278"/>
          </a:xfrm>
          <a:prstGeom prst="rect">
            <a:avLst/>
          </a:prstGeom>
        </p:spPr>
      </p:pic>
      <p:sp>
        <p:nvSpPr>
          <p:cNvPr id="7" name="Rectangle 6">
            <a:extLst>
              <a:ext uri="{FF2B5EF4-FFF2-40B4-BE49-F238E27FC236}">
                <a16:creationId xmlns:a16="http://schemas.microsoft.com/office/drawing/2014/main" id="{D8ECADCA-018D-7AFF-BED7-6F6E373C97C0}"/>
              </a:ext>
            </a:extLst>
          </p:cNvPr>
          <p:cNvSpPr/>
          <p:nvPr/>
        </p:nvSpPr>
        <p:spPr>
          <a:xfrm>
            <a:off x="6017443" y="9426"/>
            <a:ext cx="6174557" cy="9143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UABFC Map Requirements</a:t>
            </a:r>
          </a:p>
        </p:txBody>
      </p:sp>
      <p:pic>
        <p:nvPicPr>
          <p:cNvPr id="9" name="Picture 8">
            <a:extLst>
              <a:ext uri="{FF2B5EF4-FFF2-40B4-BE49-F238E27FC236}">
                <a16:creationId xmlns:a16="http://schemas.microsoft.com/office/drawing/2014/main" id="{5251975F-B183-CBC3-8C7A-94C4748F98D9}"/>
              </a:ext>
            </a:extLst>
          </p:cNvPr>
          <p:cNvPicPr>
            <a:picLocks noChangeAspect="1"/>
          </p:cNvPicPr>
          <p:nvPr/>
        </p:nvPicPr>
        <p:blipFill>
          <a:blip r:embed="rId4"/>
          <a:stretch>
            <a:fillRect/>
          </a:stretch>
        </p:blipFill>
        <p:spPr>
          <a:xfrm>
            <a:off x="11391063" y="90497"/>
            <a:ext cx="685896" cy="628738"/>
          </a:xfrm>
          <a:prstGeom prst="rect">
            <a:avLst/>
          </a:prstGeom>
        </p:spPr>
      </p:pic>
    </p:spTree>
    <p:extLst>
      <p:ext uri="{BB962C8B-B14F-4D97-AF65-F5344CB8AC3E}">
        <p14:creationId xmlns:p14="http://schemas.microsoft.com/office/powerpoint/2010/main" val="3341145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563256EB-7BED-968D-B9A0-0A8F5DF3EF73}"/>
              </a:ext>
            </a:extLst>
          </p:cNvPr>
          <p:cNvSpPr>
            <a:spLocks noGrp="1"/>
          </p:cNvSpPr>
          <p:nvPr>
            <p:ph idx="1"/>
          </p:nvPr>
        </p:nvSpPr>
        <p:spPr>
          <a:xfrm>
            <a:off x="367259" y="1148203"/>
            <a:ext cx="4301902" cy="5471391"/>
          </a:xfrm>
        </p:spPr>
        <p:txBody>
          <a:bodyPr>
            <a:normAutofit/>
          </a:bodyPr>
          <a:lstStyle/>
          <a:p>
            <a:pPr algn="l" rtl="0" fontAlgn="base">
              <a:buFont typeface="Arial" panose="020B0604020202020204" pitchFamily="34" charset="0"/>
              <a:buChar char="•"/>
            </a:pPr>
            <a:r>
              <a:rPr lang="en-US" sz="2400" b="0" i="0" dirty="0">
                <a:solidFill>
                  <a:srgbClr val="000000"/>
                </a:solidFill>
                <a:effectLst/>
                <a:latin typeface="Segoe UI" panose="020B0502040204020203" pitchFamily="34" charset="0"/>
                <a:cs typeface="Segoe UI" panose="020B0502040204020203" pitchFamily="34" charset="0"/>
              </a:rPr>
              <a:t>Provide an adjusted urban area boundary dataset to TDA within an ESRI Geodatabase/Feature Class format.</a:t>
            </a:r>
          </a:p>
          <a:p>
            <a:pPr algn="l" rtl="0" fontAlgn="base">
              <a:buFont typeface="Arial" panose="020B0604020202020204" pitchFamily="34" charset="0"/>
              <a:buChar char="•"/>
            </a:pPr>
            <a:endParaRPr lang="en-US" sz="2400" b="0" i="0" dirty="0">
              <a:solidFill>
                <a:srgbClr val="000000"/>
              </a:solidFill>
              <a:effectLst/>
              <a:latin typeface="Segoe UI" panose="020B0502040204020203" pitchFamily="34" charset="0"/>
              <a:cs typeface="Segoe UI" panose="020B0502040204020203" pitchFamily="34" charset="0"/>
            </a:endParaRPr>
          </a:p>
          <a:p>
            <a:pPr algn="l" rtl="0" fontAlgn="base">
              <a:buFont typeface="Arial" panose="020B0604020202020204" pitchFamily="34" charset="0"/>
              <a:buChar char="•"/>
            </a:pPr>
            <a:r>
              <a:rPr lang="en-US" sz="2400" dirty="0">
                <a:solidFill>
                  <a:srgbClr val="000000"/>
                </a:solidFill>
                <a:latin typeface="Segoe UI" panose="020B0502040204020203" pitchFamily="34" charset="0"/>
                <a:cs typeface="Segoe UI" panose="020B0502040204020203" pitchFamily="34" charset="0"/>
              </a:rPr>
              <a:t>Provide data with the </a:t>
            </a:r>
            <a:r>
              <a:rPr lang="en-US" sz="2400" b="0" i="0" dirty="0">
                <a:solidFill>
                  <a:srgbClr val="000000"/>
                </a:solidFill>
                <a:effectLst/>
                <a:latin typeface="Segoe UI" panose="020B0502040204020203" pitchFamily="34" charset="0"/>
                <a:cs typeface="Segoe UI" panose="020B0502040204020203" pitchFamily="34" charset="0"/>
              </a:rPr>
              <a:t> EPSG:26917: NAD83/UTM zone 17N coordinate projection system.</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UAB GIS Data Format</a:t>
            </a:r>
          </a:p>
        </p:txBody>
      </p:sp>
      <p:graphicFrame>
        <p:nvGraphicFramePr>
          <p:cNvPr id="3" name="Table 2">
            <a:extLst>
              <a:ext uri="{FF2B5EF4-FFF2-40B4-BE49-F238E27FC236}">
                <a16:creationId xmlns:a16="http://schemas.microsoft.com/office/drawing/2014/main" id="{99694C0A-A8F1-DCA7-ADD4-167CA53451F5}"/>
              </a:ext>
            </a:extLst>
          </p:cNvPr>
          <p:cNvGraphicFramePr>
            <a:graphicFrameLocks noGrp="1"/>
          </p:cNvGraphicFramePr>
          <p:nvPr>
            <p:extLst>
              <p:ext uri="{D42A27DB-BD31-4B8C-83A1-F6EECF244321}">
                <p14:modId xmlns:p14="http://schemas.microsoft.com/office/powerpoint/2010/main" val="859237892"/>
              </p:ext>
            </p:extLst>
          </p:nvPr>
        </p:nvGraphicFramePr>
        <p:xfrm>
          <a:off x="4816736" y="1006698"/>
          <a:ext cx="7123134" cy="5246790"/>
        </p:xfrm>
        <a:graphic>
          <a:graphicData uri="http://schemas.openxmlformats.org/drawingml/2006/table">
            <a:tbl>
              <a:tblPr/>
              <a:tblGrid>
                <a:gridCol w="2157115">
                  <a:extLst>
                    <a:ext uri="{9D8B030D-6E8A-4147-A177-3AD203B41FA5}">
                      <a16:colId xmlns:a16="http://schemas.microsoft.com/office/drawing/2014/main" val="3505062293"/>
                    </a:ext>
                  </a:extLst>
                </a:gridCol>
                <a:gridCol w="839938">
                  <a:extLst>
                    <a:ext uri="{9D8B030D-6E8A-4147-A177-3AD203B41FA5}">
                      <a16:colId xmlns:a16="http://schemas.microsoft.com/office/drawing/2014/main" val="2789182935"/>
                    </a:ext>
                  </a:extLst>
                </a:gridCol>
                <a:gridCol w="744491">
                  <a:extLst>
                    <a:ext uri="{9D8B030D-6E8A-4147-A177-3AD203B41FA5}">
                      <a16:colId xmlns:a16="http://schemas.microsoft.com/office/drawing/2014/main" val="270015321"/>
                    </a:ext>
                  </a:extLst>
                </a:gridCol>
                <a:gridCol w="3381590">
                  <a:extLst>
                    <a:ext uri="{9D8B030D-6E8A-4147-A177-3AD203B41FA5}">
                      <a16:colId xmlns:a16="http://schemas.microsoft.com/office/drawing/2014/main" val="1814764354"/>
                    </a:ext>
                  </a:extLst>
                </a:gridCol>
              </a:tblGrid>
              <a:tr h="687463">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FFFFFF"/>
                          </a:solidFill>
                          <a:effectLst/>
                          <a:latin typeface="Segoe UI" panose="020B0502040204020203" pitchFamily="34" charset="0"/>
                          <a:cs typeface="Segoe UI" panose="020B0502040204020203" pitchFamily="34" charset="0"/>
                        </a:rPr>
                        <a:t>Field Name </a:t>
                      </a:r>
                    </a:p>
                  </a:txBody>
                  <a:tcPr marL="61431" marR="61431" marT="30715" marB="30715">
                    <a:lnL w="7620" cap="flat" cmpd="sng" algn="ctr">
                      <a:solidFill>
                        <a:srgbClr val="1F4383"/>
                      </a:solidFill>
                      <a:prstDash val="solid"/>
                      <a:round/>
                      <a:headEnd type="none" w="med" len="med"/>
                      <a:tailEnd type="none" w="med" len="med"/>
                    </a:lnL>
                    <a:lnR>
                      <a:noFill/>
                    </a:lnR>
                    <a:lnT w="7620" cap="flat" cmpd="sng" algn="ctr">
                      <a:solidFill>
                        <a:srgbClr val="1F4383"/>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1F4383"/>
                    </a:solidFill>
                  </a:tcPr>
                </a:tc>
                <a:tc>
                  <a:txBody>
                    <a:bodyPr/>
                    <a:lstStyle/>
                    <a:p>
                      <a:pPr algn="ct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FFFFFF"/>
                          </a:solidFill>
                          <a:effectLst/>
                          <a:latin typeface="Segoe UI" panose="020B0502040204020203" pitchFamily="34" charset="0"/>
                          <a:cs typeface="Segoe UI" panose="020B0502040204020203" pitchFamily="34" charset="0"/>
                        </a:rPr>
                        <a:t>Data Type </a:t>
                      </a:r>
                    </a:p>
                  </a:txBody>
                  <a:tcPr marL="61431" marR="61431" marT="30715" marB="30715">
                    <a:lnL>
                      <a:noFill/>
                    </a:lnL>
                    <a:lnR>
                      <a:noFill/>
                    </a:lnR>
                    <a:lnT w="7620" cap="flat" cmpd="sng" algn="ctr">
                      <a:solidFill>
                        <a:srgbClr val="1F4383"/>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1F4383"/>
                    </a:solidFill>
                  </a:tcPr>
                </a:tc>
                <a:tc>
                  <a:txBody>
                    <a:bodyPr/>
                    <a:lstStyle/>
                    <a:p>
                      <a:pPr algn="ct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FFFFFF"/>
                          </a:solidFill>
                          <a:effectLst/>
                          <a:latin typeface="Segoe UI" panose="020B0502040204020203" pitchFamily="34" charset="0"/>
                          <a:cs typeface="Segoe UI" panose="020B0502040204020203" pitchFamily="34" charset="0"/>
                        </a:rPr>
                        <a:t>Length </a:t>
                      </a:r>
                    </a:p>
                  </a:txBody>
                  <a:tcPr marL="61431" marR="61431" marT="30715" marB="30715">
                    <a:lnL>
                      <a:noFill/>
                    </a:lnL>
                    <a:lnR>
                      <a:noFill/>
                    </a:lnR>
                    <a:lnT w="7620" cap="flat" cmpd="sng" algn="ctr">
                      <a:solidFill>
                        <a:srgbClr val="1F4383"/>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1F4383"/>
                    </a:solidFill>
                  </a:tcPr>
                </a:tc>
                <a:tc>
                  <a:txBody>
                    <a:bodyPr/>
                    <a:lstStyle/>
                    <a:p>
                      <a:pPr algn="ct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FFFFFF"/>
                          </a:solidFill>
                          <a:effectLst/>
                          <a:latin typeface="Segoe UI" panose="020B0502040204020203" pitchFamily="34" charset="0"/>
                          <a:cs typeface="Segoe UI" panose="020B0502040204020203" pitchFamily="34" charset="0"/>
                        </a:rPr>
                        <a:t>Description </a:t>
                      </a:r>
                    </a:p>
                  </a:txBody>
                  <a:tcPr marL="61431" marR="61431" marT="30715" marB="30715">
                    <a:lnL>
                      <a:noFill/>
                    </a:lnL>
                    <a:lnR w="7620" cap="flat" cmpd="sng" algn="ctr">
                      <a:solidFill>
                        <a:srgbClr val="1F4383"/>
                      </a:solidFill>
                      <a:prstDash val="solid"/>
                      <a:round/>
                      <a:headEnd type="none" w="med" len="med"/>
                      <a:tailEnd type="none" w="med" len="med"/>
                    </a:lnR>
                    <a:lnT w="7620" cap="flat" cmpd="sng" algn="ctr">
                      <a:solidFill>
                        <a:srgbClr val="1F4383"/>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1F4383"/>
                    </a:solidFill>
                  </a:tcPr>
                </a:tc>
                <a:extLst>
                  <a:ext uri="{0D108BD9-81ED-4DB2-BD59-A6C34878D82A}">
                    <a16:rowId xmlns:a16="http://schemas.microsoft.com/office/drawing/2014/main" val="658426257"/>
                  </a:ext>
                </a:extLst>
              </a:tr>
              <a:tr h="687463">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000000"/>
                          </a:solidFill>
                          <a:effectLst/>
                          <a:latin typeface="Segoe UI" panose="020B0502040204020203" pitchFamily="34" charset="0"/>
                          <a:cs typeface="Segoe UI" panose="020B0502040204020203" pitchFamily="34" charset="0"/>
                        </a:rPr>
                        <a:t>YEARRECORD </a:t>
                      </a:r>
                      <a:endParaRPr lang="en-US" sz="1400" b="1"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Small Integer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a:effectLst/>
                        <a:latin typeface="Segoe UI" panose="020B0502040204020203" pitchFamily="34" charset="0"/>
                        <a:cs typeface="Segoe UI" panose="020B0502040204020203" pitchFamily="34" charset="0"/>
                      </a:endParaRPr>
                    </a:p>
                    <a:p>
                      <a:pPr algn="r" rtl="0" fontAlgn="base"/>
                      <a:r>
                        <a:rPr lang="en-US" sz="1400" b="0" i="0">
                          <a:solidFill>
                            <a:srgbClr val="000000"/>
                          </a:solidFill>
                          <a:effectLst/>
                          <a:latin typeface="Segoe UI" panose="020B0502040204020203" pitchFamily="34" charset="0"/>
                          <a:cs typeface="Segoe UI" panose="020B0502040204020203" pitchFamily="34" charset="0"/>
                        </a:rPr>
                        <a:t>4 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Year for which the data apply (2020)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extLst>
                  <a:ext uri="{0D108BD9-81ED-4DB2-BD59-A6C34878D82A}">
                    <a16:rowId xmlns:a16="http://schemas.microsoft.com/office/drawing/2014/main" val="1317127198"/>
                  </a:ext>
                </a:extLst>
              </a:tr>
              <a:tr h="687463">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000000"/>
                          </a:solidFill>
                          <a:effectLst/>
                          <a:latin typeface="Segoe UI" panose="020B0502040204020203" pitchFamily="34" charset="0"/>
                          <a:cs typeface="Segoe UI" panose="020B0502040204020203" pitchFamily="34" charset="0"/>
                        </a:rPr>
                        <a:t>URBANCODE </a:t>
                      </a:r>
                      <a:endParaRPr lang="en-US" sz="1400" b="1"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Small Integer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a:effectLst/>
                        <a:latin typeface="Segoe UI" panose="020B0502040204020203" pitchFamily="34" charset="0"/>
                        <a:cs typeface="Segoe UI" panose="020B0502040204020203" pitchFamily="34" charset="0"/>
                      </a:endParaRPr>
                    </a:p>
                    <a:p>
                      <a:pPr algn="r" rtl="0" fontAlgn="base"/>
                      <a:r>
                        <a:rPr lang="en-US" sz="1400" b="0" i="0">
                          <a:solidFill>
                            <a:srgbClr val="000000"/>
                          </a:solidFill>
                          <a:effectLst/>
                          <a:latin typeface="Segoe UI" panose="020B0502040204020203" pitchFamily="34" charset="0"/>
                          <a:cs typeface="Segoe UI" panose="020B0502040204020203" pitchFamily="34" charset="0"/>
                        </a:rPr>
                        <a:t>5 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Census Urban Code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extLst>
                  <a:ext uri="{0D108BD9-81ED-4DB2-BD59-A6C34878D82A}">
                    <a16:rowId xmlns:a16="http://schemas.microsoft.com/office/drawing/2014/main" val="1865064813"/>
                  </a:ext>
                </a:extLst>
              </a:tr>
              <a:tr h="478375">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000000"/>
                          </a:solidFill>
                          <a:effectLst/>
                          <a:latin typeface="Segoe UI" panose="020B0502040204020203" pitchFamily="34" charset="0"/>
                          <a:cs typeface="Segoe UI" panose="020B0502040204020203" pitchFamily="34" charset="0"/>
                        </a:rPr>
                        <a:t>URBANNAME </a:t>
                      </a:r>
                      <a:endParaRPr lang="en-US" sz="1400" b="1"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0" i="0" dirty="0">
                          <a:solidFill>
                            <a:srgbClr val="000000"/>
                          </a:solidFill>
                          <a:effectLst/>
                          <a:latin typeface="Segoe UI" panose="020B0502040204020203" pitchFamily="34" charset="0"/>
                          <a:cs typeface="Segoe UI" panose="020B0502040204020203" pitchFamily="34" charset="0"/>
                        </a:rPr>
                        <a:t>String </a:t>
                      </a:r>
                      <a:endParaRPr lang="en-US" sz="1400" b="0"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a:effectLst/>
                        <a:latin typeface="Segoe UI" panose="020B0502040204020203" pitchFamily="34" charset="0"/>
                        <a:cs typeface="Segoe UI" panose="020B0502040204020203" pitchFamily="34" charset="0"/>
                      </a:endParaRPr>
                    </a:p>
                    <a:p>
                      <a:pPr algn="r" rtl="0" fontAlgn="base"/>
                      <a:r>
                        <a:rPr lang="en-US" sz="1400" b="0" i="0">
                          <a:solidFill>
                            <a:srgbClr val="000000"/>
                          </a:solidFill>
                          <a:effectLst/>
                          <a:latin typeface="Segoe UI" panose="020B0502040204020203" pitchFamily="34" charset="0"/>
                          <a:cs typeface="Segoe UI" panose="020B0502040204020203" pitchFamily="34" charset="0"/>
                        </a:rPr>
                        <a:t>100 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Urban Name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extLst>
                  <a:ext uri="{0D108BD9-81ED-4DB2-BD59-A6C34878D82A}">
                    <a16:rowId xmlns:a16="http://schemas.microsoft.com/office/drawing/2014/main" val="2667488243"/>
                  </a:ext>
                </a:extLst>
              </a:tr>
              <a:tr h="478375">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000000"/>
                          </a:solidFill>
                          <a:effectLst/>
                          <a:latin typeface="Segoe UI" panose="020B0502040204020203" pitchFamily="34" charset="0"/>
                          <a:cs typeface="Segoe UI" panose="020B0502040204020203" pitchFamily="34" charset="0"/>
                        </a:rPr>
                        <a:t>CENSUSPOP </a:t>
                      </a:r>
                      <a:endParaRPr lang="en-US" sz="1400" b="1"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0" i="0" dirty="0">
                          <a:solidFill>
                            <a:srgbClr val="000000"/>
                          </a:solidFill>
                          <a:effectLst/>
                          <a:latin typeface="Segoe UI" panose="020B0502040204020203" pitchFamily="34" charset="0"/>
                          <a:cs typeface="Segoe UI" panose="020B0502040204020203" pitchFamily="34" charset="0"/>
                        </a:rPr>
                        <a:t>Double </a:t>
                      </a:r>
                      <a:endParaRPr lang="en-US" sz="1400" b="0"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a:effectLst/>
                        <a:latin typeface="Segoe UI" panose="020B0502040204020203" pitchFamily="34" charset="0"/>
                        <a:cs typeface="Segoe UI" panose="020B0502040204020203" pitchFamily="34" charset="0"/>
                      </a:endParaRPr>
                    </a:p>
                    <a:p>
                      <a:pPr algn="r" rtl="0" fontAlgn="base"/>
                      <a:r>
                        <a:rPr lang="en-US" sz="1400" b="0" i="0">
                          <a:solidFill>
                            <a:srgbClr val="000000"/>
                          </a:solidFill>
                          <a:effectLst/>
                          <a:latin typeface="Segoe UI" panose="020B0502040204020203" pitchFamily="34" charset="0"/>
                          <a:cs typeface="Segoe UI" panose="020B0502040204020203" pitchFamily="34" charset="0"/>
                        </a:rPr>
                        <a:t>8 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Census Population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extLst>
                  <a:ext uri="{0D108BD9-81ED-4DB2-BD59-A6C34878D82A}">
                    <a16:rowId xmlns:a16="http://schemas.microsoft.com/office/drawing/2014/main" val="591333579"/>
                  </a:ext>
                </a:extLst>
              </a:tr>
              <a:tr h="478375">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000000"/>
                          </a:solidFill>
                          <a:effectLst/>
                          <a:latin typeface="Segoe UI" panose="020B0502040204020203" pitchFamily="34" charset="0"/>
                          <a:cs typeface="Segoe UI" panose="020B0502040204020203" pitchFamily="34" charset="0"/>
                        </a:rPr>
                        <a:t>CENSUSHH </a:t>
                      </a:r>
                      <a:endParaRPr lang="en-US" sz="1400" b="1"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Double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dirty="0">
                        <a:effectLst/>
                        <a:latin typeface="Segoe UI" panose="020B0502040204020203" pitchFamily="34" charset="0"/>
                        <a:cs typeface="Segoe UI" panose="020B0502040204020203" pitchFamily="34" charset="0"/>
                      </a:endParaRPr>
                    </a:p>
                    <a:p>
                      <a:pPr algn="r" rtl="0" fontAlgn="base"/>
                      <a:r>
                        <a:rPr lang="en-US" sz="1400" b="0" i="0" dirty="0">
                          <a:solidFill>
                            <a:srgbClr val="000000"/>
                          </a:solidFill>
                          <a:effectLst/>
                          <a:latin typeface="Segoe UI" panose="020B0502040204020203" pitchFamily="34" charset="0"/>
                          <a:cs typeface="Segoe UI" panose="020B0502040204020203" pitchFamily="34" charset="0"/>
                        </a:rPr>
                        <a:t>8 </a:t>
                      </a:r>
                      <a:endParaRPr lang="en-US" sz="1400" b="0"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Census Housing Units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extLst>
                  <a:ext uri="{0D108BD9-81ED-4DB2-BD59-A6C34878D82A}">
                    <a16:rowId xmlns:a16="http://schemas.microsoft.com/office/drawing/2014/main" val="2785909148"/>
                  </a:ext>
                </a:extLst>
              </a:tr>
              <a:tr h="478375">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000000"/>
                          </a:solidFill>
                          <a:effectLst/>
                          <a:latin typeface="Segoe UI" panose="020B0502040204020203" pitchFamily="34" charset="0"/>
                          <a:cs typeface="Segoe UI" panose="020B0502040204020203" pitchFamily="34" charset="0"/>
                        </a:rPr>
                        <a:t>CENSUSLANDAREA </a:t>
                      </a:r>
                      <a:endParaRPr lang="en-US" sz="1400" b="1"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Double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a:effectLst/>
                        <a:latin typeface="Segoe UI" panose="020B0502040204020203" pitchFamily="34" charset="0"/>
                        <a:cs typeface="Segoe UI" panose="020B0502040204020203" pitchFamily="34" charset="0"/>
                      </a:endParaRPr>
                    </a:p>
                    <a:p>
                      <a:pPr algn="r" rtl="0" fontAlgn="base"/>
                      <a:r>
                        <a:rPr lang="en-US" sz="1400" b="0" i="0">
                          <a:solidFill>
                            <a:srgbClr val="000000"/>
                          </a:solidFill>
                          <a:effectLst/>
                          <a:latin typeface="Segoe UI" panose="020B0502040204020203" pitchFamily="34" charset="0"/>
                          <a:cs typeface="Segoe UI" panose="020B0502040204020203" pitchFamily="34" charset="0"/>
                        </a:rPr>
                        <a:t>8 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0" i="0" dirty="0">
                          <a:solidFill>
                            <a:srgbClr val="000000"/>
                          </a:solidFill>
                          <a:effectLst/>
                          <a:latin typeface="Segoe UI" panose="020B0502040204020203" pitchFamily="34" charset="0"/>
                          <a:cs typeface="Segoe UI" panose="020B0502040204020203" pitchFamily="34" charset="0"/>
                        </a:rPr>
                        <a:t>Census Land Area (in square miles) </a:t>
                      </a:r>
                      <a:endParaRPr lang="en-US" sz="1400" b="0"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extLst>
                  <a:ext uri="{0D108BD9-81ED-4DB2-BD59-A6C34878D82A}">
                    <a16:rowId xmlns:a16="http://schemas.microsoft.com/office/drawing/2014/main" val="2525494643"/>
                  </a:ext>
                </a:extLst>
              </a:tr>
              <a:tr h="687463">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000000"/>
                          </a:solidFill>
                          <a:effectLst/>
                          <a:latin typeface="Segoe UI" panose="020B0502040204020203" pitchFamily="34" charset="0"/>
                          <a:cs typeface="Segoe UI" panose="020B0502040204020203" pitchFamily="34" charset="0"/>
                        </a:rPr>
                        <a:t>ADJUSTEDUABLANDAREA </a:t>
                      </a:r>
                      <a:endParaRPr lang="en-US" sz="1400" b="1"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Double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a:effectLst/>
                        <a:latin typeface="Segoe UI" panose="020B0502040204020203" pitchFamily="34" charset="0"/>
                        <a:cs typeface="Segoe UI" panose="020B0502040204020203" pitchFamily="34" charset="0"/>
                      </a:endParaRPr>
                    </a:p>
                    <a:p>
                      <a:pPr algn="r" rtl="0" fontAlgn="base"/>
                      <a:r>
                        <a:rPr lang="en-US" sz="1400" b="0" i="0">
                          <a:solidFill>
                            <a:srgbClr val="000000"/>
                          </a:solidFill>
                          <a:effectLst/>
                          <a:latin typeface="Segoe UI" panose="020B0502040204020203" pitchFamily="34" charset="0"/>
                          <a:cs typeface="Segoe UI" panose="020B0502040204020203" pitchFamily="34" charset="0"/>
                        </a:rPr>
                        <a:t>8 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0" i="0" dirty="0">
                          <a:solidFill>
                            <a:srgbClr val="000000"/>
                          </a:solidFill>
                          <a:effectLst/>
                          <a:latin typeface="Segoe UI" panose="020B0502040204020203" pitchFamily="34" charset="0"/>
                          <a:cs typeface="Segoe UI" panose="020B0502040204020203" pitchFamily="34" charset="0"/>
                        </a:rPr>
                        <a:t>Adjusted Urban Area Boundary Area (in square miles) </a:t>
                      </a:r>
                      <a:endParaRPr lang="en-US" sz="1400" b="0"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extLst>
                  <a:ext uri="{0D108BD9-81ED-4DB2-BD59-A6C34878D82A}">
                    <a16:rowId xmlns:a16="http://schemas.microsoft.com/office/drawing/2014/main" val="2956080923"/>
                  </a:ext>
                </a:extLst>
              </a:tr>
              <a:tr h="478375">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1" i="0" dirty="0">
                          <a:solidFill>
                            <a:srgbClr val="000000"/>
                          </a:solidFill>
                          <a:effectLst/>
                          <a:latin typeface="Segoe UI" panose="020B0502040204020203" pitchFamily="34" charset="0"/>
                          <a:cs typeface="Segoe UI" panose="020B0502040204020203" pitchFamily="34" charset="0"/>
                        </a:rPr>
                        <a:t>SHAPE </a:t>
                      </a:r>
                      <a:endParaRPr lang="en-US" sz="1400" b="1"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a:effectLst/>
                        <a:latin typeface="Segoe UI" panose="020B0502040204020203" pitchFamily="34" charset="0"/>
                        <a:cs typeface="Segoe UI" panose="020B0502040204020203" pitchFamily="34" charset="0"/>
                      </a:endParaRPr>
                    </a:p>
                    <a:p>
                      <a:pPr algn="l" rtl="0" fontAlgn="base"/>
                      <a:r>
                        <a:rPr lang="en-US" sz="1400" b="0" i="0">
                          <a:solidFill>
                            <a:srgbClr val="000000"/>
                          </a:solidFill>
                          <a:effectLst/>
                          <a:latin typeface="Segoe UI" panose="020B0502040204020203" pitchFamily="34" charset="0"/>
                          <a:cs typeface="Segoe UI" panose="020B0502040204020203" pitchFamily="34" charset="0"/>
                        </a:rPr>
                        <a:t>Polygon </a:t>
                      </a:r>
                      <a:endParaRPr lang="en-US" sz="1400" b="0" i="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algn="r" fontAlgn="t"/>
                      <a:endParaRPr lang="en-US" sz="1400" dirty="0">
                        <a:effectLst/>
                        <a:latin typeface="Segoe UI" panose="020B0502040204020203" pitchFamily="34" charset="0"/>
                        <a:cs typeface="Segoe UI" panose="020B0502040204020203" pitchFamily="34" charset="0"/>
                      </a:endParaRPr>
                    </a:p>
                    <a:p>
                      <a:pPr algn="r" rtl="0" fontAlgn="base"/>
                      <a:r>
                        <a:rPr lang="en-US" sz="1400" b="0" i="0" dirty="0">
                          <a:solidFill>
                            <a:srgbClr val="000000"/>
                          </a:solidFill>
                          <a:effectLst/>
                          <a:latin typeface="Segoe UI" panose="020B0502040204020203" pitchFamily="34" charset="0"/>
                          <a:cs typeface="Segoe UI" panose="020B0502040204020203" pitchFamily="34" charset="0"/>
                        </a:rPr>
                        <a:t>NA </a:t>
                      </a:r>
                      <a:endParaRPr lang="en-US" sz="1400" b="0"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400" dirty="0">
                        <a:effectLst/>
                        <a:latin typeface="Segoe UI" panose="020B0502040204020203" pitchFamily="34" charset="0"/>
                        <a:cs typeface="Segoe UI" panose="020B0502040204020203" pitchFamily="34" charset="0"/>
                      </a:endParaRPr>
                    </a:p>
                    <a:p>
                      <a:pPr algn="l" rtl="0" fontAlgn="base"/>
                      <a:r>
                        <a:rPr lang="en-US" sz="1400" b="0" i="0" dirty="0">
                          <a:solidFill>
                            <a:srgbClr val="000000"/>
                          </a:solidFill>
                          <a:effectLst/>
                          <a:latin typeface="Segoe UI" panose="020B0502040204020203" pitchFamily="34" charset="0"/>
                          <a:cs typeface="Segoe UI" panose="020B0502040204020203" pitchFamily="34" charset="0"/>
                        </a:rPr>
                        <a:t>Polygon Feature </a:t>
                      </a:r>
                      <a:endParaRPr lang="en-US" sz="1400" b="0" i="0" dirty="0">
                        <a:effectLst/>
                        <a:latin typeface="Segoe UI" panose="020B0502040204020203" pitchFamily="34" charset="0"/>
                        <a:cs typeface="Segoe UI" panose="020B0502040204020203" pitchFamily="34" charset="0"/>
                      </a:endParaRPr>
                    </a:p>
                  </a:txBody>
                  <a:tcPr marL="61431" marR="61431" marT="30715" marB="30715" anchor="b">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extLst>
                  <a:ext uri="{0D108BD9-81ED-4DB2-BD59-A6C34878D82A}">
                    <a16:rowId xmlns:a16="http://schemas.microsoft.com/office/drawing/2014/main" val="3496098500"/>
                  </a:ext>
                </a:extLst>
              </a:tr>
            </a:tbl>
          </a:graphicData>
        </a:graphic>
      </p:graphicFrame>
    </p:spTree>
    <p:extLst>
      <p:ext uri="{BB962C8B-B14F-4D97-AF65-F5344CB8AC3E}">
        <p14:creationId xmlns:p14="http://schemas.microsoft.com/office/powerpoint/2010/main" val="3562435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691A-CB8C-4E38-670C-FD5197FB737E}"/>
              </a:ext>
            </a:extLst>
          </p:cNvPr>
          <p:cNvSpPr>
            <a:spLocks noGrp="1"/>
          </p:cNvSpPr>
          <p:nvPr>
            <p:ph type="title"/>
          </p:nvPr>
        </p:nvSpPr>
        <p:spPr/>
        <p:txBody>
          <a:bodyPr/>
          <a:lstStyle/>
          <a:p>
            <a:r>
              <a:rPr lang="en-US" dirty="0"/>
              <a:t>Introductions</a:t>
            </a:r>
          </a:p>
        </p:txBody>
      </p:sp>
      <p:sp>
        <p:nvSpPr>
          <p:cNvPr id="4" name="Slide Number Placeholder 3">
            <a:extLst>
              <a:ext uri="{FF2B5EF4-FFF2-40B4-BE49-F238E27FC236}">
                <a16:creationId xmlns:a16="http://schemas.microsoft.com/office/drawing/2014/main" id="{DA3B1621-3B4D-B790-689B-E6647101221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prstClr val="white"/>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1" i="0" u="none" strike="noStrike" kern="1200" cap="none" spc="0" normalizeH="0" baseline="0" noProof="0" dirty="0">
              <a:ln>
                <a:noFill/>
              </a:ln>
              <a:solidFill>
                <a:prstClr val="white"/>
              </a:solidFill>
              <a:effectLst/>
              <a:uLnTx/>
              <a:uFillTx/>
              <a:latin typeface="Poppins"/>
              <a:ea typeface="+mn-ea"/>
              <a:cs typeface="+mn-cs"/>
            </a:endParaRPr>
          </a:p>
        </p:txBody>
      </p:sp>
      <p:pic>
        <p:nvPicPr>
          <p:cNvPr id="3" name="Picture 5" descr="https://fldot.sharepoint.com/sites/CO-ISD/TDA/Web%20Documents/Images/Staff/JerryScott.jpg">
            <a:extLst>
              <a:ext uri="{FF2B5EF4-FFF2-40B4-BE49-F238E27FC236}">
                <a16:creationId xmlns:a16="http://schemas.microsoft.com/office/drawing/2014/main" id="{76CF3940-606C-891B-9486-03FF5F5D54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4945" y="2171909"/>
            <a:ext cx="2000328" cy="15002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https://fldot.sharepoint.com/sites/CO-ISD/TDA/Web%20Documents/Images/Staff/MakarandGawade.jpg">
            <a:extLst>
              <a:ext uri="{FF2B5EF4-FFF2-40B4-BE49-F238E27FC236}">
                <a16:creationId xmlns:a16="http://schemas.microsoft.com/office/drawing/2014/main" id="{5D879454-89A0-F9AA-D0D3-03F6598EA8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2992" y="2171909"/>
            <a:ext cx="2000328" cy="15002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fldot.sharepoint.com/sites/CO-ISD/TDA/Web%20Documents/Images/Staff/JoelWorrell.jpg">
            <a:extLst>
              <a:ext uri="{FF2B5EF4-FFF2-40B4-BE49-F238E27FC236}">
                <a16:creationId xmlns:a16="http://schemas.microsoft.com/office/drawing/2014/main" id="{E4B16451-7EC6-EF4A-5AA5-69E920FEB4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20" y="2171909"/>
            <a:ext cx="2000326" cy="15002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FAE5D23-EA7A-6EB0-D498-348601FA4067}"/>
              </a:ext>
            </a:extLst>
          </p:cNvPr>
          <p:cNvSpPr/>
          <p:nvPr/>
        </p:nvSpPr>
        <p:spPr>
          <a:xfrm>
            <a:off x="333063" y="3672153"/>
            <a:ext cx="2546403" cy="2031325"/>
          </a:xfrm>
          <a:prstGeom prst="rect">
            <a:avLst/>
          </a:prstGeom>
        </p:spPr>
        <p:txBody>
          <a:bodyPr wrap="square">
            <a:spAutoFit/>
          </a:bodyPr>
          <a:lstStyle/>
          <a:p>
            <a:pPr algn="ctr"/>
            <a:r>
              <a:rPr lang="en-US" b="1" dirty="0">
                <a:solidFill>
                  <a:schemeClr val="bg1"/>
                </a:solidFill>
              </a:rPr>
              <a:t>Joel Worrell </a:t>
            </a:r>
          </a:p>
          <a:p>
            <a:pPr algn="ctr"/>
            <a:r>
              <a:rPr lang="en-US" dirty="0">
                <a:solidFill>
                  <a:schemeClr val="bg1"/>
                </a:solidFill>
              </a:rPr>
              <a:t>Section Manager/</a:t>
            </a:r>
          </a:p>
          <a:p>
            <a:pPr algn="ctr"/>
            <a:r>
              <a:rPr lang="en-US" dirty="0">
                <a:solidFill>
                  <a:schemeClr val="bg1"/>
                </a:solidFill>
              </a:rPr>
              <a:t>Contract Manager</a:t>
            </a:r>
          </a:p>
          <a:p>
            <a:pPr algn="ctr"/>
            <a:r>
              <a:rPr lang="en-US" dirty="0">
                <a:solidFill>
                  <a:schemeClr val="bg1"/>
                </a:solidFill>
              </a:rPr>
              <a:t>(850) 414-4715</a:t>
            </a:r>
          </a:p>
          <a:p>
            <a:pPr algn="ctr"/>
            <a:r>
              <a:rPr lang="en-US" sz="1300" dirty="0">
                <a:solidFill>
                  <a:schemeClr val="bg1"/>
                </a:solidFill>
              </a:rPr>
              <a:t>Joel.Worrell@dot.state.fl.us</a:t>
            </a:r>
          </a:p>
          <a:p>
            <a:endParaRPr lang="en-US" sz="4000" dirty="0">
              <a:solidFill>
                <a:schemeClr val="bg1"/>
              </a:solidFill>
              <a:effectLst>
                <a:outerShdw blurRad="38100" dist="38100" dir="2700000" algn="tl">
                  <a:srgbClr val="000000">
                    <a:alpha val="43137"/>
                  </a:srgbClr>
                </a:outerShdw>
              </a:effectLst>
            </a:endParaRPr>
          </a:p>
        </p:txBody>
      </p:sp>
      <p:sp>
        <p:nvSpPr>
          <p:cNvPr id="9" name="Rectangle 8">
            <a:extLst>
              <a:ext uri="{FF2B5EF4-FFF2-40B4-BE49-F238E27FC236}">
                <a16:creationId xmlns:a16="http://schemas.microsoft.com/office/drawing/2014/main" id="{70556BB1-C711-68AB-2503-B309645B047E}"/>
              </a:ext>
            </a:extLst>
          </p:cNvPr>
          <p:cNvSpPr/>
          <p:nvPr/>
        </p:nvSpPr>
        <p:spPr>
          <a:xfrm>
            <a:off x="3090986" y="3688095"/>
            <a:ext cx="3028246" cy="2215991"/>
          </a:xfrm>
          <a:prstGeom prst="rect">
            <a:avLst/>
          </a:prstGeom>
        </p:spPr>
        <p:txBody>
          <a:bodyPr wrap="square">
            <a:spAutoFit/>
          </a:bodyPr>
          <a:lstStyle/>
          <a:p>
            <a:pPr algn="ctr"/>
            <a:r>
              <a:rPr lang="en-US" b="1" dirty="0">
                <a:solidFill>
                  <a:schemeClr val="bg1"/>
                </a:solidFill>
              </a:rPr>
              <a:t>Jerry Scott</a:t>
            </a:r>
          </a:p>
          <a:p>
            <a:pPr algn="ctr"/>
            <a:r>
              <a:rPr lang="en-US" dirty="0">
                <a:solidFill>
                  <a:schemeClr val="bg1"/>
                </a:solidFill>
              </a:rPr>
              <a:t>Multimodal Data</a:t>
            </a:r>
          </a:p>
          <a:p>
            <a:pPr algn="ctr"/>
            <a:r>
              <a:rPr lang="en-US" dirty="0">
                <a:solidFill>
                  <a:schemeClr val="bg1"/>
                </a:solidFill>
              </a:rPr>
              <a:t>System Coordinator</a:t>
            </a:r>
          </a:p>
          <a:p>
            <a:pPr algn="ctr"/>
            <a:r>
              <a:rPr lang="en-US" dirty="0">
                <a:solidFill>
                  <a:schemeClr val="bg1"/>
                </a:solidFill>
              </a:rPr>
              <a:t>(850) 414-4714</a:t>
            </a:r>
          </a:p>
          <a:p>
            <a:pPr algn="ctr"/>
            <a:r>
              <a:rPr lang="en-US" sz="1300" dirty="0">
                <a:solidFill>
                  <a:schemeClr val="bg1"/>
                </a:solidFill>
              </a:rPr>
              <a:t>Jerry.Scott@dot.state.fl.us</a:t>
            </a:r>
          </a:p>
          <a:p>
            <a:pPr algn="ctr"/>
            <a:endParaRPr lang="en-US" sz="1300" dirty="0">
              <a:solidFill>
                <a:schemeClr val="bg1"/>
              </a:solidFill>
            </a:endParaRPr>
          </a:p>
          <a:p>
            <a:endParaRPr lang="en-US" sz="4000" dirty="0">
              <a:solidFill>
                <a:schemeClr val="bg1"/>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CC3B570D-5F86-509A-57A9-A9D6D279F700}"/>
              </a:ext>
            </a:extLst>
          </p:cNvPr>
          <p:cNvSpPr/>
          <p:nvPr/>
        </p:nvSpPr>
        <p:spPr>
          <a:xfrm>
            <a:off x="6119232" y="3688095"/>
            <a:ext cx="3028247" cy="1123384"/>
          </a:xfrm>
          <a:prstGeom prst="rect">
            <a:avLst/>
          </a:prstGeom>
        </p:spPr>
        <p:txBody>
          <a:bodyPr wrap="square">
            <a:spAutoFit/>
          </a:bodyPr>
          <a:lstStyle/>
          <a:p>
            <a:pPr algn="ctr"/>
            <a:r>
              <a:rPr lang="en-US" b="1" dirty="0">
                <a:solidFill>
                  <a:schemeClr val="bg1"/>
                </a:solidFill>
              </a:rPr>
              <a:t>Makarand Gawade </a:t>
            </a:r>
          </a:p>
          <a:p>
            <a:pPr algn="ctr"/>
            <a:r>
              <a:rPr lang="en-US" dirty="0">
                <a:solidFill>
                  <a:schemeClr val="bg1"/>
                </a:solidFill>
              </a:rPr>
              <a:t>Transportation</a:t>
            </a:r>
          </a:p>
          <a:p>
            <a:pPr algn="ctr"/>
            <a:r>
              <a:rPr lang="en-US" dirty="0">
                <a:solidFill>
                  <a:schemeClr val="bg1"/>
                </a:solidFill>
              </a:rPr>
              <a:t>Project Planner</a:t>
            </a:r>
          </a:p>
          <a:p>
            <a:pPr algn="ctr"/>
            <a:r>
              <a:rPr lang="en-US" sz="1300" dirty="0">
                <a:solidFill>
                  <a:schemeClr val="bg1"/>
                </a:solidFill>
              </a:rPr>
              <a:t>Makarand.Gawade@hdrinc.com</a:t>
            </a:r>
          </a:p>
        </p:txBody>
      </p:sp>
      <p:pic>
        <p:nvPicPr>
          <p:cNvPr id="12" name="Picture 11" descr="A black and white logo&#10;&#10;Description automatically generated with medium confidence">
            <a:extLst>
              <a:ext uri="{FF2B5EF4-FFF2-40B4-BE49-F238E27FC236}">
                <a16:creationId xmlns:a16="http://schemas.microsoft.com/office/drawing/2014/main" id="{B6EEB41C-5C73-EAD9-4241-6C06D6085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594" y="5673011"/>
            <a:ext cx="2460982" cy="1033177"/>
          </a:xfrm>
          <a:prstGeom prst="rect">
            <a:avLst/>
          </a:prstGeom>
        </p:spPr>
      </p:pic>
      <p:sp>
        <p:nvSpPr>
          <p:cNvPr id="13" name="Title 1">
            <a:extLst>
              <a:ext uri="{FF2B5EF4-FFF2-40B4-BE49-F238E27FC236}">
                <a16:creationId xmlns:a16="http://schemas.microsoft.com/office/drawing/2014/main" id="{9301F402-8C1A-BA86-BD5C-F0395EFB5D47}"/>
              </a:ext>
            </a:extLst>
          </p:cNvPr>
          <p:cNvSpPr txBox="1">
            <a:spLocks/>
          </p:cNvSpPr>
          <p:nvPr/>
        </p:nvSpPr>
        <p:spPr>
          <a:xfrm>
            <a:off x="504205" y="1085955"/>
            <a:ext cx="11010089"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t>Transportation Data Inventory</a:t>
            </a:r>
          </a:p>
        </p:txBody>
      </p:sp>
      <p:pic>
        <p:nvPicPr>
          <p:cNvPr id="14" name="Picture 9">
            <a:extLst>
              <a:ext uri="{FF2B5EF4-FFF2-40B4-BE49-F238E27FC236}">
                <a16:creationId xmlns:a16="http://schemas.microsoft.com/office/drawing/2014/main" id="{93586B30-00EB-86A6-C256-2A0CAC6D49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9641039" y="2171909"/>
            <a:ext cx="2000327" cy="150024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91FE383D-4580-65BF-B008-02FD22D79284}"/>
              </a:ext>
            </a:extLst>
          </p:cNvPr>
          <p:cNvSpPr/>
          <p:nvPr/>
        </p:nvSpPr>
        <p:spPr>
          <a:xfrm>
            <a:off x="9147478" y="3672153"/>
            <a:ext cx="3028247" cy="1138773"/>
          </a:xfrm>
          <a:prstGeom prst="rect">
            <a:avLst/>
          </a:prstGeom>
        </p:spPr>
        <p:txBody>
          <a:bodyPr wrap="square">
            <a:spAutoFit/>
          </a:bodyPr>
          <a:lstStyle/>
          <a:p>
            <a:pPr algn="ctr"/>
            <a:r>
              <a:rPr lang="en-US" b="1" dirty="0">
                <a:solidFill>
                  <a:schemeClr val="bg1"/>
                </a:solidFill>
              </a:rPr>
              <a:t>Brittany Wood </a:t>
            </a:r>
          </a:p>
          <a:p>
            <a:pPr algn="ctr"/>
            <a:r>
              <a:rPr lang="en-US" dirty="0">
                <a:solidFill>
                  <a:schemeClr val="bg1"/>
                </a:solidFill>
              </a:rPr>
              <a:t>Transportation</a:t>
            </a:r>
          </a:p>
          <a:p>
            <a:pPr algn="ctr"/>
            <a:r>
              <a:rPr lang="en-US" dirty="0">
                <a:solidFill>
                  <a:schemeClr val="bg1"/>
                </a:solidFill>
              </a:rPr>
              <a:t>Data Specialist</a:t>
            </a:r>
          </a:p>
          <a:p>
            <a:pPr algn="ctr"/>
            <a:r>
              <a:rPr lang="en-US" sz="1300" dirty="0">
                <a:solidFill>
                  <a:schemeClr val="bg1"/>
                </a:solidFill>
              </a:rPr>
              <a:t>Brittany.Wood@hdrinc.com</a:t>
            </a:r>
          </a:p>
        </p:txBody>
      </p:sp>
    </p:spTree>
    <p:extLst>
      <p:ext uri="{BB962C8B-B14F-4D97-AF65-F5344CB8AC3E}">
        <p14:creationId xmlns:p14="http://schemas.microsoft.com/office/powerpoint/2010/main" val="601788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563256EB-7BED-968D-B9A0-0A8F5DF3EF73}"/>
              </a:ext>
            </a:extLst>
          </p:cNvPr>
          <p:cNvSpPr>
            <a:spLocks noGrp="1"/>
          </p:cNvSpPr>
          <p:nvPr>
            <p:ph idx="1"/>
          </p:nvPr>
        </p:nvSpPr>
        <p:spPr>
          <a:xfrm>
            <a:off x="367259" y="1148203"/>
            <a:ext cx="3508205" cy="5471391"/>
          </a:xfrm>
        </p:spPr>
        <p:txBody>
          <a:bodyPr>
            <a:normAutofit fontScale="85000" lnSpcReduction="10000"/>
          </a:bodyPr>
          <a:lstStyle/>
          <a:p>
            <a:pPr marL="285750" indent="-285750">
              <a:lnSpc>
                <a:spcPct val="110000"/>
              </a:lnSpc>
              <a:buFont typeface="Arial"/>
              <a:buChar char="•"/>
            </a:pPr>
            <a:r>
              <a:rPr lang="en-US" dirty="0">
                <a:latin typeface="Segoe UI"/>
                <a:cs typeface="Calibri" panose="020F0502020204030204"/>
              </a:rPr>
              <a:t>GIS geodatabase format required to perform an expedited review.</a:t>
            </a:r>
          </a:p>
          <a:p>
            <a:pPr marL="285750" indent="-285750">
              <a:lnSpc>
                <a:spcPct val="110000"/>
              </a:lnSpc>
              <a:buFont typeface="Arial"/>
              <a:buChar char="•"/>
            </a:pPr>
            <a:r>
              <a:rPr lang="en-US" dirty="0">
                <a:latin typeface="Segoe UI"/>
                <a:cs typeface="Calibri" panose="020F0502020204030204"/>
              </a:rPr>
              <a:t>District submissions of Functional Classification must include the following supporting data elements:</a:t>
            </a:r>
          </a:p>
          <a:p>
            <a:pPr marL="742950" lvl="1" indent="-285750">
              <a:lnSpc>
                <a:spcPct val="110000"/>
              </a:lnSpc>
              <a:buFont typeface="Arial"/>
              <a:buChar char="•"/>
            </a:pPr>
            <a:r>
              <a:rPr lang="en-US" dirty="0">
                <a:latin typeface="Segoe UI"/>
                <a:cs typeface="Calibri" panose="020F0502020204030204"/>
              </a:rPr>
              <a:t>Roadway ID</a:t>
            </a:r>
          </a:p>
          <a:p>
            <a:pPr marL="742950" lvl="1" indent="-285750">
              <a:lnSpc>
                <a:spcPct val="110000"/>
              </a:lnSpc>
              <a:buFont typeface="Arial"/>
              <a:buChar char="•"/>
            </a:pPr>
            <a:r>
              <a:rPr lang="en-US" dirty="0">
                <a:latin typeface="Segoe UI"/>
                <a:cs typeface="Calibri" panose="020F0502020204030204"/>
              </a:rPr>
              <a:t>Begin MP</a:t>
            </a:r>
          </a:p>
          <a:p>
            <a:pPr marL="742950" lvl="1" indent="-285750">
              <a:lnSpc>
                <a:spcPct val="110000"/>
              </a:lnSpc>
              <a:buFont typeface="Arial"/>
              <a:buChar char="•"/>
            </a:pPr>
            <a:r>
              <a:rPr lang="en-US" dirty="0">
                <a:latin typeface="Segoe UI"/>
                <a:cs typeface="Calibri" panose="020F0502020204030204"/>
              </a:rPr>
              <a:t>End MP</a:t>
            </a:r>
          </a:p>
          <a:p>
            <a:pPr marL="742950" lvl="1" indent="-285750">
              <a:lnSpc>
                <a:spcPct val="110000"/>
              </a:lnSpc>
              <a:buFont typeface="Arial"/>
              <a:buChar char="•"/>
            </a:pPr>
            <a:r>
              <a:rPr lang="en-US" dirty="0">
                <a:latin typeface="Segoe UI"/>
                <a:cs typeface="Calibri" panose="020F0502020204030204"/>
              </a:rPr>
              <a:t>AADT</a:t>
            </a:r>
          </a:p>
          <a:p>
            <a:pPr marL="742950" lvl="1" indent="-285750">
              <a:lnSpc>
                <a:spcPct val="110000"/>
              </a:lnSpc>
              <a:buFont typeface="Arial"/>
              <a:buChar char="•"/>
            </a:pPr>
            <a:r>
              <a:rPr lang="en-US" dirty="0">
                <a:latin typeface="Segoe UI"/>
                <a:cs typeface="Calibri" panose="020F0502020204030204"/>
              </a:rPr>
              <a:t>Number of Lanes</a:t>
            </a:r>
          </a:p>
          <a:p>
            <a:pPr marL="742950" lvl="1" indent="-285750">
              <a:lnSpc>
                <a:spcPct val="110000"/>
              </a:lnSpc>
              <a:buFont typeface="Arial"/>
              <a:buChar char="•"/>
            </a:pPr>
            <a:r>
              <a:rPr lang="en-US" dirty="0">
                <a:latin typeface="Segoe UI"/>
                <a:cs typeface="Calibri" panose="020F0502020204030204"/>
              </a:rPr>
              <a:t>Refer to form for required attributes.</a:t>
            </a:r>
          </a:p>
          <a:p>
            <a:pPr marL="285750" indent="-285750">
              <a:lnSpc>
                <a:spcPct val="110000"/>
              </a:lnSpc>
              <a:buFont typeface="Arial"/>
              <a:buChar char="•"/>
            </a:pPr>
            <a:r>
              <a:rPr lang="en-US" dirty="0">
                <a:latin typeface="Segoe UI"/>
                <a:cs typeface="Calibri" panose="020F0502020204030204"/>
              </a:rPr>
              <a:t>TDA will finalize these elements at a later date.</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Functional Classification Reviews</a:t>
            </a:r>
          </a:p>
        </p:txBody>
      </p:sp>
      <p:pic>
        <p:nvPicPr>
          <p:cNvPr id="5" name="Content Placeholder 4" descr="Table&#10;&#10;Description automatically generated">
            <a:extLst>
              <a:ext uri="{FF2B5EF4-FFF2-40B4-BE49-F238E27FC236}">
                <a16:creationId xmlns:a16="http://schemas.microsoft.com/office/drawing/2014/main" id="{4C93858F-1BBF-C954-EEDF-61679BE1D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464" y="1004910"/>
            <a:ext cx="4131923" cy="5358809"/>
          </a:xfrm>
          <a:prstGeom prst="rect">
            <a:avLst/>
          </a:prstGeom>
        </p:spPr>
      </p:pic>
      <p:pic>
        <p:nvPicPr>
          <p:cNvPr id="6" name="Picture 5" descr="Diagram&#10;&#10;Description automatically generated">
            <a:extLst>
              <a:ext uri="{FF2B5EF4-FFF2-40B4-BE49-F238E27FC236}">
                <a16:creationId xmlns:a16="http://schemas.microsoft.com/office/drawing/2014/main" id="{47534587-B5BF-B29D-0C0D-F0F4D4B96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387" y="1008063"/>
            <a:ext cx="4170659" cy="5355656"/>
          </a:xfrm>
          <a:prstGeom prst="rect">
            <a:avLst/>
          </a:prstGeom>
        </p:spPr>
      </p:pic>
    </p:spTree>
    <p:extLst>
      <p:ext uri="{BB962C8B-B14F-4D97-AF65-F5344CB8AC3E}">
        <p14:creationId xmlns:p14="http://schemas.microsoft.com/office/powerpoint/2010/main" val="109063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E31B-C077-0566-ED6A-416423DDEECF}"/>
              </a:ext>
            </a:extLst>
          </p:cNvPr>
          <p:cNvSpPr>
            <a:spLocks noGrp="1"/>
          </p:cNvSpPr>
          <p:nvPr>
            <p:ph type="title"/>
          </p:nvPr>
        </p:nvSpPr>
        <p:spPr>
          <a:xfrm>
            <a:off x="304800" y="-1"/>
            <a:ext cx="11563546" cy="2771897"/>
          </a:xfrm>
        </p:spPr>
        <p:txBody>
          <a:bodyPr>
            <a:normAutofit/>
          </a:bodyPr>
          <a:lstStyle/>
          <a:p>
            <a:r>
              <a:rPr lang="en-US" dirty="0"/>
              <a:t>Urban Area Boundary Adjustment Guidelines and Considerations</a:t>
            </a:r>
          </a:p>
        </p:txBody>
      </p:sp>
    </p:spTree>
    <p:extLst>
      <p:ext uri="{BB962C8B-B14F-4D97-AF65-F5344CB8AC3E}">
        <p14:creationId xmlns:p14="http://schemas.microsoft.com/office/powerpoint/2010/main" val="2453679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Recommended Statewide Datasets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5" name="Table 4">
            <a:extLst>
              <a:ext uri="{FF2B5EF4-FFF2-40B4-BE49-F238E27FC236}">
                <a16:creationId xmlns:a16="http://schemas.microsoft.com/office/drawing/2014/main" id="{768E9A34-2CEA-45B2-83B9-B4285A8D6718}"/>
              </a:ext>
            </a:extLst>
          </p:cNvPr>
          <p:cNvGraphicFramePr>
            <a:graphicFrameLocks noGrp="1"/>
          </p:cNvGraphicFramePr>
          <p:nvPr>
            <p:extLst>
              <p:ext uri="{D42A27DB-BD31-4B8C-83A1-F6EECF244321}">
                <p14:modId xmlns:p14="http://schemas.microsoft.com/office/powerpoint/2010/main" val="3330501222"/>
              </p:ext>
            </p:extLst>
          </p:nvPr>
        </p:nvGraphicFramePr>
        <p:xfrm>
          <a:off x="21771" y="1212693"/>
          <a:ext cx="12154832" cy="5633724"/>
        </p:xfrm>
        <a:graphic>
          <a:graphicData uri="http://schemas.openxmlformats.org/drawingml/2006/table">
            <a:tbl>
              <a:tblPr firstRow="1" bandRow="1">
                <a:tableStyleId>{5C22544A-7EE6-4342-B048-85BDC9FD1C3A}</a:tableStyleId>
              </a:tblPr>
              <a:tblGrid>
                <a:gridCol w="2965716">
                  <a:extLst>
                    <a:ext uri="{9D8B030D-6E8A-4147-A177-3AD203B41FA5}">
                      <a16:colId xmlns:a16="http://schemas.microsoft.com/office/drawing/2014/main" val="3436053998"/>
                    </a:ext>
                  </a:extLst>
                </a:gridCol>
                <a:gridCol w="3687939">
                  <a:extLst>
                    <a:ext uri="{9D8B030D-6E8A-4147-A177-3AD203B41FA5}">
                      <a16:colId xmlns:a16="http://schemas.microsoft.com/office/drawing/2014/main" val="2825337014"/>
                    </a:ext>
                  </a:extLst>
                </a:gridCol>
                <a:gridCol w="5501177">
                  <a:extLst>
                    <a:ext uri="{9D8B030D-6E8A-4147-A177-3AD203B41FA5}">
                      <a16:colId xmlns:a16="http://schemas.microsoft.com/office/drawing/2014/main" val="2267346450"/>
                    </a:ext>
                  </a:extLst>
                </a:gridCol>
              </a:tblGrid>
              <a:tr h="260018">
                <a:tc>
                  <a:txBody>
                    <a:bodyPr/>
                    <a:lstStyle/>
                    <a:p>
                      <a:r>
                        <a:rPr lang="en-US" sz="1600" b="1" dirty="0">
                          <a:effectLst/>
                          <a:latin typeface="Segoe UI" panose="020B0502040204020203" pitchFamily="34" charset="0"/>
                          <a:cs typeface="Segoe UI" panose="020B0502040204020203" pitchFamily="34" charset="0"/>
                        </a:rPr>
                        <a:t>Suggested GIS Layer</a:t>
                      </a:r>
                    </a:p>
                  </a:txBody>
                  <a:tcPr marL="0" marR="0" marT="0" marB="0" anchor="ctr"/>
                </a:tc>
                <a:tc>
                  <a:txBody>
                    <a:bodyPr/>
                    <a:lstStyle/>
                    <a:p>
                      <a:r>
                        <a:rPr lang="en-US" sz="1600">
                          <a:effectLst/>
                          <a:latin typeface="Segoe UI" panose="020B0502040204020203" pitchFamily="34" charset="0"/>
                          <a:cs typeface="Segoe UI" panose="020B0502040204020203" pitchFamily="34" charset="0"/>
                        </a:rPr>
                        <a:t>Name of Dataset </a:t>
                      </a:r>
                    </a:p>
                  </a:txBody>
                  <a:tcPr marL="0" marR="0" marT="0" marB="0" anchor="ctr"/>
                </a:tc>
                <a:tc>
                  <a:txBody>
                    <a:bodyPr/>
                    <a:lstStyle/>
                    <a:p>
                      <a:r>
                        <a:rPr lang="en-US" sz="1600">
                          <a:effectLst/>
                          <a:latin typeface="Segoe UI" panose="020B0502040204020203" pitchFamily="34" charset="0"/>
                          <a:cs typeface="Segoe UI" panose="020B0502040204020203" pitchFamily="34" charset="0"/>
                        </a:rPr>
                        <a:t>Recommended Official Statewide Data Source</a:t>
                      </a:r>
                    </a:p>
                  </a:txBody>
                  <a:tcPr marL="0" marR="0" marT="0" marB="0" anchor="ctr"/>
                </a:tc>
                <a:extLst>
                  <a:ext uri="{0D108BD9-81ED-4DB2-BD59-A6C34878D82A}">
                    <a16:rowId xmlns:a16="http://schemas.microsoft.com/office/drawing/2014/main" val="417227824"/>
                  </a:ext>
                </a:extLst>
              </a:tr>
              <a:tr h="260018">
                <a:tc rowSpan="3">
                  <a:txBody>
                    <a:bodyPr/>
                    <a:lstStyle/>
                    <a:p>
                      <a:r>
                        <a:rPr lang="en-US" sz="1600" b="1" dirty="0">
                          <a:effectLst/>
                          <a:latin typeface="Segoe UI" panose="020B0502040204020203" pitchFamily="34" charset="0"/>
                          <a:cs typeface="Segoe UI" panose="020B0502040204020203" pitchFamily="34" charset="0"/>
                        </a:rPr>
                        <a:t>Land use, including areas of recent growth</a:t>
                      </a:r>
                    </a:p>
                  </a:txBody>
                  <a:tcPr marL="0" marR="0" marT="0" marB="0" anchor="ctr">
                    <a:solidFill>
                      <a:schemeClr val="bg1">
                        <a:lumMod val="75000"/>
                      </a:schemeClr>
                    </a:solidFill>
                  </a:tcPr>
                </a:tc>
                <a:tc>
                  <a:txBody>
                    <a:bodyPr/>
                    <a:lstStyle/>
                    <a:p>
                      <a:r>
                        <a:rPr lang="en-US" sz="1600">
                          <a:latin typeface="Segoe UI" panose="020B0502040204020203" pitchFamily="34" charset="0"/>
                          <a:cs typeface="Segoe UI" panose="020B0502040204020203" pitchFamily="34" charset="0"/>
                        </a:rPr>
                        <a:t>Parcel Data</a:t>
                      </a:r>
                    </a:p>
                  </a:txBody>
                  <a:tcPr marL="0" marR="0" marT="0" marB="0" anchor="ctr">
                    <a:solidFill>
                      <a:schemeClr val="bg1">
                        <a:lumMod val="75000"/>
                      </a:schemeClr>
                    </a:solidFill>
                  </a:tcPr>
                </a:tc>
                <a:tc>
                  <a:txBody>
                    <a:bodyPr/>
                    <a:lstStyle/>
                    <a:p>
                      <a:r>
                        <a:rPr lang="en-US" sz="1600">
                          <a:latin typeface="Segoe UI" panose="020B0502040204020203" pitchFamily="34" charset="0"/>
                          <a:cs typeface="Segoe UI" panose="020B0502040204020203" pitchFamily="34" charset="0"/>
                        </a:rPr>
                        <a:t>Florida Department of Revenue</a:t>
                      </a:r>
                    </a:p>
                  </a:txBody>
                  <a:tcPr marL="0" marR="0" marT="0" marB="0" anchor="ctr">
                    <a:solidFill>
                      <a:schemeClr val="bg1">
                        <a:lumMod val="75000"/>
                      </a:schemeClr>
                    </a:solidFill>
                  </a:tcPr>
                </a:tc>
                <a:extLst>
                  <a:ext uri="{0D108BD9-81ED-4DB2-BD59-A6C34878D82A}">
                    <a16:rowId xmlns:a16="http://schemas.microsoft.com/office/drawing/2014/main" val="1785113673"/>
                  </a:ext>
                </a:extLst>
              </a:tr>
              <a:tr h="260018">
                <a:tc vMerge="1">
                  <a:txBody>
                    <a:bodyPr/>
                    <a:lstStyle/>
                    <a:p>
                      <a:endParaRPr lang="en-US"/>
                    </a:p>
                  </a:txBody>
                  <a:tcPr/>
                </a:tc>
                <a:tc>
                  <a:txBody>
                    <a:bodyPr/>
                    <a:lstStyle/>
                    <a:p>
                      <a:r>
                        <a:rPr lang="en-US" sz="1600" dirty="0">
                          <a:effectLst/>
                          <a:latin typeface="Segoe UI" panose="020B0502040204020203" pitchFamily="34" charset="0"/>
                          <a:cs typeface="Segoe UI" panose="020B0502040204020203" pitchFamily="34" charset="0"/>
                        </a:rPr>
                        <a:t>Generalized Future Land Use</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Florida Geographic Data Library</a:t>
                      </a:r>
                    </a:p>
                  </a:txBody>
                  <a:tcPr marL="0" marR="0" marT="0" marB="0" anchor="ctr">
                    <a:solidFill>
                      <a:schemeClr val="bg1">
                        <a:lumMod val="75000"/>
                      </a:schemeClr>
                    </a:solidFill>
                  </a:tcPr>
                </a:tc>
                <a:extLst>
                  <a:ext uri="{0D108BD9-81ED-4DB2-BD59-A6C34878D82A}">
                    <a16:rowId xmlns:a16="http://schemas.microsoft.com/office/drawing/2014/main" val="241971622"/>
                  </a:ext>
                </a:extLst>
              </a:tr>
              <a:tr h="520036">
                <a:tc vMerge="1">
                  <a:txBody>
                    <a:bodyPr/>
                    <a:lstStyle/>
                    <a:p>
                      <a:endParaRPr lang="en-US"/>
                    </a:p>
                  </a:txBody>
                  <a:tcPr/>
                </a:tc>
                <a:tc>
                  <a:txBody>
                    <a:bodyPr/>
                    <a:lstStyle/>
                    <a:p>
                      <a:r>
                        <a:rPr lang="en-US" sz="1600" dirty="0">
                          <a:effectLst/>
                          <a:latin typeface="Segoe UI" panose="020B0502040204020203" pitchFamily="34" charset="0"/>
                          <a:cs typeface="Segoe UI" panose="020B0502040204020203" pitchFamily="34" charset="0"/>
                        </a:rPr>
                        <a:t>Land Use/Land Cover</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Florida Department of Environmental Protection/ Water Management Districts</a:t>
                      </a:r>
                    </a:p>
                  </a:txBody>
                  <a:tcPr marL="0" marR="0" marT="0" marB="0" anchor="ctr">
                    <a:solidFill>
                      <a:schemeClr val="bg1">
                        <a:lumMod val="75000"/>
                      </a:schemeClr>
                    </a:solidFill>
                  </a:tcPr>
                </a:tc>
                <a:extLst>
                  <a:ext uri="{0D108BD9-81ED-4DB2-BD59-A6C34878D82A}">
                    <a16:rowId xmlns:a16="http://schemas.microsoft.com/office/drawing/2014/main" val="1595444491"/>
                  </a:ext>
                </a:extLst>
              </a:tr>
              <a:tr h="260018">
                <a:tc>
                  <a:txBody>
                    <a:bodyPr/>
                    <a:lstStyle/>
                    <a:p>
                      <a:r>
                        <a:rPr lang="en-US" sz="1600" b="1" dirty="0">
                          <a:effectLst/>
                          <a:latin typeface="Segoe UI" panose="020B0502040204020203" pitchFamily="34" charset="0"/>
                          <a:cs typeface="Segoe UI" panose="020B0502040204020203" pitchFamily="34" charset="0"/>
                        </a:rPr>
                        <a:t>Roadway network</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RCI LRS</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Florida Department of Transportation</a:t>
                      </a:r>
                    </a:p>
                  </a:txBody>
                  <a:tcPr marL="0" marR="0" marT="0" marB="0" anchor="ctr">
                    <a:solidFill>
                      <a:schemeClr val="bg1"/>
                    </a:solidFill>
                  </a:tcPr>
                </a:tc>
                <a:extLst>
                  <a:ext uri="{0D108BD9-81ED-4DB2-BD59-A6C34878D82A}">
                    <a16:rowId xmlns:a16="http://schemas.microsoft.com/office/drawing/2014/main" val="2678275718"/>
                  </a:ext>
                </a:extLst>
              </a:tr>
              <a:tr h="260018">
                <a:tc>
                  <a:txBody>
                    <a:bodyPr/>
                    <a:lstStyle/>
                    <a:p>
                      <a:r>
                        <a:rPr lang="en-US" sz="1600" b="1" dirty="0">
                          <a:effectLst/>
                          <a:latin typeface="Segoe UI" panose="020B0502040204020203" pitchFamily="34" charset="0"/>
                          <a:cs typeface="Segoe UI" panose="020B0502040204020203" pitchFamily="34" charset="0"/>
                        </a:rPr>
                        <a:t>Railroads</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FDOT Rail LRS</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Florida Department of Transportation</a:t>
                      </a:r>
                    </a:p>
                  </a:txBody>
                  <a:tcPr marL="0" marR="0" marT="0" marB="0" anchor="ctr">
                    <a:solidFill>
                      <a:schemeClr val="bg1">
                        <a:lumMod val="75000"/>
                      </a:schemeClr>
                    </a:solidFill>
                  </a:tcPr>
                </a:tc>
                <a:extLst>
                  <a:ext uri="{0D108BD9-81ED-4DB2-BD59-A6C34878D82A}">
                    <a16:rowId xmlns:a16="http://schemas.microsoft.com/office/drawing/2014/main" val="820349853"/>
                  </a:ext>
                </a:extLst>
              </a:tr>
              <a:tr h="433364">
                <a:tc>
                  <a:txBody>
                    <a:bodyPr/>
                    <a:lstStyle/>
                    <a:p>
                      <a:r>
                        <a:rPr lang="en-US" sz="1600" b="1" dirty="0">
                          <a:effectLst/>
                          <a:latin typeface="Segoe UI" panose="020B0502040204020203" pitchFamily="34" charset="0"/>
                          <a:cs typeface="Segoe UI" panose="020B0502040204020203" pitchFamily="34" charset="0"/>
                        </a:rPr>
                        <a:t>Transit routes</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Florida Transit Information System</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Florida Transit Data Exchange</a:t>
                      </a:r>
                    </a:p>
                  </a:txBody>
                  <a:tcPr marL="0" marR="0" marT="0" marB="0" anchor="ctr">
                    <a:solidFill>
                      <a:schemeClr val="bg1"/>
                    </a:solidFill>
                  </a:tcPr>
                </a:tc>
                <a:extLst>
                  <a:ext uri="{0D108BD9-81ED-4DB2-BD59-A6C34878D82A}">
                    <a16:rowId xmlns:a16="http://schemas.microsoft.com/office/drawing/2014/main" val="575965177"/>
                  </a:ext>
                </a:extLst>
              </a:tr>
              <a:tr h="260018">
                <a:tc rowSpan="3">
                  <a:txBody>
                    <a:bodyPr/>
                    <a:lstStyle/>
                    <a:p>
                      <a:r>
                        <a:rPr lang="en-US" sz="1600" b="1" dirty="0">
                          <a:effectLst/>
                          <a:latin typeface="Segoe UI" panose="020B0502040204020203" pitchFamily="34" charset="0"/>
                          <a:cs typeface="Segoe UI" panose="020B0502040204020203" pitchFamily="34" charset="0"/>
                        </a:rPr>
                        <a:t>Ports (airports, seaports)</a:t>
                      </a:r>
                    </a:p>
                  </a:txBody>
                  <a:tcPr marL="0" marR="0" marT="0" marB="0" anchor="ctr">
                    <a:solidFill>
                      <a:schemeClr val="bg1">
                        <a:lumMod val="75000"/>
                      </a:schemeClr>
                    </a:solidFill>
                  </a:tcPr>
                </a:tc>
                <a:tc>
                  <a:txBody>
                    <a:bodyPr/>
                    <a:lstStyle/>
                    <a:p>
                      <a:r>
                        <a:rPr lang="en-US" sz="1600">
                          <a:latin typeface="Segoe UI" panose="020B0502040204020203" pitchFamily="34" charset="0"/>
                          <a:cs typeface="Segoe UI" panose="020B0502040204020203" pitchFamily="34" charset="0"/>
                        </a:rPr>
                        <a:t>SIS Facilities </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Florida Department of Transportation</a:t>
                      </a:r>
                    </a:p>
                  </a:txBody>
                  <a:tcPr marL="0" marR="0" marT="0" marB="0" anchor="ctr">
                    <a:solidFill>
                      <a:schemeClr val="bg1">
                        <a:lumMod val="75000"/>
                      </a:schemeClr>
                    </a:solidFill>
                  </a:tcPr>
                </a:tc>
                <a:extLst>
                  <a:ext uri="{0D108BD9-81ED-4DB2-BD59-A6C34878D82A}">
                    <a16:rowId xmlns:a16="http://schemas.microsoft.com/office/drawing/2014/main" val="774631894"/>
                  </a:ext>
                </a:extLst>
              </a:tr>
              <a:tr h="260018">
                <a:tc vMerge="1">
                  <a:txBody>
                    <a:bodyPr/>
                    <a:lstStyle/>
                    <a:p>
                      <a:endParaRPr lang="en-US"/>
                    </a:p>
                  </a:txBody>
                  <a:tcPr/>
                </a:tc>
                <a:tc>
                  <a:txBody>
                    <a:bodyPr/>
                    <a:lstStyle/>
                    <a:p>
                      <a:r>
                        <a:rPr lang="en-US" sz="1600" dirty="0">
                          <a:effectLst/>
                          <a:latin typeface="Segoe UI" panose="020B0502040204020203" pitchFamily="34" charset="0"/>
                          <a:cs typeface="Segoe UI" panose="020B0502040204020203" pitchFamily="34" charset="0"/>
                        </a:rPr>
                        <a:t>Airports</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Bureau of Transportation Statistics</a:t>
                      </a:r>
                    </a:p>
                  </a:txBody>
                  <a:tcPr marL="0" marR="0" marT="0" marB="0" anchor="ctr">
                    <a:solidFill>
                      <a:schemeClr val="bg1">
                        <a:lumMod val="75000"/>
                      </a:schemeClr>
                    </a:solidFill>
                  </a:tcPr>
                </a:tc>
                <a:extLst>
                  <a:ext uri="{0D108BD9-81ED-4DB2-BD59-A6C34878D82A}">
                    <a16:rowId xmlns:a16="http://schemas.microsoft.com/office/drawing/2014/main" val="1759038619"/>
                  </a:ext>
                </a:extLst>
              </a:tr>
              <a:tr h="260018">
                <a:tc vMerge="1">
                  <a:txBody>
                    <a:bodyPr/>
                    <a:lstStyle/>
                    <a:p>
                      <a:endParaRPr lang="en-US"/>
                    </a:p>
                  </a:txBody>
                  <a:tcPr/>
                </a:tc>
                <a:tc>
                  <a:txBody>
                    <a:bodyPr/>
                    <a:lstStyle/>
                    <a:p>
                      <a:r>
                        <a:rPr lang="en-US" sz="1600" dirty="0">
                          <a:effectLst/>
                          <a:latin typeface="Segoe UI" panose="020B0502040204020203" pitchFamily="34" charset="0"/>
                          <a:cs typeface="Segoe UI" panose="020B0502040204020203" pitchFamily="34" charset="0"/>
                        </a:rPr>
                        <a:t>Airport Parcels</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Florida Department of Revenue</a:t>
                      </a:r>
                    </a:p>
                  </a:txBody>
                  <a:tcPr marL="0" marR="0" marT="0" marB="0" anchor="ctr">
                    <a:solidFill>
                      <a:schemeClr val="bg1">
                        <a:lumMod val="75000"/>
                      </a:schemeClr>
                    </a:solidFill>
                  </a:tcPr>
                </a:tc>
                <a:extLst>
                  <a:ext uri="{0D108BD9-81ED-4DB2-BD59-A6C34878D82A}">
                    <a16:rowId xmlns:a16="http://schemas.microsoft.com/office/drawing/2014/main" val="1746309689"/>
                  </a:ext>
                </a:extLst>
              </a:tr>
              <a:tr h="260018">
                <a:tc>
                  <a:txBody>
                    <a:bodyPr/>
                    <a:lstStyle/>
                    <a:p>
                      <a:r>
                        <a:rPr lang="en-US" sz="1600" b="1" dirty="0">
                          <a:effectLst/>
                          <a:latin typeface="Segoe UI" panose="020B0502040204020203" pitchFamily="34" charset="0"/>
                          <a:cs typeface="Segoe UI" panose="020B0502040204020203" pitchFamily="34" charset="0"/>
                        </a:rPr>
                        <a:t>Military installations</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Military Parcels</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Florida Department of Revenue</a:t>
                      </a:r>
                    </a:p>
                  </a:txBody>
                  <a:tcPr marL="0" marR="0" marT="0" marB="0" anchor="ctr">
                    <a:solidFill>
                      <a:schemeClr val="bg1"/>
                    </a:solidFill>
                  </a:tcPr>
                </a:tc>
                <a:extLst>
                  <a:ext uri="{0D108BD9-81ED-4DB2-BD59-A6C34878D82A}">
                    <a16:rowId xmlns:a16="http://schemas.microsoft.com/office/drawing/2014/main" val="3411795577"/>
                  </a:ext>
                </a:extLst>
              </a:tr>
              <a:tr h="520036">
                <a:tc>
                  <a:txBody>
                    <a:bodyPr/>
                    <a:lstStyle/>
                    <a:p>
                      <a:r>
                        <a:rPr lang="en-US" sz="1600" b="1" dirty="0">
                          <a:effectLst/>
                          <a:latin typeface="Segoe UI" panose="020B0502040204020203" pitchFamily="34" charset="0"/>
                          <a:cs typeface="Segoe UI" panose="020B0502040204020203" pitchFamily="34" charset="0"/>
                        </a:rPr>
                        <a:t>Other significant traffic generators</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Freight Facilities (Commercial, Residential, Industrial)</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Florida Department of Transportation</a:t>
                      </a:r>
                    </a:p>
                  </a:txBody>
                  <a:tcPr marL="0" marR="0" marT="0" marB="0" anchor="ctr">
                    <a:solidFill>
                      <a:schemeClr val="bg1">
                        <a:lumMod val="75000"/>
                      </a:schemeClr>
                    </a:solidFill>
                  </a:tcPr>
                </a:tc>
                <a:extLst>
                  <a:ext uri="{0D108BD9-81ED-4DB2-BD59-A6C34878D82A}">
                    <a16:rowId xmlns:a16="http://schemas.microsoft.com/office/drawing/2014/main" val="2390110406"/>
                  </a:ext>
                </a:extLst>
              </a:tr>
              <a:tr h="520036">
                <a:tc rowSpan="3">
                  <a:txBody>
                    <a:bodyPr/>
                    <a:lstStyle/>
                    <a:p>
                      <a:r>
                        <a:rPr lang="en-US" sz="1600" b="1" dirty="0">
                          <a:effectLst/>
                          <a:latin typeface="Segoe UI" panose="020B0502040204020203" pitchFamily="34" charset="0"/>
                          <a:cs typeface="Segoe UI" panose="020B0502040204020203" pitchFamily="34" charset="0"/>
                        </a:rPr>
                        <a:t>Hydrography</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National Hydrographic Dataset - Flowlines</a:t>
                      </a:r>
                    </a:p>
                  </a:txBody>
                  <a:tcPr marL="0" marR="0" marT="0" marB="0" anchor="ctr">
                    <a:solidFill>
                      <a:schemeClr val="bg1"/>
                    </a:solidFill>
                  </a:tcPr>
                </a:tc>
                <a:tc>
                  <a:txBody>
                    <a:bodyPr/>
                    <a:lstStyle/>
                    <a:p>
                      <a:r>
                        <a:rPr lang="en-US" sz="1600">
                          <a:latin typeface="Segoe UI" panose="020B0502040204020203" pitchFamily="34" charset="0"/>
                          <a:cs typeface="Segoe UI" panose="020B0502040204020203" pitchFamily="34" charset="0"/>
                        </a:rPr>
                        <a:t>Florida Department of Environmental Protection/ Water Management Districts</a:t>
                      </a:r>
                    </a:p>
                  </a:txBody>
                  <a:tcPr marL="0" marR="0" marT="0" marB="0" anchor="ctr">
                    <a:solidFill>
                      <a:schemeClr val="bg1"/>
                    </a:solidFill>
                  </a:tcPr>
                </a:tc>
                <a:extLst>
                  <a:ext uri="{0D108BD9-81ED-4DB2-BD59-A6C34878D82A}">
                    <a16:rowId xmlns:a16="http://schemas.microsoft.com/office/drawing/2014/main" val="2631748878"/>
                  </a:ext>
                </a:extLst>
              </a:tr>
              <a:tr h="520036">
                <a:tc vMerge="1">
                  <a:txBody>
                    <a:bodyPr/>
                    <a:lstStyle/>
                    <a:p>
                      <a:endParaRPr lang="en-US"/>
                    </a:p>
                  </a:txBody>
                  <a:tcPr/>
                </a:tc>
                <a:tc>
                  <a:txBody>
                    <a:bodyPr/>
                    <a:lstStyle/>
                    <a:p>
                      <a:r>
                        <a:rPr lang="en-US" sz="1600" dirty="0">
                          <a:effectLst/>
                          <a:latin typeface="Segoe UI" panose="020B0502040204020203" pitchFamily="34" charset="0"/>
                          <a:cs typeface="Segoe UI" panose="020B0502040204020203" pitchFamily="34" charset="0"/>
                        </a:rPr>
                        <a:t>National Hydrographic Dataset - Waterbodies</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Florida Department of Environmental Protection/ Water Management Districts</a:t>
                      </a:r>
                    </a:p>
                  </a:txBody>
                  <a:tcPr marL="0" marR="0" marT="0" marB="0" anchor="ctr">
                    <a:solidFill>
                      <a:schemeClr val="bg1"/>
                    </a:solidFill>
                  </a:tcPr>
                </a:tc>
                <a:extLst>
                  <a:ext uri="{0D108BD9-81ED-4DB2-BD59-A6C34878D82A}">
                    <a16:rowId xmlns:a16="http://schemas.microsoft.com/office/drawing/2014/main" val="2003410386"/>
                  </a:ext>
                </a:extLst>
              </a:tr>
              <a:tr h="260018">
                <a:tc vMerge="1">
                  <a:txBody>
                    <a:bodyPr/>
                    <a:lstStyle/>
                    <a:p>
                      <a:endParaRPr lang="en-US"/>
                    </a:p>
                  </a:txBody>
                  <a:tcPr/>
                </a:tc>
                <a:tc>
                  <a:txBody>
                    <a:bodyPr/>
                    <a:lstStyle/>
                    <a:p>
                      <a:r>
                        <a:rPr lang="en-US" sz="1600" dirty="0">
                          <a:effectLst/>
                          <a:latin typeface="Segoe UI" panose="020B0502040204020203" pitchFamily="34" charset="0"/>
                          <a:cs typeface="Segoe UI" panose="020B0502040204020203" pitchFamily="34" charset="0"/>
                        </a:rPr>
                        <a:t>FDOT Aerials</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Florida Department of Transportation</a:t>
                      </a:r>
                    </a:p>
                  </a:txBody>
                  <a:tcPr marL="0" marR="0" marT="0" marB="0" anchor="ctr">
                    <a:solidFill>
                      <a:schemeClr val="bg1"/>
                    </a:solidFill>
                  </a:tcPr>
                </a:tc>
                <a:extLst>
                  <a:ext uri="{0D108BD9-81ED-4DB2-BD59-A6C34878D82A}">
                    <a16:rowId xmlns:a16="http://schemas.microsoft.com/office/drawing/2014/main" val="1961679198"/>
                  </a:ext>
                </a:extLst>
              </a:tr>
              <a:tr h="260018">
                <a:tc>
                  <a:txBody>
                    <a:bodyPr/>
                    <a:lstStyle/>
                    <a:p>
                      <a:r>
                        <a:rPr lang="en-US" sz="1600" b="1" dirty="0">
                          <a:effectLst/>
                          <a:latin typeface="Segoe UI" panose="020B0502040204020203" pitchFamily="34" charset="0"/>
                          <a:cs typeface="Segoe UI" panose="020B0502040204020203" pitchFamily="34" charset="0"/>
                        </a:rPr>
                        <a:t>Municipal boundaries</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Cities</a:t>
                      </a:r>
                    </a:p>
                  </a:txBody>
                  <a:tcPr marL="0" marR="0" marT="0" marB="0" anchor="ctr">
                    <a:solidFill>
                      <a:schemeClr val="bg1">
                        <a:lumMod val="75000"/>
                      </a:schemeClr>
                    </a:solidFill>
                  </a:tcPr>
                </a:tc>
                <a:tc>
                  <a:txBody>
                    <a:bodyPr/>
                    <a:lstStyle/>
                    <a:p>
                      <a:r>
                        <a:rPr lang="en-US" sz="1600" dirty="0">
                          <a:latin typeface="Segoe UI" panose="020B0502040204020203" pitchFamily="34" charset="0"/>
                          <a:cs typeface="Segoe UI" panose="020B0502040204020203" pitchFamily="34" charset="0"/>
                        </a:rPr>
                        <a:t>Florida Geographic Data Library</a:t>
                      </a:r>
                    </a:p>
                  </a:txBody>
                  <a:tcPr marL="0" marR="0" marT="0" marB="0" anchor="ctr">
                    <a:solidFill>
                      <a:schemeClr val="bg1">
                        <a:lumMod val="75000"/>
                      </a:schemeClr>
                    </a:solidFill>
                  </a:tcPr>
                </a:tc>
                <a:extLst>
                  <a:ext uri="{0D108BD9-81ED-4DB2-BD59-A6C34878D82A}">
                    <a16:rowId xmlns:a16="http://schemas.microsoft.com/office/drawing/2014/main" val="82019513"/>
                  </a:ext>
                </a:extLst>
              </a:tr>
              <a:tr h="260018">
                <a:tc>
                  <a:txBody>
                    <a:bodyPr/>
                    <a:lstStyle/>
                    <a:p>
                      <a:r>
                        <a:rPr lang="en-US" sz="1600" b="1" dirty="0">
                          <a:effectLst/>
                          <a:latin typeface="Segoe UI" panose="020B0502040204020203" pitchFamily="34" charset="0"/>
                          <a:cs typeface="Segoe UI" panose="020B0502040204020203" pitchFamily="34" charset="0"/>
                        </a:rPr>
                        <a:t>Digital ortho-photography</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FDOT Aerials</a:t>
                      </a:r>
                    </a:p>
                  </a:txBody>
                  <a:tcPr marL="0" marR="0" marT="0" marB="0" anchor="ctr">
                    <a:solidFill>
                      <a:schemeClr val="bg1"/>
                    </a:solidFill>
                  </a:tcPr>
                </a:tc>
                <a:tc>
                  <a:txBody>
                    <a:bodyPr/>
                    <a:lstStyle/>
                    <a:p>
                      <a:r>
                        <a:rPr lang="en-US" sz="1600" dirty="0">
                          <a:latin typeface="Segoe UI" panose="020B0502040204020203" pitchFamily="34" charset="0"/>
                          <a:cs typeface="Segoe UI" panose="020B0502040204020203" pitchFamily="34" charset="0"/>
                        </a:rPr>
                        <a:t>Florida Department of Transportation</a:t>
                      </a:r>
                    </a:p>
                  </a:txBody>
                  <a:tcPr marL="0" marR="0" marT="0" marB="0" anchor="ctr">
                    <a:solidFill>
                      <a:schemeClr val="bg1"/>
                    </a:solidFill>
                  </a:tcPr>
                </a:tc>
                <a:extLst>
                  <a:ext uri="{0D108BD9-81ED-4DB2-BD59-A6C34878D82A}">
                    <a16:rowId xmlns:a16="http://schemas.microsoft.com/office/drawing/2014/main" val="1217783113"/>
                  </a:ext>
                </a:extLst>
              </a:tr>
            </a:tbl>
          </a:graphicData>
        </a:graphic>
      </p:graphicFrame>
    </p:spTree>
    <p:extLst>
      <p:ext uri="{BB962C8B-B14F-4D97-AF65-F5344CB8AC3E}">
        <p14:creationId xmlns:p14="http://schemas.microsoft.com/office/powerpoint/2010/main" val="3797818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fontScale="90000"/>
          </a:bodyPr>
          <a:lstStyle/>
          <a:p>
            <a:r>
              <a:rPr lang="en-US" dirty="0"/>
              <a:t>Urban Area Adjustment Considerations</a:t>
            </a:r>
          </a:p>
        </p:txBody>
      </p:sp>
      <p:sp>
        <p:nvSpPr>
          <p:cNvPr id="13" name="Content Placeholder 12">
            <a:extLst>
              <a:ext uri="{FF2B5EF4-FFF2-40B4-BE49-F238E27FC236}">
                <a16:creationId xmlns:a16="http://schemas.microsoft.com/office/drawing/2014/main" id="{563256EB-7BED-968D-B9A0-0A8F5DF3EF73}"/>
              </a:ext>
            </a:extLst>
          </p:cNvPr>
          <p:cNvSpPr>
            <a:spLocks noGrp="1"/>
          </p:cNvSpPr>
          <p:nvPr>
            <p:ph idx="1"/>
          </p:nvPr>
        </p:nvSpPr>
        <p:spPr/>
        <p:txBody>
          <a:bodyPr/>
          <a:lstStyle/>
          <a:p>
            <a:r>
              <a:rPr lang="en-US" dirty="0">
                <a:latin typeface="Segoe UI" panose="020B0502040204020203" pitchFamily="34" charset="0"/>
                <a:cs typeface="Segoe UI" panose="020B0502040204020203" pitchFamily="34" charset="0"/>
              </a:rPr>
              <a:t>Include entire municipality.</a:t>
            </a:r>
          </a:p>
          <a:p>
            <a:r>
              <a:rPr lang="en-US" dirty="0">
                <a:latin typeface="Segoe UI" panose="020B0502040204020203" pitchFamily="34" charset="0"/>
                <a:cs typeface="Segoe UI" panose="020B0502040204020203" pitchFamily="34" charset="0"/>
              </a:rPr>
              <a:t>Include areas with Urban Characteristics.</a:t>
            </a:r>
          </a:p>
          <a:p>
            <a:r>
              <a:rPr lang="en-US" dirty="0">
                <a:latin typeface="Segoe UI" panose="020B0502040204020203" pitchFamily="34" charset="0"/>
                <a:cs typeface="Segoe UI" panose="020B0502040204020203" pitchFamily="34" charset="0"/>
              </a:rPr>
              <a:t>Include large/significant traffic generators.</a:t>
            </a:r>
          </a:p>
          <a:p>
            <a:r>
              <a:rPr lang="en-US" dirty="0">
                <a:latin typeface="Segoe UI" panose="020B0502040204020203" pitchFamily="34" charset="0"/>
                <a:cs typeface="Segoe UI" panose="020B0502040204020203" pitchFamily="34" charset="0"/>
              </a:rPr>
              <a:t>Boundary should follow municipal limits or physical features.</a:t>
            </a:r>
          </a:p>
          <a:p>
            <a:r>
              <a:rPr lang="en-US" dirty="0">
                <a:latin typeface="Segoe UI" panose="020B0502040204020203" pitchFamily="34" charset="0"/>
                <a:cs typeface="Segoe UI" panose="020B0502040204020203" pitchFamily="34" charset="0"/>
              </a:rPr>
              <a:t>Boundary should be simple without irregularities.</a:t>
            </a:r>
          </a:p>
          <a:p>
            <a:r>
              <a:rPr lang="en-US" dirty="0">
                <a:latin typeface="Segoe UI" panose="020B0502040204020203" pitchFamily="34" charset="0"/>
                <a:cs typeface="Segoe UI" panose="020B0502040204020203" pitchFamily="34" charset="0"/>
              </a:rPr>
              <a:t>Boundary should not split roadways or ramps.</a:t>
            </a:r>
          </a:p>
          <a:p>
            <a:endParaRPr lang="en-US" dirty="0">
              <a:latin typeface="Segoe UI" panose="020B0502040204020203" pitchFamily="34" charset="0"/>
              <a:cs typeface="Segoe UI" panose="020B0502040204020203" pitchFamily="34" charset="0"/>
            </a:endParaRPr>
          </a:p>
          <a:p>
            <a:pPr marL="0" indent="0">
              <a:buNone/>
            </a:pPr>
            <a:r>
              <a:rPr lang="en-US" b="1" i="0" dirty="0">
                <a:solidFill>
                  <a:schemeClr val="accent4"/>
                </a:solidFill>
                <a:effectLst/>
                <a:latin typeface="Segoe UI" panose="020B0502040204020203" pitchFamily="34" charset="0"/>
                <a:cs typeface="Segoe UI" panose="020B0502040204020203" pitchFamily="34" charset="0"/>
              </a:rPr>
              <a:t>The only official requirement is that an adjusted boundary includes the original urban area delineated by the Census Bureau in its entirety.</a:t>
            </a:r>
            <a:endParaRPr lang="en-US" b="1" dirty="0">
              <a:solidFill>
                <a:schemeClr val="accent4"/>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Tree>
    <p:extLst>
      <p:ext uri="{BB962C8B-B14F-4D97-AF65-F5344CB8AC3E}">
        <p14:creationId xmlns:p14="http://schemas.microsoft.com/office/powerpoint/2010/main" val="3382236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Include entire Municipality</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6" name="Picture 5">
            <a:extLst>
              <a:ext uri="{FF2B5EF4-FFF2-40B4-BE49-F238E27FC236}">
                <a16:creationId xmlns:a16="http://schemas.microsoft.com/office/drawing/2014/main" id="{D2CB5724-6DF0-6E60-A822-3671E020D2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252410" y="984694"/>
            <a:ext cx="7598005" cy="5873305"/>
          </a:xfrm>
          <a:prstGeom prst="rect">
            <a:avLst/>
          </a:prstGeom>
          <a:noFill/>
          <a:ln>
            <a:noFill/>
          </a:ln>
        </p:spPr>
      </p:pic>
    </p:spTree>
    <p:extLst>
      <p:ext uri="{BB962C8B-B14F-4D97-AF65-F5344CB8AC3E}">
        <p14:creationId xmlns:p14="http://schemas.microsoft.com/office/powerpoint/2010/main" val="89749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fontScale="90000"/>
          </a:bodyPr>
          <a:lstStyle/>
          <a:p>
            <a:r>
              <a:rPr lang="en-US" dirty="0"/>
              <a:t>Include areas with Urban Characteristics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3" name="Content Placeholder 4" descr="A picture containing graphical user interface&#10;&#10;Description automatically generated">
            <a:extLst>
              <a:ext uri="{FF2B5EF4-FFF2-40B4-BE49-F238E27FC236}">
                <a16:creationId xmlns:a16="http://schemas.microsoft.com/office/drawing/2014/main" id="{BD19D15B-5313-6DB5-C068-C52DC6EC0EF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09815" y="1006623"/>
            <a:ext cx="7572370" cy="5851377"/>
          </a:xfrm>
        </p:spPr>
      </p:pic>
    </p:spTree>
    <p:extLst>
      <p:ext uri="{BB962C8B-B14F-4D97-AF65-F5344CB8AC3E}">
        <p14:creationId xmlns:p14="http://schemas.microsoft.com/office/powerpoint/2010/main" val="4088181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600" dirty="0"/>
              <a:t>Include large/significant traffic generators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7" name="Content Placeholder 4" descr="Map&#10;&#10;Description automatically generated">
            <a:extLst>
              <a:ext uri="{FF2B5EF4-FFF2-40B4-BE49-F238E27FC236}">
                <a16:creationId xmlns:a16="http://schemas.microsoft.com/office/drawing/2014/main" id="{93886173-4DD5-10ED-8484-F6ACC15AE75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20088" y="914401"/>
            <a:ext cx="7551824" cy="5835501"/>
          </a:xfrm>
        </p:spPr>
      </p:pic>
    </p:spTree>
    <p:extLst>
      <p:ext uri="{BB962C8B-B14F-4D97-AF65-F5344CB8AC3E}">
        <p14:creationId xmlns:p14="http://schemas.microsoft.com/office/powerpoint/2010/main" val="837057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200" dirty="0"/>
              <a:t>Boundary should follow municipal limits or physical features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7" name="Content Placeholder 4">
            <a:extLst>
              <a:ext uri="{FF2B5EF4-FFF2-40B4-BE49-F238E27FC236}">
                <a16:creationId xmlns:a16="http://schemas.microsoft.com/office/drawing/2014/main" id="{CEA90F7B-1F6D-3079-6E61-0B04FB7E88F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313987" y="1013070"/>
            <a:ext cx="7564025" cy="5844929"/>
          </a:xfrm>
        </p:spPr>
      </p:pic>
    </p:spTree>
    <p:extLst>
      <p:ext uri="{BB962C8B-B14F-4D97-AF65-F5344CB8AC3E}">
        <p14:creationId xmlns:p14="http://schemas.microsoft.com/office/powerpoint/2010/main" val="3589759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200" dirty="0"/>
              <a:t>Boundary should be simple without irregularities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3" name="Content Placeholder 4">
            <a:extLst>
              <a:ext uri="{FF2B5EF4-FFF2-40B4-BE49-F238E27FC236}">
                <a16:creationId xmlns:a16="http://schemas.microsoft.com/office/drawing/2014/main" id="{E065813D-A19C-3E5D-EF77-ECE3330206F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320086" y="1022496"/>
            <a:ext cx="7551827" cy="5835503"/>
          </a:xfrm>
        </p:spPr>
      </p:pic>
    </p:spTree>
    <p:extLst>
      <p:ext uri="{BB962C8B-B14F-4D97-AF65-F5344CB8AC3E}">
        <p14:creationId xmlns:p14="http://schemas.microsoft.com/office/powerpoint/2010/main" val="3875048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600" dirty="0"/>
              <a:t>Boundary should not split roadways or ramps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7" name="Content Placeholder 4" descr="Calendar&#10;&#10;Description automatically generated with medium confidence">
            <a:extLst>
              <a:ext uri="{FF2B5EF4-FFF2-40B4-BE49-F238E27FC236}">
                <a16:creationId xmlns:a16="http://schemas.microsoft.com/office/drawing/2014/main" id="{C5E3E5C0-67FA-8388-A8A8-3A6DB4CD5E0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51101" y="984790"/>
            <a:ext cx="7600623" cy="5873209"/>
          </a:xfrm>
        </p:spPr>
      </p:pic>
    </p:spTree>
    <p:extLst>
      <p:ext uri="{BB962C8B-B14F-4D97-AF65-F5344CB8AC3E}">
        <p14:creationId xmlns:p14="http://schemas.microsoft.com/office/powerpoint/2010/main" val="19311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lstStyle/>
          <a:p>
            <a:r>
              <a:rPr lang="en-US" dirty="0"/>
              <a:t>Overview</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5" name="Diagram 4">
            <a:extLst>
              <a:ext uri="{FF2B5EF4-FFF2-40B4-BE49-F238E27FC236}">
                <a16:creationId xmlns:a16="http://schemas.microsoft.com/office/drawing/2014/main" id="{B79CF04E-967E-91C6-F24D-F07F3290D4D5}"/>
              </a:ext>
            </a:extLst>
          </p:cNvPr>
          <p:cNvGraphicFramePr/>
          <p:nvPr>
            <p:extLst>
              <p:ext uri="{D42A27DB-BD31-4B8C-83A1-F6EECF244321}">
                <p14:modId xmlns:p14="http://schemas.microsoft.com/office/powerpoint/2010/main" val="4155632610"/>
              </p:ext>
            </p:extLst>
          </p:nvPr>
        </p:nvGraphicFramePr>
        <p:xfrm>
          <a:off x="1408695" y="1233408"/>
          <a:ext cx="7669730" cy="5021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6084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dirty="0"/>
              <a:t>Boundary should be contiguous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6" name="Content Placeholder 4">
            <a:extLst>
              <a:ext uri="{FF2B5EF4-FFF2-40B4-BE49-F238E27FC236}">
                <a16:creationId xmlns:a16="http://schemas.microsoft.com/office/drawing/2014/main" id="{3891E538-ED0E-6037-A9CC-AF5B3ECB7E0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262680" y="1002686"/>
            <a:ext cx="7577465" cy="5855314"/>
          </a:xfrm>
        </p:spPr>
      </p:pic>
    </p:spTree>
    <p:extLst>
      <p:ext uri="{BB962C8B-B14F-4D97-AF65-F5344CB8AC3E}">
        <p14:creationId xmlns:p14="http://schemas.microsoft.com/office/powerpoint/2010/main" val="340082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BB30-607F-4D7F-8FA5-ED1C62099845}"/>
              </a:ext>
            </a:extLst>
          </p:cNvPr>
          <p:cNvSpPr>
            <a:spLocks noGrp="1"/>
          </p:cNvSpPr>
          <p:nvPr>
            <p:ph type="title"/>
          </p:nvPr>
        </p:nvSpPr>
        <p:spPr>
          <a:xfrm>
            <a:off x="304800" y="-1"/>
            <a:ext cx="11243035" cy="2771897"/>
          </a:xfrm>
        </p:spPr>
        <p:txBody>
          <a:bodyPr>
            <a:normAutofit fontScale="90000"/>
          </a:bodyPr>
          <a:lstStyle/>
          <a:p>
            <a:pPr>
              <a:lnSpc>
                <a:spcPct val="100000"/>
              </a:lnSpc>
            </a:pPr>
            <a:r>
              <a:rPr lang="en-US" dirty="0"/>
              <a:t>Functional Classification Guidelines and Considerations</a:t>
            </a:r>
          </a:p>
        </p:txBody>
      </p:sp>
    </p:spTree>
    <p:extLst>
      <p:ext uri="{BB962C8B-B14F-4D97-AF65-F5344CB8AC3E}">
        <p14:creationId xmlns:p14="http://schemas.microsoft.com/office/powerpoint/2010/main" val="3820812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dirty="0"/>
              <a:t>What is Functional Classification</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7" name="Content Placeholder 1">
            <a:extLst>
              <a:ext uri="{FF2B5EF4-FFF2-40B4-BE49-F238E27FC236}">
                <a16:creationId xmlns:a16="http://schemas.microsoft.com/office/drawing/2014/main" id="{44ACD607-C301-A63A-85F0-3052F29CDADB}"/>
              </a:ext>
            </a:extLst>
          </p:cNvPr>
          <p:cNvSpPr>
            <a:spLocks noGrp="1"/>
          </p:cNvSpPr>
          <p:nvPr>
            <p:ph idx="1"/>
          </p:nvPr>
        </p:nvSpPr>
        <p:spPr>
          <a:xfrm>
            <a:off x="237067" y="1211823"/>
            <a:ext cx="11116733" cy="1517514"/>
          </a:xfrm>
        </p:spPr>
        <p:txBody>
          <a:bodyPr vert="horz" lIns="91440" tIns="45720" rIns="91440" bIns="45720" rtlCol="0" anchor="t">
            <a:normAutofit/>
          </a:bodyPr>
          <a:lstStyle/>
          <a:p>
            <a:r>
              <a:rPr lang="en-US" dirty="0">
                <a:latin typeface="Segoe UI" panose="020B0502040204020203" pitchFamily="34" charset="0"/>
                <a:cs typeface="Segoe UI" panose="020B0502040204020203" pitchFamily="34" charset="0"/>
              </a:rPr>
              <a:t>Process by which streets and highways are grouped into classes, or systems, according to the part that any road plays in serving the flow of trips through a highway network.</a:t>
            </a:r>
          </a:p>
        </p:txBody>
      </p:sp>
      <p:pic>
        <p:nvPicPr>
          <p:cNvPr id="8" name="Picture 7">
            <a:extLst>
              <a:ext uri="{FF2B5EF4-FFF2-40B4-BE49-F238E27FC236}">
                <a16:creationId xmlns:a16="http://schemas.microsoft.com/office/drawing/2014/main" id="{4AADF98C-D2EE-4482-3E78-EA5415EB84D9}"/>
              </a:ext>
            </a:extLst>
          </p:cNvPr>
          <p:cNvPicPr/>
          <p:nvPr/>
        </p:nvPicPr>
        <p:blipFill rotWithShape="1">
          <a:blip r:embed="rId3" cstate="print">
            <a:extLst>
              <a:ext uri="{28A0092B-C50C-407E-A947-70E740481C1C}">
                <a14:useLocalDpi xmlns:a14="http://schemas.microsoft.com/office/drawing/2010/main" val="0"/>
              </a:ext>
            </a:extLst>
          </a:blip>
          <a:srcRect l="2120" t="17598" r="37319" b="29509"/>
          <a:stretch/>
        </p:blipFill>
        <p:spPr bwMode="auto">
          <a:xfrm>
            <a:off x="6096000" y="2652810"/>
            <a:ext cx="6095999" cy="3980567"/>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C295038B-03DA-F353-0E53-EAA479F27319}"/>
              </a:ext>
            </a:extLst>
          </p:cNvPr>
          <p:cNvSpPr txBox="1"/>
          <p:nvPr/>
        </p:nvSpPr>
        <p:spPr>
          <a:xfrm>
            <a:off x="304800" y="2828793"/>
            <a:ext cx="5396753" cy="2954655"/>
          </a:xfrm>
          <a:prstGeom prst="rect">
            <a:avLst/>
          </a:prstGeom>
          <a:noFill/>
        </p:spPr>
        <p:txBody>
          <a:bodyPr wrap="square">
            <a:spAutoFit/>
          </a:bodyPr>
          <a:lstStyle/>
          <a:p>
            <a:pPr algn="l"/>
            <a:r>
              <a:rPr lang="en-US" sz="2000" b="0" i="0" u="none" strike="noStrike" baseline="0" dirty="0">
                <a:latin typeface="Segoe UI" panose="020B0502040204020203" pitchFamily="34" charset="0"/>
                <a:cs typeface="Segoe UI" panose="020B0502040204020203" pitchFamily="34" charset="0"/>
              </a:rPr>
              <a:t>A roadway’s functional usage is based on Mobility &amp; Accessibility:</a:t>
            </a:r>
          </a:p>
          <a:p>
            <a:pPr algn="l"/>
            <a:endParaRPr lang="en-US" sz="2000" b="0" i="0" u="none" strike="noStrike" baseline="0" dirty="0">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US" sz="1800" b="1" i="0" u="none" strike="noStrike" baseline="0" dirty="0">
                <a:latin typeface="Segoe UI" panose="020B0502040204020203" pitchFamily="34" charset="0"/>
                <a:cs typeface="Segoe UI" panose="020B0502040204020203" pitchFamily="34" charset="0"/>
              </a:rPr>
              <a:t>Mobility </a:t>
            </a:r>
            <a:r>
              <a:rPr lang="en-US" sz="1800" b="0" i="0" u="none" strike="noStrike" baseline="0" dirty="0">
                <a:latin typeface="Segoe UI" panose="020B0502040204020203" pitchFamily="34" charset="0"/>
                <a:cs typeface="Segoe UI" panose="020B0502040204020203" pitchFamily="34" charset="0"/>
              </a:rPr>
              <a:t>‐ is measured in respect to ability of traffic to pass through a defined area in a reasonable amount of time.</a:t>
            </a:r>
          </a:p>
          <a:p>
            <a:pPr marL="285750" indent="-285750" algn="l">
              <a:buFont typeface="Arial" panose="020B0604020202020204" pitchFamily="34" charset="0"/>
              <a:buChar char="•"/>
            </a:pPr>
            <a:endParaRPr lang="en-US" sz="1800" b="0" i="0" u="none" strike="noStrike" baseline="0" dirty="0">
              <a:latin typeface="Segoe UI" panose="020B0502040204020203" pitchFamily="34" charset="0"/>
              <a:cs typeface="Segoe UI" panose="020B0502040204020203" pitchFamily="34" charset="0"/>
            </a:endParaRPr>
          </a:p>
          <a:p>
            <a:pPr marL="285750" indent="-285750" algn="l">
              <a:buFont typeface="Arial" panose="020B0604020202020204" pitchFamily="34" charset="0"/>
              <a:buChar char="•"/>
            </a:pPr>
            <a:r>
              <a:rPr lang="en-US" sz="1800" b="1" i="0" u="none" strike="noStrike" baseline="0" dirty="0">
                <a:latin typeface="Segoe UI" panose="020B0502040204020203" pitchFamily="34" charset="0"/>
                <a:cs typeface="Segoe UI" panose="020B0502040204020203" pitchFamily="34" charset="0"/>
              </a:rPr>
              <a:t>Accessibility </a:t>
            </a:r>
            <a:r>
              <a:rPr lang="en-US" sz="1800" b="0" i="0" u="none" strike="noStrike" baseline="0" dirty="0">
                <a:latin typeface="Segoe UI" panose="020B0502040204020203" pitchFamily="34" charset="0"/>
                <a:cs typeface="Segoe UI" panose="020B0502040204020203" pitchFamily="34" charset="0"/>
              </a:rPr>
              <a:t>‐ is measured in terms of the road system’s capability to provide access to and between land use activities within a defined area.</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82987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dirty="0"/>
              <a:t>Functional Classification Criteria</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6" name="Picture 5" descr="Diagram&#10;&#10;Description automatically generated">
            <a:extLst>
              <a:ext uri="{FF2B5EF4-FFF2-40B4-BE49-F238E27FC236}">
                <a16:creationId xmlns:a16="http://schemas.microsoft.com/office/drawing/2014/main" id="{690ECDD3-4FF1-8D4B-107C-850C75C78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041" y="1569078"/>
            <a:ext cx="4107759" cy="4410691"/>
          </a:xfrm>
          <a:prstGeom prst="rect">
            <a:avLst/>
          </a:prstGeom>
        </p:spPr>
      </p:pic>
      <p:graphicFrame>
        <p:nvGraphicFramePr>
          <p:cNvPr id="10" name="Diagram 9">
            <a:extLst>
              <a:ext uri="{FF2B5EF4-FFF2-40B4-BE49-F238E27FC236}">
                <a16:creationId xmlns:a16="http://schemas.microsoft.com/office/drawing/2014/main" id="{5E27F09F-0FAA-CBD3-383A-368883ED9AD8}"/>
              </a:ext>
            </a:extLst>
          </p:cNvPr>
          <p:cNvGraphicFramePr/>
          <p:nvPr>
            <p:extLst>
              <p:ext uri="{D42A27DB-BD31-4B8C-83A1-F6EECF244321}">
                <p14:modId xmlns:p14="http://schemas.microsoft.com/office/powerpoint/2010/main" val="3675195780"/>
              </p:ext>
            </p:extLst>
          </p:nvPr>
        </p:nvGraphicFramePr>
        <p:xfrm>
          <a:off x="838200" y="1904514"/>
          <a:ext cx="5647421" cy="37398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79871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4000" dirty="0"/>
              <a:t>Functional Classification Decision Tree</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3" name="Diagram 2">
            <a:extLst>
              <a:ext uri="{FF2B5EF4-FFF2-40B4-BE49-F238E27FC236}">
                <a16:creationId xmlns:a16="http://schemas.microsoft.com/office/drawing/2014/main" id="{66FA32B0-686A-2955-13EC-3C692BFED50B}"/>
              </a:ext>
            </a:extLst>
          </p:cNvPr>
          <p:cNvGraphicFramePr/>
          <p:nvPr>
            <p:extLst>
              <p:ext uri="{D42A27DB-BD31-4B8C-83A1-F6EECF244321}">
                <p14:modId xmlns:p14="http://schemas.microsoft.com/office/powerpoint/2010/main" val="1262854970"/>
              </p:ext>
            </p:extLst>
          </p:nvPr>
        </p:nvGraphicFramePr>
        <p:xfrm>
          <a:off x="2019300" y="1330847"/>
          <a:ext cx="815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8208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600" dirty="0"/>
              <a:t>How does FDOT use Functional Classification</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7" name="Content Placeholder 1">
            <a:extLst>
              <a:ext uri="{FF2B5EF4-FFF2-40B4-BE49-F238E27FC236}">
                <a16:creationId xmlns:a16="http://schemas.microsoft.com/office/drawing/2014/main" id="{44ACD607-C301-A63A-85F0-3052F29CDADB}"/>
              </a:ext>
            </a:extLst>
          </p:cNvPr>
          <p:cNvSpPr>
            <a:spLocks noGrp="1"/>
          </p:cNvSpPr>
          <p:nvPr>
            <p:ph idx="1"/>
          </p:nvPr>
        </p:nvSpPr>
        <p:spPr>
          <a:xfrm>
            <a:off x="237068" y="1211823"/>
            <a:ext cx="6333414" cy="5407772"/>
          </a:xfrm>
        </p:spPr>
        <p:txBody>
          <a:bodyPr vert="horz" lIns="91440" tIns="45720" rIns="91440" bIns="45720" rtlCol="0" anchor="t">
            <a:normAutofit fontScale="92500"/>
          </a:bodyPr>
          <a:lstStyle/>
          <a:p>
            <a:pPr>
              <a:lnSpc>
                <a:spcPct val="110000"/>
              </a:lnSpc>
            </a:pPr>
            <a:r>
              <a:rPr lang="en-US" dirty="0">
                <a:latin typeface="Segoe UI" panose="020B0502040204020203" pitchFamily="34" charset="0"/>
                <a:cs typeface="Segoe UI" panose="020B0502040204020203" pitchFamily="34" charset="0"/>
              </a:rPr>
              <a:t>Federal-aid highway program funding eligibility.</a:t>
            </a:r>
          </a:p>
          <a:p>
            <a:pPr>
              <a:lnSpc>
                <a:spcPct val="110000"/>
              </a:lnSpc>
            </a:pPr>
            <a:r>
              <a:rPr lang="en-US" dirty="0">
                <a:latin typeface="Segoe UI" panose="020B0502040204020203" pitchFamily="34" charset="0"/>
                <a:cs typeface="Segoe UI" panose="020B0502040204020203" pitchFamily="34" charset="0"/>
              </a:rPr>
              <a:t>Highway Performance Monitoring System (HPMS) federal reporting.</a:t>
            </a:r>
          </a:p>
          <a:p>
            <a:pPr>
              <a:lnSpc>
                <a:spcPct val="110000"/>
              </a:lnSpc>
            </a:pPr>
            <a:r>
              <a:rPr lang="en-US" dirty="0">
                <a:latin typeface="Segoe UI" panose="020B0502040204020203" pitchFamily="34" charset="0"/>
                <a:cs typeface="Segoe UI" panose="020B0502040204020203" pitchFamily="34" charset="0"/>
              </a:rPr>
              <a:t>Planning – Assists in long-range transportation planning by identifying areas that require improvements or construction projects.</a:t>
            </a:r>
          </a:p>
          <a:p>
            <a:pPr>
              <a:lnSpc>
                <a:spcPct val="110000"/>
              </a:lnSpc>
            </a:pPr>
            <a:r>
              <a:rPr lang="en-US" dirty="0">
                <a:latin typeface="Segoe UI" panose="020B0502040204020203" pitchFamily="34" charset="0"/>
                <a:cs typeface="Segoe UI" panose="020B0502040204020203" pitchFamily="34" charset="0"/>
              </a:rPr>
              <a:t>Roadway Design – Guides the design of roadways by defining the appropriate standards for each fun class type.</a:t>
            </a:r>
          </a:p>
          <a:p>
            <a:pPr>
              <a:lnSpc>
                <a:spcPct val="110000"/>
              </a:lnSpc>
            </a:pPr>
            <a:r>
              <a:rPr lang="en-US" dirty="0">
                <a:latin typeface="Segoe UI" panose="020B0502040204020203" pitchFamily="34" charset="0"/>
                <a:cs typeface="Segoe UI" panose="020B0502040204020203" pitchFamily="34" charset="0"/>
              </a:rPr>
              <a:t>Traffic Management – Assists in managing traffic flow and congestion based on fun class.</a:t>
            </a:r>
          </a:p>
        </p:txBody>
      </p:sp>
      <p:pic>
        <p:nvPicPr>
          <p:cNvPr id="3" name="Picture 2" descr="A picture containing text, sky, track, road&#10;&#10;Description automatically generated">
            <a:extLst>
              <a:ext uri="{FF2B5EF4-FFF2-40B4-BE49-F238E27FC236}">
                <a16:creationId xmlns:a16="http://schemas.microsoft.com/office/drawing/2014/main" id="{B62EB373-1049-E763-4F3F-E778067F2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876" y="1358613"/>
            <a:ext cx="3725662" cy="2557096"/>
          </a:xfrm>
          <a:prstGeom prst="rect">
            <a:avLst/>
          </a:prstGeom>
        </p:spPr>
      </p:pic>
    </p:spTree>
    <p:extLst>
      <p:ext uri="{BB962C8B-B14F-4D97-AF65-F5344CB8AC3E}">
        <p14:creationId xmlns:p14="http://schemas.microsoft.com/office/powerpoint/2010/main" val="3708906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600" dirty="0"/>
              <a:t>Functional Classification Influencers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8" name="Diagram 7">
            <a:extLst>
              <a:ext uri="{FF2B5EF4-FFF2-40B4-BE49-F238E27FC236}">
                <a16:creationId xmlns:a16="http://schemas.microsoft.com/office/drawing/2014/main" id="{5CD9F776-31A8-3D8A-F5B9-78342036AEAD}"/>
              </a:ext>
            </a:extLst>
          </p:cNvPr>
          <p:cNvGraphicFramePr/>
          <p:nvPr>
            <p:extLst>
              <p:ext uri="{D42A27DB-BD31-4B8C-83A1-F6EECF244321}">
                <p14:modId xmlns:p14="http://schemas.microsoft.com/office/powerpoint/2010/main" val="485195518"/>
              </p:ext>
            </p:extLst>
          </p:nvPr>
        </p:nvGraphicFramePr>
        <p:xfrm>
          <a:off x="6692" y="1172180"/>
          <a:ext cx="6415885" cy="4926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icture containing grass, road, way, scene&#10;&#10;Description automatically generated">
            <a:extLst>
              <a:ext uri="{FF2B5EF4-FFF2-40B4-BE49-F238E27FC236}">
                <a16:creationId xmlns:a16="http://schemas.microsoft.com/office/drawing/2014/main" id="{438E1013-28D5-D80D-3722-8A0AC8C161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5785" y="1255244"/>
            <a:ext cx="4231689" cy="2380325"/>
          </a:xfrm>
          <a:prstGeom prst="rect">
            <a:avLst/>
          </a:prstGeom>
        </p:spPr>
      </p:pic>
      <p:pic>
        <p:nvPicPr>
          <p:cNvPr id="10" name="Picture 9" descr="A road with trees on the side&#10;&#10;Description automatically generated with medium confidence">
            <a:extLst>
              <a:ext uri="{FF2B5EF4-FFF2-40B4-BE49-F238E27FC236}">
                <a16:creationId xmlns:a16="http://schemas.microsoft.com/office/drawing/2014/main" id="{F0DFD966-EDB9-3352-71D6-A3088532B4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92915" y="3913940"/>
            <a:ext cx="3048000" cy="2033016"/>
          </a:xfrm>
          <a:prstGeom prst="rect">
            <a:avLst/>
          </a:prstGeom>
        </p:spPr>
      </p:pic>
      <p:pic>
        <p:nvPicPr>
          <p:cNvPr id="11" name="Picture 10">
            <a:extLst>
              <a:ext uri="{FF2B5EF4-FFF2-40B4-BE49-F238E27FC236}">
                <a16:creationId xmlns:a16="http://schemas.microsoft.com/office/drawing/2014/main" id="{10638111-3E91-9F97-54E6-9A3341995C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0325" y="4203881"/>
            <a:ext cx="2619375" cy="1743075"/>
          </a:xfrm>
          <a:prstGeom prst="rect">
            <a:avLst/>
          </a:prstGeom>
        </p:spPr>
      </p:pic>
    </p:spTree>
    <p:extLst>
      <p:ext uri="{BB962C8B-B14F-4D97-AF65-F5344CB8AC3E}">
        <p14:creationId xmlns:p14="http://schemas.microsoft.com/office/powerpoint/2010/main" val="3970527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600" dirty="0"/>
              <a:t>Functional Classification and Trip Purpose</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7" name="Content Placeholder 1">
            <a:extLst>
              <a:ext uri="{FF2B5EF4-FFF2-40B4-BE49-F238E27FC236}">
                <a16:creationId xmlns:a16="http://schemas.microsoft.com/office/drawing/2014/main" id="{44ACD607-C301-A63A-85F0-3052F29CDADB}"/>
              </a:ext>
            </a:extLst>
          </p:cNvPr>
          <p:cNvSpPr>
            <a:spLocks noGrp="1"/>
          </p:cNvSpPr>
          <p:nvPr>
            <p:ph idx="1"/>
          </p:nvPr>
        </p:nvSpPr>
        <p:spPr>
          <a:xfrm>
            <a:off x="199360" y="1551189"/>
            <a:ext cx="6333414" cy="4106780"/>
          </a:xfrm>
        </p:spPr>
        <p:txBody>
          <a:bodyPr vert="horz" lIns="91440" tIns="45720" rIns="91440" bIns="45720" rtlCol="0" anchor="t">
            <a:normAutofit/>
          </a:bodyPr>
          <a:lstStyle/>
          <a:p>
            <a:r>
              <a:rPr lang="en-US" dirty="0">
                <a:latin typeface="Segoe UI" panose="020B0502040204020203" pitchFamily="34" charset="0"/>
                <a:cs typeface="Segoe UI" panose="020B0502040204020203" pitchFamily="34" charset="0"/>
              </a:rPr>
              <a:t>FHWA calls for the grouping of similarly ranked travel generators or </a:t>
            </a:r>
            <a:r>
              <a:rPr lang="en-US" b="1" dirty="0">
                <a:latin typeface="Segoe UI" panose="020B0502040204020203" pitchFamily="34" charset="0"/>
                <a:cs typeface="Segoe UI" panose="020B0502040204020203" pitchFamily="34" charset="0"/>
              </a:rPr>
              <a:t>trip purposes.</a:t>
            </a:r>
          </a:p>
          <a:p>
            <a:endParaRPr lang="en-US" b="1"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12 types of trip purpose.</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Not necessary for a road to go directly to the main entrance of a traffic generator.</a:t>
            </a:r>
          </a:p>
        </p:txBody>
      </p:sp>
      <p:graphicFrame>
        <p:nvGraphicFramePr>
          <p:cNvPr id="5" name="Content Placeholder 3">
            <a:extLst>
              <a:ext uri="{FF2B5EF4-FFF2-40B4-BE49-F238E27FC236}">
                <a16:creationId xmlns:a16="http://schemas.microsoft.com/office/drawing/2014/main" id="{1738F07A-2AE1-7958-FDA9-6562B68ECA8F}"/>
              </a:ext>
            </a:extLst>
          </p:cNvPr>
          <p:cNvGraphicFramePr>
            <a:graphicFrameLocks/>
          </p:cNvGraphicFramePr>
          <p:nvPr>
            <p:extLst>
              <p:ext uri="{D42A27DB-BD31-4B8C-83A1-F6EECF244321}">
                <p14:modId xmlns:p14="http://schemas.microsoft.com/office/powerpoint/2010/main" val="554910473"/>
              </p:ext>
            </p:extLst>
          </p:nvPr>
        </p:nvGraphicFramePr>
        <p:xfrm>
          <a:off x="6570482" y="1531045"/>
          <a:ext cx="5436619" cy="4106780"/>
        </p:xfrm>
        <a:graphic>
          <a:graphicData uri="http://schemas.openxmlformats.org/drawingml/2006/table">
            <a:tbl>
              <a:tblPr/>
              <a:tblGrid>
                <a:gridCol w="2347275">
                  <a:extLst>
                    <a:ext uri="{9D8B030D-6E8A-4147-A177-3AD203B41FA5}">
                      <a16:colId xmlns:a16="http://schemas.microsoft.com/office/drawing/2014/main" val="38493044"/>
                    </a:ext>
                  </a:extLst>
                </a:gridCol>
                <a:gridCol w="3089344">
                  <a:extLst>
                    <a:ext uri="{9D8B030D-6E8A-4147-A177-3AD203B41FA5}">
                      <a16:colId xmlns:a16="http://schemas.microsoft.com/office/drawing/2014/main" val="629372307"/>
                    </a:ext>
                  </a:extLst>
                </a:gridCol>
              </a:tblGrid>
              <a:tr h="821356">
                <a:tc>
                  <a:txBody>
                    <a:bodyPr/>
                    <a:lstStyle/>
                    <a:p>
                      <a:pPr fontAlgn="t"/>
                      <a:endParaRPr lang="en-US" sz="1600">
                        <a:effectLst/>
                      </a:endParaRPr>
                    </a:p>
                    <a:p>
                      <a:pPr algn="ctr" rtl="0" fontAlgn="base"/>
                      <a:r>
                        <a:rPr lang="en-US" sz="1600" b="1" i="0">
                          <a:solidFill>
                            <a:srgbClr val="000000"/>
                          </a:solidFill>
                          <a:effectLst/>
                          <a:latin typeface="Arial" panose="020B0604020202020204" pitchFamily="34" charset="0"/>
                        </a:rPr>
                        <a:t>Principal Arterial</a:t>
                      </a:r>
                      <a:r>
                        <a:rPr lang="en-US" sz="1600" b="0" i="0">
                          <a:solidFill>
                            <a:srgbClr val="000000"/>
                          </a:solidFill>
                          <a:effectLst/>
                          <a:latin typeface="Arial" panose="020B0604020202020204" pitchFamily="34" charset="0"/>
                        </a:rPr>
                        <a:t> </a:t>
                      </a:r>
                      <a:endParaRPr lang="en-US" sz="1600" b="0" i="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algn="ctr" fontAlgn="t"/>
                      <a:endParaRPr lang="en-US" sz="1600">
                        <a:effectLst/>
                      </a:endParaRPr>
                    </a:p>
                    <a:p>
                      <a:pPr algn="ctr" rtl="0" fontAlgn="base"/>
                      <a:r>
                        <a:rPr lang="en-US" sz="1600" b="0" i="0">
                          <a:solidFill>
                            <a:srgbClr val="000000"/>
                          </a:solidFill>
                          <a:effectLst/>
                          <a:latin typeface="Arial" panose="020B0604020202020204" pitchFamily="34" charset="0"/>
                        </a:rPr>
                        <a:t>2 or more of trip purposes 1-7 </a:t>
                      </a:r>
                      <a:endParaRPr lang="en-US" sz="1600" b="0" i="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extLst>
                  <a:ext uri="{0D108BD9-81ED-4DB2-BD59-A6C34878D82A}">
                    <a16:rowId xmlns:a16="http://schemas.microsoft.com/office/drawing/2014/main" val="3677077426"/>
                  </a:ext>
                </a:extLst>
              </a:tr>
              <a:tr h="821356">
                <a:tc>
                  <a:txBody>
                    <a:bodyPr/>
                    <a:lstStyle/>
                    <a:p>
                      <a:pPr fontAlgn="t"/>
                      <a:endParaRPr lang="en-US" sz="1600">
                        <a:effectLst/>
                      </a:endParaRPr>
                    </a:p>
                    <a:p>
                      <a:pPr algn="ctr" rtl="0" fontAlgn="base"/>
                      <a:r>
                        <a:rPr lang="en-US" sz="1600" b="1" i="0">
                          <a:solidFill>
                            <a:srgbClr val="000000"/>
                          </a:solidFill>
                          <a:effectLst/>
                          <a:latin typeface="Arial" panose="020B0604020202020204" pitchFamily="34" charset="0"/>
                        </a:rPr>
                        <a:t>Minor Arterial</a:t>
                      </a:r>
                      <a:r>
                        <a:rPr lang="en-US" sz="1600" b="0" i="0">
                          <a:solidFill>
                            <a:srgbClr val="000000"/>
                          </a:solidFill>
                          <a:effectLst/>
                          <a:latin typeface="Arial" panose="020B0604020202020204" pitchFamily="34" charset="0"/>
                        </a:rPr>
                        <a:t> </a:t>
                      </a:r>
                      <a:endParaRPr lang="en-US" sz="1600" b="0" i="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600">
                        <a:effectLst/>
                      </a:endParaRPr>
                    </a:p>
                    <a:p>
                      <a:pPr algn="ctr" rtl="0" fontAlgn="base"/>
                      <a:r>
                        <a:rPr lang="en-US" sz="1600" b="0" i="0">
                          <a:solidFill>
                            <a:srgbClr val="000000"/>
                          </a:solidFill>
                          <a:effectLst/>
                          <a:latin typeface="Arial" panose="020B0604020202020204" pitchFamily="34" charset="0"/>
                        </a:rPr>
                        <a:t>Only 1 of trip purpose 1-7 </a:t>
                      </a:r>
                      <a:endParaRPr lang="en-US" sz="1600" b="0" i="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extLst>
                  <a:ext uri="{0D108BD9-81ED-4DB2-BD59-A6C34878D82A}">
                    <a16:rowId xmlns:a16="http://schemas.microsoft.com/office/drawing/2014/main" val="4230930614"/>
                  </a:ext>
                </a:extLst>
              </a:tr>
              <a:tr h="821356">
                <a:tc>
                  <a:txBody>
                    <a:bodyPr/>
                    <a:lstStyle/>
                    <a:p>
                      <a:pPr fontAlgn="t"/>
                      <a:endParaRPr lang="en-US" sz="1600">
                        <a:effectLst/>
                      </a:endParaRPr>
                    </a:p>
                    <a:p>
                      <a:pPr algn="ctr" rtl="0" fontAlgn="base"/>
                      <a:r>
                        <a:rPr lang="en-US" sz="1600" b="1" i="0">
                          <a:solidFill>
                            <a:srgbClr val="000000"/>
                          </a:solidFill>
                          <a:effectLst/>
                          <a:latin typeface="Arial" panose="020B0604020202020204" pitchFamily="34" charset="0"/>
                        </a:rPr>
                        <a:t>Major Collector</a:t>
                      </a:r>
                      <a:r>
                        <a:rPr lang="en-US" sz="1600" b="0" i="0">
                          <a:solidFill>
                            <a:srgbClr val="000000"/>
                          </a:solidFill>
                          <a:effectLst/>
                          <a:latin typeface="Arial" panose="020B0604020202020204" pitchFamily="34" charset="0"/>
                        </a:rPr>
                        <a:t> </a:t>
                      </a:r>
                      <a:endParaRPr lang="en-US" sz="1600" b="0" i="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600">
                        <a:effectLst/>
                      </a:endParaRPr>
                    </a:p>
                    <a:p>
                      <a:pPr algn="ctr" rtl="0" fontAlgn="base"/>
                      <a:r>
                        <a:rPr lang="en-US" sz="1600" b="0" i="0">
                          <a:solidFill>
                            <a:srgbClr val="000000"/>
                          </a:solidFill>
                          <a:effectLst/>
                          <a:latin typeface="Arial" panose="020B0604020202020204" pitchFamily="34" charset="0"/>
                        </a:rPr>
                        <a:t>1 or more trip purposes 8-10 </a:t>
                      </a:r>
                      <a:endParaRPr lang="en-US" sz="1600" b="0" i="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extLst>
                  <a:ext uri="{0D108BD9-81ED-4DB2-BD59-A6C34878D82A}">
                    <a16:rowId xmlns:a16="http://schemas.microsoft.com/office/drawing/2014/main" val="593858336"/>
                  </a:ext>
                </a:extLst>
              </a:tr>
              <a:tr h="821356">
                <a:tc>
                  <a:txBody>
                    <a:bodyPr/>
                    <a:lstStyle/>
                    <a:p>
                      <a:pPr fontAlgn="t"/>
                      <a:endParaRPr lang="en-US" sz="1600">
                        <a:effectLst/>
                      </a:endParaRPr>
                    </a:p>
                    <a:p>
                      <a:pPr algn="ctr" rtl="0" fontAlgn="base"/>
                      <a:r>
                        <a:rPr lang="en-US" sz="1600" b="1" i="0">
                          <a:solidFill>
                            <a:srgbClr val="000000"/>
                          </a:solidFill>
                          <a:effectLst/>
                          <a:latin typeface="Arial" panose="020B0604020202020204" pitchFamily="34" charset="0"/>
                        </a:rPr>
                        <a:t>Minor Collector</a:t>
                      </a:r>
                      <a:r>
                        <a:rPr lang="en-US" sz="1600" b="0" i="0">
                          <a:solidFill>
                            <a:srgbClr val="000000"/>
                          </a:solidFill>
                          <a:effectLst/>
                          <a:latin typeface="Arial" panose="020B0604020202020204" pitchFamily="34" charset="0"/>
                        </a:rPr>
                        <a:t> </a:t>
                      </a:r>
                      <a:endParaRPr lang="en-US" sz="1600" b="0" i="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tc>
                  <a:txBody>
                    <a:bodyPr/>
                    <a:lstStyle/>
                    <a:p>
                      <a:pPr fontAlgn="t"/>
                      <a:endParaRPr lang="en-US" sz="1600">
                        <a:effectLst/>
                      </a:endParaRPr>
                    </a:p>
                    <a:p>
                      <a:pPr algn="ctr" rtl="0" fontAlgn="base"/>
                      <a:r>
                        <a:rPr lang="en-US" sz="1600" b="0" i="0">
                          <a:solidFill>
                            <a:srgbClr val="000000"/>
                          </a:solidFill>
                          <a:effectLst/>
                          <a:latin typeface="Arial" panose="020B0604020202020204" pitchFamily="34" charset="0"/>
                        </a:rPr>
                        <a:t>Trip purpose 11 </a:t>
                      </a:r>
                      <a:endParaRPr lang="en-US" sz="1600" b="0" i="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tcPr>
                </a:tc>
                <a:extLst>
                  <a:ext uri="{0D108BD9-81ED-4DB2-BD59-A6C34878D82A}">
                    <a16:rowId xmlns:a16="http://schemas.microsoft.com/office/drawing/2014/main" val="1676398338"/>
                  </a:ext>
                </a:extLst>
              </a:tr>
              <a:tr h="821356">
                <a:tc>
                  <a:txBody>
                    <a:bodyPr/>
                    <a:lstStyle/>
                    <a:p>
                      <a:pPr fontAlgn="t"/>
                      <a:endParaRPr lang="en-US" sz="1600" dirty="0">
                        <a:effectLst/>
                      </a:endParaRPr>
                    </a:p>
                    <a:p>
                      <a:pPr algn="ctr" rtl="0" fontAlgn="base"/>
                      <a:r>
                        <a:rPr lang="en-US" sz="1600" b="1" i="0" dirty="0">
                          <a:solidFill>
                            <a:srgbClr val="000000"/>
                          </a:solidFill>
                          <a:effectLst/>
                          <a:latin typeface="Arial" panose="020B0604020202020204" pitchFamily="34" charset="0"/>
                        </a:rPr>
                        <a:t>Local</a:t>
                      </a:r>
                      <a:r>
                        <a:rPr lang="en-US" sz="1600" b="0" i="0" dirty="0">
                          <a:solidFill>
                            <a:srgbClr val="000000"/>
                          </a:solidFill>
                          <a:effectLst/>
                          <a:latin typeface="Arial" panose="020B0604020202020204" pitchFamily="34" charset="0"/>
                        </a:rPr>
                        <a:t> </a:t>
                      </a:r>
                      <a:endParaRPr lang="en-US" sz="1600" b="0" i="0" dirty="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tc>
                  <a:txBody>
                    <a:bodyPr/>
                    <a:lstStyle/>
                    <a:p>
                      <a:pPr fontAlgn="t"/>
                      <a:endParaRPr lang="en-US" sz="1600" dirty="0">
                        <a:effectLst/>
                      </a:endParaRPr>
                    </a:p>
                    <a:p>
                      <a:pPr algn="ctr" rtl="0" fontAlgn="base"/>
                      <a:r>
                        <a:rPr lang="en-US" sz="1600" b="0" i="0" dirty="0">
                          <a:solidFill>
                            <a:srgbClr val="000000"/>
                          </a:solidFill>
                          <a:effectLst/>
                          <a:latin typeface="Arial" panose="020B0604020202020204" pitchFamily="34" charset="0"/>
                        </a:rPr>
                        <a:t>Trip purpose 12 </a:t>
                      </a:r>
                      <a:endParaRPr lang="en-US" sz="1600" b="0" i="0" dirty="0">
                        <a:solidFill>
                          <a:srgbClr val="000000"/>
                        </a:solidFill>
                        <a:effectLst/>
                      </a:endParaRPr>
                    </a:p>
                  </a:txBody>
                  <a:tcPr marL="55927" marR="55927" marT="27963" marB="27963">
                    <a:lnL w="7620" cap="flat" cmpd="sng" algn="ctr">
                      <a:solidFill>
                        <a:srgbClr val="5684D7"/>
                      </a:solidFill>
                      <a:prstDash val="solid"/>
                      <a:round/>
                      <a:headEnd type="none" w="med" len="med"/>
                      <a:tailEnd type="none" w="med" len="med"/>
                    </a:lnL>
                    <a:lnR w="7620" cap="flat" cmpd="sng" algn="ctr">
                      <a:solidFill>
                        <a:srgbClr val="5684D7"/>
                      </a:solidFill>
                      <a:prstDash val="solid"/>
                      <a:round/>
                      <a:headEnd type="none" w="med" len="med"/>
                      <a:tailEnd type="none" w="med" len="med"/>
                    </a:lnR>
                    <a:lnT w="7620" cap="flat" cmpd="sng" algn="ctr">
                      <a:solidFill>
                        <a:srgbClr val="5684D7"/>
                      </a:solidFill>
                      <a:prstDash val="solid"/>
                      <a:round/>
                      <a:headEnd type="none" w="med" len="med"/>
                      <a:tailEnd type="none" w="med" len="med"/>
                    </a:lnT>
                    <a:lnB w="7620" cap="flat" cmpd="sng" algn="ctr">
                      <a:solidFill>
                        <a:srgbClr val="5684D7"/>
                      </a:solidFill>
                      <a:prstDash val="solid"/>
                      <a:round/>
                      <a:headEnd type="none" w="med" len="med"/>
                      <a:tailEnd type="none" w="med" len="med"/>
                    </a:lnB>
                    <a:solidFill>
                      <a:srgbClr val="C6D6F1"/>
                    </a:solidFill>
                  </a:tcPr>
                </a:tc>
                <a:extLst>
                  <a:ext uri="{0D108BD9-81ED-4DB2-BD59-A6C34878D82A}">
                    <a16:rowId xmlns:a16="http://schemas.microsoft.com/office/drawing/2014/main" val="2746470822"/>
                  </a:ext>
                </a:extLst>
              </a:tr>
            </a:tbl>
          </a:graphicData>
        </a:graphic>
      </p:graphicFrame>
    </p:spTree>
    <p:extLst>
      <p:ext uri="{BB962C8B-B14F-4D97-AF65-F5344CB8AC3E}">
        <p14:creationId xmlns:p14="http://schemas.microsoft.com/office/powerpoint/2010/main" val="1128546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600" dirty="0"/>
              <a:t>Functional Classification: Trip Purpose 1-6</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6" name="Diagram 5">
            <a:extLst>
              <a:ext uri="{FF2B5EF4-FFF2-40B4-BE49-F238E27FC236}">
                <a16:creationId xmlns:a16="http://schemas.microsoft.com/office/drawing/2014/main" id="{913D47CF-6E9D-FB05-8A74-4F1E74D2AB47}"/>
              </a:ext>
            </a:extLst>
          </p:cNvPr>
          <p:cNvGraphicFramePr/>
          <p:nvPr>
            <p:extLst>
              <p:ext uri="{D42A27DB-BD31-4B8C-83A1-F6EECF244321}">
                <p14:modId xmlns:p14="http://schemas.microsoft.com/office/powerpoint/2010/main" val="1882142752"/>
              </p:ext>
            </p:extLst>
          </p:nvPr>
        </p:nvGraphicFramePr>
        <p:xfrm>
          <a:off x="-497149" y="1004072"/>
          <a:ext cx="12689148" cy="5830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8380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600" dirty="0"/>
              <a:t>Functional Classification: Trip Purpose 7-12</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3" name="Diagram 2">
            <a:extLst>
              <a:ext uri="{FF2B5EF4-FFF2-40B4-BE49-F238E27FC236}">
                <a16:creationId xmlns:a16="http://schemas.microsoft.com/office/drawing/2014/main" id="{42B52BE6-09E1-1C57-4828-99DA5F543DCA}"/>
              </a:ext>
            </a:extLst>
          </p:cNvPr>
          <p:cNvGraphicFramePr/>
          <p:nvPr>
            <p:extLst>
              <p:ext uri="{D42A27DB-BD31-4B8C-83A1-F6EECF244321}">
                <p14:modId xmlns:p14="http://schemas.microsoft.com/office/powerpoint/2010/main" val="530094300"/>
              </p:ext>
            </p:extLst>
          </p:nvPr>
        </p:nvGraphicFramePr>
        <p:xfrm>
          <a:off x="-656947" y="980341"/>
          <a:ext cx="13050174" cy="5830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541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BB30-607F-4D7F-8FA5-ED1C62099845}"/>
              </a:ext>
            </a:extLst>
          </p:cNvPr>
          <p:cNvSpPr>
            <a:spLocks noGrp="1"/>
          </p:cNvSpPr>
          <p:nvPr>
            <p:ph type="title"/>
          </p:nvPr>
        </p:nvSpPr>
        <p:spPr/>
        <p:txBody>
          <a:bodyPr/>
          <a:lstStyle/>
          <a:p>
            <a:pPr>
              <a:lnSpc>
                <a:spcPct val="100000"/>
              </a:lnSpc>
            </a:pPr>
            <a:r>
              <a:rPr lang="en-US" dirty="0"/>
              <a:t>Background</a:t>
            </a:r>
          </a:p>
        </p:txBody>
      </p:sp>
    </p:spTree>
    <p:extLst>
      <p:ext uri="{BB962C8B-B14F-4D97-AF65-F5344CB8AC3E}">
        <p14:creationId xmlns:p14="http://schemas.microsoft.com/office/powerpoint/2010/main" val="965127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3600" dirty="0"/>
              <a:t>Functional Classification Update Triggers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3" name="Diagram 2">
            <a:extLst>
              <a:ext uri="{FF2B5EF4-FFF2-40B4-BE49-F238E27FC236}">
                <a16:creationId xmlns:a16="http://schemas.microsoft.com/office/drawing/2014/main" id="{4EE6975E-DB9C-21B7-8285-1714C8C6A747}"/>
              </a:ext>
            </a:extLst>
          </p:cNvPr>
          <p:cNvGraphicFramePr/>
          <p:nvPr/>
        </p:nvGraphicFramePr>
        <p:xfrm>
          <a:off x="3801165" y="9086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88EBFE3-4E89-2AEB-181F-BA3F179B458E}"/>
              </a:ext>
            </a:extLst>
          </p:cNvPr>
          <p:cNvSpPr txBox="1"/>
          <p:nvPr/>
        </p:nvSpPr>
        <p:spPr>
          <a:xfrm>
            <a:off x="262835" y="1843950"/>
            <a:ext cx="3269973"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Functional Classification can change over time.</a:t>
            </a:r>
          </a:p>
          <a:p>
            <a:pPr marL="342900" indent="-342900">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Most roadways functional classification remains stable.</a:t>
            </a:r>
          </a:p>
          <a:p>
            <a:pPr marL="342900" indent="-342900">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When updating functional classification, the focus should be to identify where a road’s function has changed.</a:t>
            </a:r>
          </a:p>
        </p:txBody>
      </p:sp>
    </p:spTree>
    <p:extLst>
      <p:ext uri="{BB962C8B-B14F-4D97-AF65-F5344CB8AC3E}">
        <p14:creationId xmlns:p14="http://schemas.microsoft.com/office/powerpoint/2010/main" val="2167762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Autofit/>
          </a:bodyPr>
          <a:lstStyle/>
          <a:p>
            <a:r>
              <a:rPr lang="en-US" sz="2800" dirty="0"/>
              <a:t>Functional Classification – Data Inventory Requirements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5" name="TextBox 4">
            <a:extLst>
              <a:ext uri="{FF2B5EF4-FFF2-40B4-BE49-F238E27FC236}">
                <a16:creationId xmlns:a16="http://schemas.microsoft.com/office/drawing/2014/main" id="{288EBFE3-4E89-2AEB-181F-BA3F179B458E}"/>
              </a:ext>
            </a:extLst>
          </p:cNvPr>
          <p:cNvSpPr txBox="1"/>
          <p:nvPr/>
        </p:nvSpPr>
        <p:spPr>
          <a:xfrm>
            <a:off x="301746" y="1383833"/>
            <a:ext cx="5794254"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If a road is newly categorized under one of the functional classification categories and was not previously included in the RCI LRS, it should be inventoried according to the guidelines provided in the RCI handbook.</a:t>
            </a:r>
          </a:p>
          <a:p>
            <a:pPr marL="342900" indent="-342900">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Be mindful of District resources when inventorying new roadways.</a:t>
            </a:r>
          </a:p>
        </p:txBody>
      </p:sp>
      <p:pic>
        <p:nvPicPr>
          <p:cNvPr id="6" name="Picture 5" descr="Timeline&#10;&#10;Description automatically generated">
            <a:extLst>
              <a:ext uri="{FF2B5EF4-FFF2-40B4-BE49-F238E27FC236}">
                <a16:creationId xmlns:a16="http://schemas.microsoft.com/office/drawing/2014/main" id="{D052FF5A-B47C-46D9-7A00-7451E94E2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272" y="1169300"/>
            <a:ext cx="3931920" cy="5052060"/>
          </a:xfrm>
          <a:prstGeom prst="rect">
            <a:avLst/>
          </a:prstGeom>
        </p:spPr>
      </p:pic>
    </p:spTree>
    <p:extLst>
      <p:ext uri="{BB962C8B-B14F-4D97-AF65-F5344CB8AC3E}">
        <p14:creationId xmlns:p14="http://schemas.microsoft.com/office/powerpoint/2010/main" val="1090592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E31B-C077-0566-ED6A-416423DDEECF}"/>
              </a:ext>
            </a:extLst>
          </p:cNvPr>
          <p:cNvSpPr>
            <a:spLocks noGrp="1"/>
          </p:cNvSpPr>
          <p:nvPr>
            <p:ph type="title"/>
          </p:nvPr>
        </p:nvSpPr>
        <p:spPr>
          <a:xfrm>
            <a:off x="304800" y="-1"/>
            <a:ext cx="11563546" cy="3761296"/>
          </a:xfrm>
        </p:spPr>
        <p:txBody>
          <a:bodyPr>
            <a:normAutofit/>
          </a:bodyPr>
          <a:lstStyle/>
          <a:p>
            <a:pPr>
              <a:lnSpc>
                <a:spcPct val="100000"/>
              </a:lnSpc>
            </a:pPr>
            <a:r>
              <a:rPr lang="en-US" dirty="0"/>
              <a:t>Urban Area Boundary:</a:t>
            </a:r>
            <a:br>
              <a:rPr lang="en-US" dirty="0"/>
            </a:br>
            <a:br>
              <a:rPr lang="en-US" dirty="0"/>
            </a:br>
            <a:r>
              <a:rPr lang="en-US" dirty="0"/>
              <a:t>Dos       and Don’ts</a:t>
            </a:r>
          </a:p>
        </p:txBody>
      </p:sp>
      <p:pic>
        <p:nvPicPr>
          <p:cNvPr id="4" name="Graphic 3" descr="Thumbs up sign with solid fill">
            <a:extLst>
              <a:ext uri="{FF2B5EF4-FFF2-40B4-BE49-F238E27FC236}">
                <a16:creationId xmlns:a16="http://schemas.microsoft.com/office/drawing/2014/main" id="{DDDDF3F1-9D14-CBA8-66DD-CF4C36A23B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91413" y="2300186"/>
            <a:ext cx="914400" cy="914400"/>
          </a:xfrm>
          <a:prstGeom prst="rect">
            <a:avLst/>
          </a:prstGeom>
        </p:spPr>
      </p:pic>
      <p:pic>
        <p:nvPicPr>
          <p:cNvPr id="5" name="Graphic 4" descr="Thumbs up sign with solid fill">
            <a:extLst>
              <a:ext uri="{FF2B5EF4-FFF2-40B4-BE49-F238E27FC236}">
                <a16:creationId xmlns:a16="http://schemas.microsoft.com/office/drawing/2014/main" id="{D1A82000-80DD-38DD-ECB0-F6F26C0C68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279064" y="2363818"/>
            <a:ext cx="914400" cy="914400"/>
          </a:xfrm>
          <a:prstGeom prst="rect">
            <a:avLst/>
          </a:prstGeom>
        </p:spPr>
      </p:pic>
    </p:spTree>
    <p:extLst>
      <p:ext uri="{BB962C8B-B14F-4D97-AF65-F5344CB8AC3E}">
        <p14:creationId xmlns:p14="http://schemas.microsoft.com/office/powerpoint/2010/main" val="651564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FA9E-6F6B-41D7-8CBC-EC57ADFEEE0F}"/>
              </a:ext>
            </a:extLst>
          </p:cNvPr>
          <p:cNvSpPr>
            <a:spLocks noGrp="1"/>
          </p:cNvSpPr>
          <p:nvPr>
            <p:ph type="title"/>
          </p:nvPr>
        </p:nvSpPr>
        <p:spPr/>
        <p:txBody>
          <a:bodyPr>
            <a:noAutofit/>
          </a:bodyPr>
          <a:lstStyle/>
          <a:p>
            <a:r>
              <a:rPr lang="en-US" sz="4000" dirty="0"/>
              <a:t>Urban Area Boundary – Do’s and Don’ts</a:t>
            </a:r>
          </a:p>
        </p:txBody>
      </p:sp>
      <p:graphicFrame>
        <p:nvGraphicFramePr>
          <p:cNvPr id="4" name="Table 4">
            <a:extLst>
              <a:ext uri="{FF2B5EF4-FFF2-40B4-BE49-F238E27FC236}">
                <a16:creationId xmlns:a16="http://schemas.microsoft.com/office/drawing/2014/main" id="{0117A3D2-338F-5901-4D4E-17980305429A}"/>
              </a:ext>
            </a:extLst>
          </p:cNvPr>
          <p:cNvGraphicFramePr>
            <a:graphicFrameLocks noGrp="1"/>
          </p:cNvGraphicFramePr>
          <p:nvPr>
            <p:ph idx="1"/>
            <p:extLst>
              <p:ext uri="{D42A27DB-BD31-4B8C-83A1-F6EECF244321}">
                <p14:modId xmlns:p14="http://schemas.microsoft.com/office/powerpoint/2010/main" val="1107358269"/>
              </p:ext>
            </p:extLst>
          </p:nvPr>
        </p:nvGraphicFramePr>
        <p:xfrm>
          <a:off x="546369" y="1313136"/>
          <a:ext cx="11166004" cy="3901440"/>
        </p:xfrm>
        <a:graphic>
          <a:graphicData uri="http://schemas.openxmlformats.org/drawingml/2006/table">
            <a:tbl>
              <a:tblPr firstRow="1" bandRow="1">
                <a:tableStyleId>{93296810-A885-4BE3-A3E7-6D5BEEA58F35}</a:tableStyleId>
              </a:tblPr>
              <a:tblGrid>
                <a:gridCol w="5583002">
                  <a:extLst>
                    <a:ext uri="{9D8B030D-6E8A-4147-A177-3AD203B41FA5}">
                      <a16:colId xmlns:a16="http://schemas.microsoft.com/office/drawing/2014/main" val="3634063259"/>
                    </a:ext>
                  </a:extLst>
                </a:gridCol>
                <a:gridCol w="5583002">
                  <a:extLst>
                    <a:ext uri="{9D8B030D-6E8A-4147-A177-3AD203B41FA5}">
                      <a16:colId xmlns:a16="http://schemas.microsoft.com/office/drawing/2014/main" val="1093764355"/>
                    </a:ext>
                  </a:extLst>
                </a:gridCol>
              </a:tblGrid>
              <a:tr h="370840">
                <a:tc>
                  <a:txBody>
                    <a:bodyPr/>
                    <a:lstStyle/>
                    <a:p>
                      <a:pPr algn="ctr"/>
                      <a:r>
                        <a:rPr lang="en-US" sz="2000" dirty="0"/>
                        <a:t>Do’s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Don’ts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906801"/>
                  </a:ext>
                </a:extLst>
              </a:tr>
              <a:tr h="0">
                <a:tc>
                  <a:txBody>
                    <a:bodyPr/>
                    <a:lstStyle/>
                    <a:p>
                      <a:pPr marL="285750" indent="-285750" algn="l" rtl="0" fontAlgn="base">
                        <a:buFont typeface="Arial" panose="020B0604020202020204" pitchFamily="34" charset="0"/>
                        <a:buChar char="•"/>
                      </a:pPr>
                      <a:r>
                        <a:rPr lang="en-US" sz="1600" b="0" i="0" dirty="0">
                          <a:solidFill>
                            <a:srgbClr val="000000"/>
                          </a:solidFill>
                          <a:effectLst/>
                          <a:latin typeface="Segoe UI" panose="020B0502040204020203" pitchFamily="34" charset="0"/>
                          <a:cs typeface="Segoe UI" panose="020B0502040204020203" pitchFamily="34" charset="0"/>
                        </a:rPr>
                        <a:t>At a minimum, confirm Census boundaries are adequate</a:t>
                      </a:r>
                    </a:p>
                    <a:p>
                      <a:pPr marL="285750" indent="-285750" algn="l" rtl="0" fontAlgn="base">
                        <a:buFont typeface="Arial" panose="020B0604020202020204" pitchFamily="34" charset="0"/>
                        <a:buChar char="•"/>
                      </a:pPr>
                      <a:endParaRPr lang="en-US" sz="16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Segoe UI" panose="020B0502040204020203" pitchFamily="34" charset="0"/>
                          <a:cs typeface="Segoe UI" panose="020B0502040204020203" pitchFamily="34" charset="0"/>
                        </a:rPr>
                        <a:t>Urban and rural demarcation defined by function, not urban area boundary</a:t>
                      </a:r>
                      <a:endParaRPr lang="en-US" sz="16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endParaRPr lang="en-US" sz="16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Segoe UI" panose="020B0502040204020203" pitchFamily="34" charset="0"/>
                          <a:cs typeface="Segoe UI" panose="020B0502040204020203" pitchFamily="34" charset="0"/>
                        </a:rPr>
                        <a:t>Roads that define a boundary should be consistently urban or rural </a:t>
                      </a:r>
                      <a:endParaRPr lang="en-US" sz="16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endParaRPr lang="en-US" sz="16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Segoe UI" panose="020B0502040204020203" pitchFamily="34" charset="0"/>
                          <a:cs typeface="Segoe UI" panose="020B0502040204020203" pitchFamily="34" charset="0"/>
                        </a:rPr>
                        <a:t>At a minimum, areas must encompass entire U.S. Census Bureau urban area</a:t>
                      </a:r>
                      <a:r>
                        <a:rPr lang="en-US" sz="1600" b="1" i="0" dirty="0">
                          <a:solidFill>
                            <a:srgbClr val="000000"/>
                          </a:solidFill>
                          <a:effectLst/>
                          <a:latin typeface="Segoe UI" panose="020B0502040204020203" pitchFamily="34" charset="0"/>
                          <a:cs typeface="Segoe UI" panose="020B0502040204020203" pitchFamily="34" charset="0"/>
                        </a:rPr>
                        <a:t> </a:t>
                      </a:r>
                    </a:p>
                    <a:p>
                      <a:pPr marL="285750" indent="-285750" algn="l" rtl="0" fontAlgn="base">
                        <a:buFont typeface="Arial" panose="020B0604020202020204" pitchFamily="34" charset="0"/>
                        <a:buChar char="•"/>
                      </a:pPr>
                      <a:endParaRPr lang="en-US" sz="16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Segoe UI" panose="020B0502040204020203" pitchFamily="34" charset="0"/>
                          <a:cs typeface="Segoe UI" panose="020B0502040204020203" pitchFamily="34" charset="0"/>
                        </a:rPr>
                        <a:t>Include entire municipality</a:t>
                      </a:r>
                      <a:r>
                        <a:rPr lang="en-US" sz="1600" b="1" i="0" dirty="0">
                          <a:solidFill>
                            <a:srgbClr val="000000"/>
                          </a:solidFill>
                          <a:effectLst/>
                          <a:latin typeface="Segoe UI" panose="020B0502040204020203" pitchFamily="34" charset="0"/>
                          <a:cs typeface="Segoe UI" panose="020B0502040204020203" pitchFamily="34" charset="0"/>
                        </a:rPr>
                        <a:t> </a:t>
                      </a:r>
                    </a:p>
                    <a:p>
                      <a:pPr marL="285750" indent="-285750" algn="l" rtl="0" fontAlgn="base">
                        <a:buFont typeface="Arial" panose="020B0604020202020204" pitchFamily="34" charset="0"/>
                        <a:buChar char="•"/>
                      </a:pPr>
                      <a:endParaRPr lang="en-US" sz="16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Segoe UI" panose="020B0502040204020203" pitchFamily="34" charset="0"/>
                          <a:cs typeface="Segoe UI" panose="020B0502040204020203" pitchFamily="34" charset="0"/>
                        </a:rPr>
                        <a:t>Boundaries should not split roadways or ramps</a:t>
                      </a:r>
                      <a:r>
                        <a:rPr lang="en-US" sz="1500" b="1" i="0" dirty="0">
                          <a:solidFill>
                            <a:srgbClr val="000000"/>
                          </a:solidFill>
                          <a:effectLst/>
                          <a:latin typeface="Segoe UI" panose="020B0502040204020203" pitchFamily="34" charset="0"/>
                          <a:cs typeface="Segoe UI" panose="020B0502040204020203"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rtl="0" fontAlgn="base">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Shrink U.S. Census Bureau urban areas.</a:t>
                      </a:r>
                    </a:p>
                    <a:p>
                      <a:pPr marL="285750" indent="-285750" algn="l" rtl="0" fontAlgn="base">
                        <a:buFont typeface="Arial" panose="020B0604020202020204" pitchFamily="34" charset="0"/>
                        <a:buChar char="•"/>
                      </a:pPr>
                      <a:endParaRPr lang="en-US" sz="1500" b="0"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Ignore coordination of multi-state urban areas.</a:t>
                      </a:r>
                    </a:p>
                    <a:p>
                      <a:pPr marL="285750" indent="-285750" algn="l" rtl="0" fontAlgn="base">
                        <a:buFont typeface="Arial" panose="020B0604020202020204" pitchFamily="34" charset="0"/>
                        <a:buChar char="•"/>
                      </a:pPr>
                      <a:endParaRPr lang="en-US" sz="1500" b="0"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Ignore coordination of multi-district urban areas. </a:t>
                      </a:r>
                    </a:p>
                    <a:p>
                      <a:endParaRPr lang="en-US" sz="15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2498817"/>
                  </a:ext>
                </a:extLst>
              </a:tr>
            </a:tbl>
          </a:graphicData>
        </a:graphic>
      </p:graphicFrame>
      <p:sp>
        <p:nvSpPr>
          <p:cNvPr id="3" name="Slide Number Placeholder 2">
            <a:extLst>
              <a:ext uri="{FF2B5EF4-FFF2-40B4-BE49-F238E27FC236}">
                <a16:creationId xmlns:a16="http://schemas.microsoft.com/office/drawing/2014/main" id="{E228B61D-643C-57E7-EBD7-7CF56991B8A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prstClr val="white"/>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1" i="0" u="none" strike="noStrike" kern="1200" cap="none" spc="0" normalizeH="0" baseline="0" noProof="0" dirty="0">
              <a:ln>
                <a:noFill/>
              </a:ln>
              <a:solidFill>
                <a:prstClr val="white"/>
              </a:solidFill>
              <a:effectLst/>
              <a:uLnTx/>
              <a:uFillTx/>
              <a:latin typeface="Poppins"/>
              <a:ea typeface="+mn-ea"/>
              <a:cs typeface="+mn-cs"/>
            </a:endParaRPr>
          </a:p>
        </p:txBody>
      </p:sp>
      <p:pic>
        <p:nvPicPr>
          <p:cNvPr id="5" name="Graphic 4" descr="Thumbs up sign with solid fill">
            <a:extLst>
              <a:ext uri="{FF2B5EF4-FFF2-40B4-BE49-F238E27FC236}">
                <a16:creationId xmlns:a16="http://schemas.microsoft.com/office/drawing/2014/main" id="{D2FC0BF2-3E6A-0926-E12D-F4AB53DD60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32666" y="1301827"/>
            <a:ext cx="362680" cy="362680"/>
          </a:xfrm>
          <a:prstGeom prst="rect">
            <a:avLst/>
          </a:prstGeom>
        </p:spPr>
      </p:pic>
      <p:pic>
        <p:nvPicPr>
          <p:cNvPr id="6" name="Graphic 5" descr="Thumbs up sign with solid fill">
            <a:extLst>
              <a:ext uri="{FF2B5EF4-FFF2-40B4-BE49-F238E27FC236}">
                <a16:creationId xmlns:a16="http://schemas.microsoft.com/office/drawing/2014/main" id="{689DF8E0-57AA-FEFF-D4AA-46F04C6EB3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9413619" y="1350467"/>
            <a:ext cx="362680" cy="362680"/>
          </a:xfrm>
          <a:prstGeom prst="rect">
            <a:avLst/>
          </a:prstGeom>
        </p:spPr>
      </p:pic>
    </p:spTree>
    <p:extLst>
      <p:ext uri="{BB962C8B-B14F-4D97-AF65-F5344CB8AC3E}">
        <p14:creationId xmlns:p14="http://schemas.microsoft.com/office/powerpoint/2010/main" val="406467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Common UA Adjustment Errors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3" name="Picture 2">
            <a:extLst>
              <a:ext uri="{FF2B5EF4-FFF2-40B4-BE49-F238E27FC236}">
                <a16:creationId xmlns:a16="http://schemas.microsoft.com/office/drawing/2014/main" id="{0C4B9CD6-5C38-C508-3896-5ADFD5DA7D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176" y="1742686"/>
            <a:ext cx="5539658" cy="2992223"/>
          </a:xfrm>
          <a:prstGeom prst="rect">
            <a:avLst/>
          </a:prstGeom>
          <a:ln w="19050">
            <a:noFill/>
          </a:ln>
        </p:spPr>
      </p:pic>
      <p:sp>
        <p:nvSpPr>
          <p:cNvPr id="5" name="TextBox 4">
            <a:extLst>
              <a:ext uri="{FF2B5EF4-FFF2-40B4-BE49-F238E27FC236}">
                <a16:creationId xmlns:a16="http://schemas.microsoft.com/office/drawing/2014/main" id="{D3FFAFBF-01A8-1741-0439-FF12D26B23B7}"/>
              </a:ext>
            </a:extLst>
          </p:cNvPr>
          <p:cNvSpPr txBox="1"/>
          <p:nvPr/>
        </p:nvSpPr>
        <p:spPr>
          <a:xfrm>
            <a:off x="1466649" y="4705781"/>
            <a:ext cx="3353454" cy="923330"/>
          </a:xfrm>
          <a:prstGeom prst="rect">
            <a:avLst/>
          </a:prstGeom>
          <a:noFill/>
        </p:spPr>
        <p:txBody>
          <a:bodyPr wrap="square">
            <a:spAutoFit/>
          </a:bodyPr>
          <a:lstStyle/>
          <a:p>
            <a:pPr marL="0" indent="0" algn="ctr">
              <a:buFont typeface="Arial" panose="020B0604020202020204" pitchFamily="34" charset="0"/>
              <a:buNone/>
            </a:pPr>
            <a:endParaRPr lang="en-US" b="1"/>
          </a:p>
          <a:p>
            <a:pPr marL="0" indent="0" algn="ctr">
              <a:buNone/>
            </a:pPr>
            <a:r>
              <a:rPr lang="en-US" b="1">
                <a:latin typeface="Segoe UI"/>
                <a:cs typeface="Segoe UI"/>
              </a:rPr>
              <a:t>Adjusted UA missing portion of Census boundary</a:t>
            </a:r>
            <a:endParaRPr lang="en-US" b="1"/>
          </a:p>
        </p:txBody>
      </p:sp>
      <p:sp>
        <p:nvSpPr>
          <p:cNvPr id="7" name="TextBox 6">
            <a:extLst>
              <a:ext uri="{FF2B5EF4-FFF2-40B4-BE49-F238E27FC236}">
                <a16:creationId xmlns:a16="http://schemas.microsoft.com/office/drawing/2014/main" id="{1F15A202-61CB-6EA7-543A-FCB0E4761BD9}"/>
              </a:ext>
            </a:extLst>
          </p:cNvPr>
          <p:cNvSpPr txBox="1"/>
          <p:nvPr/>
        </p:nvSpPr>
        <p:spPr>
          <a:xfrm>
            <a:off x="7360855" y="4705781"/>
            <a:ext cx="3353454" cy="1200329"/>
          </a:xfrm>
          <a:prstGeom prst="rect">
            <a:avLst/>
          </a:prstGeom>
          <a:noFill/>
        </p:spPr>
        <p:txBody>
          <a:bodyPr wrap="square">
            <a:spAutoFit/>
          </a:bodyPr>
          <a:lstStyle/>
          <a:p>
            <a:pPr marL="0" indent="0" algn="ctr">
              <a:buFont typeface="Arial" panose="020B0604020202020204" pitchFamily="34" charset="0"/>
              <a:buNone/>
            </a:pPr>
            <a:endParaRPr lang="en-US" b="1"/>
          </a:p>
          <a:p>
            <a:pPr marL="0" indent="0" algn="ctr">
              <a:buNone/>
            </a:pPr>
            <a:r>
              <a:rPr lang="en-US" b="1">
                <a:latin typeface="Segoe UI"/>
                <a:cs typeface="Segoe UI"/>
              </a:rPr>
              <a:t>Adjusted UAs should encompass entire Census area at a minimum</a:t>
            </a:r>
            <a:endParaRPr lang="en-US" b="1"/>
          </a:p>
        </p:txBody>
      </p:sp>
      <p:pic>
        <p:nvPicPr>
          <p:cNvPr id="8" name="Picture 7">
            <a:extLst>
              <a:ext uri="{FF2B5EF4-FFF2-40B4-BE49-F238E27FC236}">
                <a16:creationId xmlns:a16="http://schemas.microsoft.com/office/drawing/2014/main" id="{1FD757DF-27A5-0B1C-F6FA-EA603CC339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3546" y="1779674"/>
            <a:ext cx="5536277" cy="2955235"/>
          </a:xfrm>
          <a:prstGeom prst="rect">
            <a:avLst/>
          </a:prstGeom>
          <a:noFill/>
          <a:ln w="28575">
            <a:solidFill>
              <a:srgbClr val="00B050"/>
            </a:solidFill>
          </a:ln>
        </p:spPr>
      </p:pic>
    </p:spTree>
    <p:extLst>
      <p:ext uri="{BB962C8B-B14F-4D97-AF65-F5344CB8AC3E}">
        <p14:creationId xmlns:p14="http://schemas.microsoft.com/office/powerpoint/2010/main" val="2330881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Common UA Adjustment Errors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6" name="Picture 2">
            <a:extLst>
              <a:ext uri="{FF2B5EF4-FFF2-40B4-BE49-F238E27FC236}">
                <a16:creationId xmlns:a16="http://schemas.microsoft.com/office/drawing/2014/main" id="{60F083A9-0417-5EED-DDDC-40C8FA52B0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793" y="1860736"/>
            <a:ext cx="5359166" cy="2887533"/>
          </a:xfrm>
          <a:prstGeom prst="rect">
            <a:avLst/>
          </a:prstGeom>
          <a:ln w="19050">
            <a:solidFill>
              <a:srgbClr val="FF7C80"/>
            </a:solidFill>
          </a:ln>
        </p:spPr>
      </p:pic>
      <p:sp>
        <p:nvSpPr>
          <p:cNvPr id="9" name="TextBox 8">
            <a:extLst>
              <a:ext uri="{FF2B5EF4-FFF2-40B4-BE49-F238E27FC236}">
                <a16:creationId xmlns:a16="http://schemas.microsoft.com/office/drawing/2014/main" id="{12FBCF2B-B77D-C706-61FA-18E2EB889284}"/>
              </a:ext>
            </a:extLst>
          </p:cNvPr>
          <p:cNvSpPr txBox="1"/>
          <p:nvPr/>
        </p:nvSpPr>
        <p:spPr>
          <a:xfrm>
            <a:off x="7360855" y="4705781"/>
            <a:ext cx="3353454" cy="1323439"/>
          </a:xfrm>
          <a:prstGeom prst="rect">
            <a:avLst/>
          </a:prstGeom>
          <a:noFill/>
        </p:spPr>
        <p:txBody>
          <a:bodyPr wrap="square">
            <a:spAutoFit/>
          </a:bodyPr>
          <a:lstStyle/>
          <a:p>
            <a:pPr marL="0" indent="0" algn="ctr">
              <a:buFont typeface="Arial" panose="020B0604020202020204" pitchFamily="34" charset="0"/>
              <a:buNone/>
            </a:pPr>
            <a:endParaRPr lang="en-US" sz="2000" b="1" dirty="0"/>
          </a:p>
          <a:p>
            <a:pPr algn="ctr"/>
            <a:r>
              <a:rPr lang="en-US" sz="2000" b="1" dirty="0"/>
              <a:t>Multiple Census UAs should not be combined to one adjusted UA</a:t>
            </a:r>
          </a:p>
        </p:txBody>
      </p:sp>
      <p:sp>
        <p:nvSpPr>
          <p:cNvPr id="10" name="Content Placeholder 10">
            <a:extLst>
              <a:ext uri="{FF2B5EF4-FFF2-40B4-BE49-F238E27FC236}">
                <a16:creationId xmlns:a16="http://schemas.microsoft.com/office/drawing/2014/main" id="{E46CDA91-B9B1-1C95-8C07-DD2924D7DDAF}"/>
              </a:ext>
            </a:extLst>
          </p:cNvPr>
          <p:cNvSpPr txBox="1">
            <a:spLocks/>
          </p:cNvSpPr>
          <p:nvPr/>
        </p:nvSpPr>
        <p:spPr>
          <a:xfrm>
            <a:off x="1420088" y="5167446"/>
            <a:ext cx="3411058" cy="5377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Segoe UI"/>
                <a:cs typeface="Segoe UI"/>
              </a:rPr>
              <a:t>One-to-One Relationship</a:t>
            </a:r>
            <a:endParaRPr lang="en-US" sz="2000" b="1" dirty="0"/>
          </a:p>
        </p:txBody>
      </p:sp>
      <p:pic>
        <p:nvPicPr>
          <p:cNvPr id="11" name="Picture 8">
            <a:extLst>
              <a:ext uri="{FF2B5EF4-FFF2-40B4-BE49-F238E27FC236}">
                <a16:creationId xmlns:a16="http://schemas.microsoft.com/office/drawing/2014/main" id="{C2250D94-3E64-DEDE-1910-CA4B3C434F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69896" y="1867147"/>
            <a:ext cx="5335372" cy="2874713"/>
          </a:xfrm>
          <a:prstGeom prst="rect">
            <a:avLst/>
          </a:prstGeom>
          <a:ln w="19050">
            <a:solidFill>
              <a:srgbClr val="92D050"/>
            </a:solidFill>
          </a:ln>
        </p:spPr>
      </p:pic>
    </p:spTree>
    <p:extLst>
      <p:ext uri="{BB962C8B-B14F-4D97-AF65-F5344CB8AC3E}">
        <p14:creationId xmlns:p14="http://schemas.microsoft.com/office/powerpoint/2010/main" val="1564142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Common UA Adjustment Errors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3" name="Picture 2">
            <a:extLst>
              <a:ext uri="{FF2B5EF4-FFF2-40B4-BE49-F238E27FC236}">
                <a16:creationId xmlns:a16="http://schemas.microsoft.com/office/drawing/2014/main" id="{F99B75C9-F35E-BF5F-286D-04AFFE6960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4366" y="1859532"/>
            <a:ext cx="5307949" cy="2864960"/>
          </a:xfrm>
          <a:prstGeom prst="rect">
            <a:avLst/>
          </a:prstGeom>
          <a:ln w="19050">
            <a:solidFill>
              <a:srgbClr val="FF7C80"/>
            </a:solidFill>
          </a:ln>
        </p:spPr>
      </p:pic>
      <p:sp>
        <p:nvSpPr>
          <p:cNvPr id="5" name="TextBox 4">
            <a:extLst>
              <a:ext uri="{FF2B5EF4-FFF2-40B4-BE49-F238E27FC236}">
                <a16:creationId xmlns:a16="http://schemas.microsoft.com/office/drawing/2014/main" id="{12703633-43DD-C4F5-5E09-7D80014138D0}"/>
              </a:ext>
            </a:extLst>
          </p:cNvPr>
          <p:cNvSpPr txBox="1"/>
          <p:nvPr/>
        </p:nvSpPr>
        <p:spPr>
          <a:xfrm>
            <a:off x="7360855" y="4705781"/>
            <a:ext cx="3353454" cy="1323439"/>
          </a:xfrm>
          <a:prstGeom prst="rect">
            <a:avLst/>
          </a:prstGeom>
          <a:noFill/>
        </p:spPr>
        <p:txBody>
          <a:bodyPr wrap="square">
            <a:spAutoFit/>
          </a:bodyPr>
          <a:lstStyle/>
          <a:p>
            <a:pPr marL="0" indent="0" algn="ctr">
              <a:buFont typeface="Arial" panose="020B0604020202020204" pitchFamily="34" charset="0"/>
              <a:buNone/>
            </a:pPr>
            <a:endParaRPr lang="en-US" sz="2000" b="1" dirty="0"/>
          </a:p>
          <a:p>
            <a:pPr algn="ctr"/>
            <a:r>
              <a:rPr lang="en-US" sz="2000" b="1" dirty="0"/>
              <a:t>FHWA UAs have population of at least 5,000</a:t>
            </a:r>
          </a:p>
        </p:txBody>
      </p:sp>
      <p:sp>
        <p:nvSpPr>
          <p:cNvPr id="7" name="Content Placeholder 10">
            <a:extLst>
              <a:ext uri="{FF2B5EF4-FFF2-40B4-BE49-F238E27FC236}">
                <a16:creationId xmlns:a16="http://schemas.microsoft.com/office/drawing/2014/main" id="{36D9E3BC-639E-E7DB-82F1-DEE9F8DD08BE}"/>
              </a:ext>
            </a:extLst>
          </p:cNvPr>
          <p:cNvSpPr txBox="1">
            <a:spLocks/>
          </p:cNvSpPr>
          <p:nvPr/>
        </p:nvSpPr>
        <p:spPr>
          <a:xfrm>
            <a:off x="1420088" y="5167446"/>
            <a:ext cx="3411058" cy="5377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Segoe UI"/>
                <a:cs typeface="Segoe UI"/>
              </a:rPr>
              <a:t>Population too small</a:t>
            </a:r>
            <a:endParaRPr lang="en-US" sz="2000" b="1" dirty="0"/>
          </a:p>
        </p:txBody>
      </p:sp>
      <p:pic>
        <p:nvPicPr>
          <p:cNvPr id="8" name="Picture 8">
            <a:extLst>
              <a:ext uri="{FF2B5EF4-FFF2-40B4-BE49-F238E27FC236}">
                <a16:creationId xmlns:a16="http://schemas.microsoft.com/office/drawing/2014/main" id="{11E4202F-0CB7-238E-41DB-5260A42CF3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74573" y="1867147"/>
            <a:ext cx="5326018" cy="2874713"/>
          </a:xfrm>
          <a:prstGeom prst="rect">
            <a:avLst/>
          </a:prstGeom>
          <a:ln w="19050">
            <a:solidFill>
              <a:srgbClr val="92D050"/>
            </a:solidFill>
          </a:ln>
        </p:spPr>
      </p:pic>
    </p:spTree>
    <p:extLst>
      <p:ext uri="{BB962C8B-B14F-4D97-AF65-F5344CB8AC3E}">
        <p14:creationId xmlns:p14="http://schemas.microsoft.com/office/powerpoint/2010/main" val="3212277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92C338-A1D4-EFAA-2886-5AE67D9948E0}"/>
              </a:ext>
            </a:extLst>
          </p:cNvPr>
          <p:cNvSpPr>
            <a:spLocks noGrp="1"/>
          </p:cNvSpPr>
          <p:nvPr>
            <p:ph type="title"/>
          </p:nvPr>
        </p:nvSpPr>
        <p:spPr>
          <a:xfrm>
            <a:off x="304800" y="-1"/>
            <a:ext cx="11563546" cy="3761296"/>
          </a:xfrm>
        </p:spPr>
        <p:txBody>
          <a:bodyPr>
            <a:normAutofit/>
          </a:bodyPr>
          <a:lstStyle/>
          <a:p>
            <a:pPr>
              <a:lnSpc>
                <a:spcPct val="100000"/>
              </a:lnSpc>
            </a:pPr>
            <a:r>
              <a:rPr lang="en-US" dirty="0"/>
              <a:t>Functional Classification:</a:t>
            </a:r>
            <a:br>
              <a:rPr lang="en-US" dirty="0"/>
            </a:br>
            <a:br>
              <a:rPr lang="en-US" dirty="0"/>
            </a:br>
            <a:r>
              <a:rPr lang="en-US" dirty="0"/>
              <a:t>Dos       and Don’ts</a:t>
            </a:r>
          </a:p>
        </p:txBody>
      </p:sp>
      <p:pic>
        <p:nvPicPr>
          <p:cNvPr id="9" name="Graphic 8" descr="Thumbs up sign with solid fill">
            <a:extLst>
              <a:ext uri="{FF2B5EF4-FFF2-40B4-BE49-F238E27FC236}">
                <a16:creationId xmlns:a16="http://schemas.microsoft.com/office/drawing/2014/main" id="{5F6BA092-5A51-8690-1443-89F580A83D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1413" y="2300186"/>
            <a:ext cx="914400" cy="914400"/>
          </a:xfrm>
          <a:prstGeom prst="rect">
            <a:avLst/>
          </a:prstGeom>
        </p:spPr>
      </p:pic>
      <p:pic>
        <p:nvPicPr>
          <p:cNvPr id="10" name="Graphic 9" descr="Thumbs up sign with solid fill">
            <a:extLst>
              <a:ext uri="{FF2B5EF4-FFF2-40B4-BE49-F238E27FC236}">
                <a16:creationId xmlns:a16="http://schemas.microsoft.com/office/drawing/2014/main" id="{FCD1B946-B1BB-625E-8380-0933F76506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7279064" y="2363818"/>
            <a:ext cx="914400" cy="914400"/>
          </a:xfrm>
          <a:prstGeom prst="rect">
            <a:avLst/>
          </a:prstGeom>
        </p:spPr>
      </p:pic>
    </p:spTree>
    <p:extLst>
      <p:ext uri="{BB962C8B-B14F-4D97-AF65-F5344CB8AC3E}">
        <p14:creationId xmlns:p14="http://schemas.microsoft.com/office/powerpoint/2010/main" val="2038852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FA9E-6F6B-41D7-8CBC-EC57ADFEEE0F}"/>
              </a:ext>
            </a:extLst>
          </p:cNvPr>
          <p:cNvSpPr>
            <a:spLocks noGrp="1"/>
          </p:cNvSpPr>
          <p:nvPr>
            <p:ph type="title"/>
          </p:nvPr>
        </p:nvSpPr>
        <p:spPr/>
        <p:txBody>
          <a:bodyPr>
            <a:noAutofit/>
          </a:bodyPr>
          <a:lstStyle/>
          <a:p>
            <a:r>
              <a:rPr lang="en-US" sz="3600" dirty="0"/>
              <a:t>Functional Classification – Do’s and Don’ts</a:t>
            </a:r>
          </a:p>
        </p:txBody>
      </p:sp>
      <p:graphicFrame>
        <p:nvGraphicFramePr>
          <p:cNvPr id="4" name="Table 4">
            <a:extLst>
              <a:ext uri="{FF2B5EF4-FFF2-40B4-BE49-F238E27FC236}">
                <a16:creationId xmlns:a16="http://schemas.microsoft.com/office/drawing/2014/main" id="{0117A3D2-338F-5901-4D4E-17980305429A}"/>
              </a:ext>
            </a:extLst>
          </p:cNvPr>
          <p:cNvGraphicFramePr>
            <a:graphicFrameLocks noGrp="1"/>
          </p:cNvGraphicFramePr>
          <p:nvPr>
            <p:ph idx="1"/>
            <p:extLst>
              <p:ext uri="{D42A27DB-BD31-4B8C-83A1-F6EECF244321}">
                <p14:modId xmlns:p14="http://schemas.microsoft.com/office/powerpoint/2010/main" val="1354304312"/>
              </p:ext>
            </p:extLst>
          </p:nvPr>
        </p:nvGraphicFramePr>
        <p:xfrm>
          <a:off x="546369" y="1293682"/>
          <a:ext cx="11166004" cy="5288280"/>
        </p:xfrm>
        <a:graphic>
          <a:graphicData uri="http://schemas.openxmlformats.org/drawingml/2006/table">
            <a:tbl>
              <a:tblPr firstRow="1" bandRow="1">
                <a:tableStyleId>{93296810-A885-4BE3-A3E7-6D5BEEA58F35}</a:tableStyleId>
              </a:tblPr>
              <a:tblGrid>
                <a:gridCol w="5583002">
                  <a:extLst>
                    <a:ext uri="{9D8B030D-6E8A-4147-A177-3AD203B41FA5}">
                      <a16:colId xmlns:a16="http://schemas.microsoft.com/office/drawing/2014/main" val="3634063259"/>
                    </a:ext>
                  </a:extLst>
                </a:gridCol>
                <a:gridCol w="5583002">
                  <a:extLst>
                    <a:ext uri="{9D8B030D-6E8A-4147-A177-3AD203B41FA5}">
                      <a16:colId xmlns:a16="http://schemas.microsoft.com/office/drawing/2014/main" val="1093764355"/>
                    </a:ext>
                  </a:extLst>
                </a:gridCol>
              </a:tblGrid>
              <a:tr h="370840">
                <a:tc>
                  <a:txBody>
                    <a:bodyPr/>
                    <a:lstStyle/>
                    <a:p>
                      <a:pPr algn="ctr"/>
                      <a:r>
                        <a:rPr lang="en-US" sz="2000" dirty="0"/>
                        <a:t>Do’s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Don’ts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906801"/>
                  </a:ext>
                </a:extLst>
              </a:tr>
              <a:tr h="0">
                <a:tc>
                  <a:txBody>
                    <a:bodyPr/>
                    <a:lstStyle/>
                    <a:p>
                      <a:pPr marL="285750" indent="-285750" algn="l" rtl="0" fontAlgn="base">
                        <a:lnSpc>
                          <a:spcPct val="100000"/>
                        </a:lnSpc>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Common sense should be your guide</a:t>
                      </a:r>
                      <a:r>
                        <a:rPr lang="en-US" sz="1500" b="1" i="0" dirty="0">
                          <a:solidFill>
                            <a:srgbClr val="000000"/>
                          </a:solidFill>
                          <a:effectLst/>
                          <a:latin typeface="Segoe UI" panose="020B0502040204020203" pitchFamily="34" charset="0"/>
                          <a:cs typeface="Segoe UI" panose="020B0502040204020203" pitchFamily="34" charset="0"/>
                        </a:rPr>
                        <a:t>.</a:t>
                      </a:r>
                    </a:p>
                    <a:p>
                      <a:pPr marL="0" indent="0" algn="l" rtl="0" fontAlgn="base">
                        <a:lnSpc>
                          <a:spcPct val="100000"/>
                        </a:lnSpc>
                        <a:buFont typeface="Arial" panose="020B0604020202020204" pitchFamily="34" charset="0"/>
                        <a:buNone/>
                      </a:pPr>
                      <a:endParaRPr lang="en-US" sz="15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lnSpc>
                          <a:spcPct val="100000"/>
                        </a:lnSpc>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Look at overall distribution and spacing when in doubt.</a:t>
                      </a:r>
                    </a:p>
                    <a:p>
                      <a:pPr marL="285750" indent="-285750" algn="l" rtl="0" fontAlgn="base">
                        <a:lnSpc>
                          <a:spcPct val="100000"/>
                        </a:lnSpc>
                        <a:buFont typeface="Arial" panose="020B0604020202020204" pitchFamily="34" charset="0"/>
                        <a:buChar char="•"/>
                      </a:pPr>
                      <a:endParaRPr lang="en-US" sz="1500" b="0"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lnSpc>
                          <a:spcPct val="100000"/>
                        </a:lnSpc>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Be consistent with community standards</a:t>
                      </a:r>
                      <a:r>
                        <a:rPr lang="en-US" sz="1500" b="1" i="0" dirty="0">
                          <a:solidFill>
                            <a:srgbClr val="000000"/>
                          </a:solidFill>
                          <a:effectLst/>
                          <a:latin typeface="Segoe UI" panose="020B0502040204020203" pitchFamily="34" charset="0"/>
                          <a:cs typeface="Segoe UI" panose="020B0502040204020203" pitchFamily="34" charset="0"/>
                        </a:rPr>
                        <a:t>.</a:t>
                      </a:r>
                    </a:p>
                    <a:p>
                      <a:pPr marL="0" indent="0" algn="l" rtl="0" fontAlgn="base">
                        <a:lnSpc>
                          <a:spcPct val="100000"/>
                        </a:lnSpc>
                        <a:buFont typeface="Arial" panose="020B0604020202020204" pitchFamily="34" charset="0"/>
                        <a:buNone/>
                      </a:pPr>
                      <a:endParaRPr lang="en-US" sz="15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lnSpc>
                          <a:spcPct val="100000"/>
                        </a:lnSpc>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Include Annual Average Daily Traffic (AADT) when submitting functional classification applications</a:t>
                      </a:r>
                      <a:r>
                        <a:rPr lang="en-US" sz="1500" b="1" i="0" dirty="0">
                          <a:solidFill>
                            <a:srgbClr val="000000"/>
                          </a:solidFill>
                          <a:effectLst/>
                          <a:latin typeface="Segoe UI" panose="020B0502040204020203" pitchFamily="34" charset="0"/>
                          <a:cs typeface="Segoe UI" panose="020B0502040204020203" pitchFamily="34" charset="0"/>
                        </a:rPr>
                        <a:t>.</a:t>
                      </a:r>
                    </a:p>
                    <a:p>
                      <a:pPr marL="0" indent="0" algn="l" rtl="0" fontAlgn="base">
                        <a:lnSpc>
                          <a:spcPct val="100000"/>
                        </a:lnSpc>
                        <a:buFont typeface="Arial" panose="020B0604020202020204" pitchFamily="34" charset="0"/>
                        <a:buNone/>
                      </a:pPr>
                      <a:endParaRPr lang="en-US" sz="15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lnSpc>
                          <a:spcPct val="100000"/>
                        </a:lnSpc>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Coordinate with other States/Districts/Counties to ensure functional classification at State/District/County lines are consistent.</a:t>
                      </a:r>
                      <a:endParaRPr lang="en-US" sz="1500" b="1" i="0" dirty="0">
                        <a:solidFill>
                          <a:srgbClr val="000000"/>
                        </a:solidFill>
                        <a:effectLst/>
                        <a:latin typeface="Segoe UI" panose="020B0502040204020203" pitchFamily="34" charset="0"/>
                        <a:cs typeface="Segoe UI" panose="020B0502040204020203" pitchFamily="34" charset="0"/>
                      </a:endParaRPr>
                    </a:p>
                    <a:p>
                      <a:pPr marL="0" indent="0" algn="l" rtl="0" fontAlgn="base">
                        <a:lnSpc>
                          <a:spcPct val="100000"/>
                        </a:lnSpc>
                        <a:buFont typeface="Arial" panose="020B0604020202020204" pitchFamily="34" charset="0"/>
                        <a:buNone/>
                      </a:pPr>
                      <a:endParaRPr lang="en-US" sz="1500" b="1"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lnSpc>
                          <a:spcPct val="100000"/>
                        </a:lnSpc>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RCI Features 121 and 124 must be updated whenever changes occur, and they must complement each other; Feature 121 directly affects Feature 112 (federal systems); Districts should request TDA to update Feature 112</a:t>
                      </a:r>
                      <a:r>
                        <a:rPr lang="en-US" sz="1500" b="1" i="0" dirty="0">
                          <a:solidFill>
                            <a:srgbClr val="000000"/>
                          </a:solidFill>
                          <a:effectLst/>
                          <a:latin typeface="Segoe UI" panose="020B0502040204020203" pitchFamily="34" charset="0"/>
                          <a:cs typeface="Segoe UI" panose="020B0502040204020203"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rtl="0" fontAlgn="base">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If the difference in length between the digitized and RCI alignments is greater than or equal 0.100 miles or 5% of the RCI length, Districts should provide marked-up aerials displaying the correct alignment for comparison with the RCI LRS.</a:t>
                      </a:r>
                    </a:p>
                    <a:p>
                      <a:pPr marL="285750" indent="-285750" algn="l" rtl="0" fontAlgn="base">
                        <a:buFont typeface="Arial" panose="020B0604020202020204" pitchFamily="34" charset="0"/>
                        <a:buChar char="•"/>
                      </a:pPr>
                      <a:endParaRPr lang="en-US" sz="1500" b="0"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If a realignment of a roadway has not been digitized into the RCI LRS, the correct realignment should be shown on a copy of the latest aerial image. Districts should make sure the location of the realignment can be determined within the county by adding discerning features. RCI feature 140 (section status exception) must be coded correctly, and the total realignment length must be correctly noted in RCI. Feature 138 (roadway realignment) must be completed.</a:t>
                      </a:r>
                    </a:p>
                    <a:p>
                      <a:pPr marL="285750" indent="-285750" algn="l" rtl="0" fontAlgn="base">
                        <a:buFont typeface="Arial" panose="020B0604020202020204" pitchFamily="34" charset="0"/>
                        <a:buChar char="•"/>
                      </a:pPr>
                      <a:endParaRPr lang="en-US" sz="1500" b="0" i="0" dirty="0">
                        <a:solidFill>
                          <a:srgbClr val="000000"/>
                        </a:solidFill>
                        <a:effectLst/>
                        <a:latin typeface="Segoe UI" panose="020B0502040204020203" pitchFamily="34" charset="0"/>
                        <a:cs typeface="Segoe UI" panose="020B0502040204020203" pitchFamily="34" charset="0"/>
                      </a:endParaRPr>
                    </a:p>
                    <a:p>
                      <a:pPr marL="285750" indent="-285750" algn="l" rtl="0" fontAlgn="base">
                        <a:buFont typeface="Arial" panose="020B0604020202020204" pitchFamily="34" charset="0"/>
                        <a:buChar char="•"/>
                      </a:pPr>
                      <a:r>
                        <a:rPr lang="en-US" sz="1500" b="0" i="0" dirty="0">
                          <a:solidFill>
                            <a:srgbClr val="000000"/>
                          </a:solidFill>
                          <a:effectLst/>
                          <a:latin typeface="Segoe UI" panose="020B0502040204020203" pitchFamily="34" charset="0"/>
                          <a:cs typeface="Segoe UI" panose="020B0502040204020203" pitchFamily="34" charset="0"/>
                        </a:rPr>
                        <a:t>Problems will occur if two or more section numbers are assigned to the same section of roadway or to overlapping roadways. If this is determined to be an exception, code it in properly. If not, the problem will need to be corrected by field or map review. </a:t>
                      </a:r>
                    </a:p>
                    <a:p>
                      <a:endParaRPr lang="en-US" sz="15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2498817"/>
                  </a:ext>
                </a:extLst>
              </a:tr>
            </a:tbl>
          </a:graphicData>
        </a:graphic>
      </p:graphicFrame>
      <p:sp>
        <p:nvSpPr>
          <p:cNvPr id="3" name="Slide Number Placeholder 2">
            <a:extLst>
              <a:ext uri="{FF2B5EF4-FFF2-40B4-BE49-F238E27FC236}">
                <a16:creationId xmlns:a16="http://schemas.microsoft.com/office/drawing/2014/main" id="{E228B61D-643C-57E7-EBD7-7CF56991B8A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prstClr val="white"/>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1" i="0" u="none" strike="noStrike" kern="1200" cap="none" spc="0" normalizeH="0" baseline="0" noProof="0" dirty="0">
              <a:ln>
                <a:noFill/>
              </a:ln>
              <a:solidFill>
                <a:prstClr val="white"/>
              </a:solidFill>
              <a:effectLst/>
              <a:uLnTx/>
              <a:uFillTx/>
              <a:latin typeface="Poppins"/>
              <a:ea typeface="+mn-ea"/>
              <a:cs typeface="+mn-cs"/>
            </a:endParaRPr>
          </a:p>
        </p:txBody>
      </p:sp>
      <p:pic>
        <p:nvPicPr>
          <p:cNvPr id="5" name="Graphic 4" descr="Thumbs up sign with solid fill">
            <a:extLst>
              <a:ext uri="{FF2B5EF4-FFF2-40B4-BE49-F238E27FC236}">
                <a16:creationId xmlns:a16="http://schemas.microsoft.com/office/drawing/2014/main" id="{D2FC0BF2-3E6A-0926-E12D-F4AB53DD60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32666" y="1301829"/>
            <a:ext cx="362680" cy="362680"/>
          </a:xfrm>
          <a:prstGeom prst="rect">
            <a:avLst/>
          </a:prstGeom>
        </p:spPr>
      </p:pic>
      <p:pic>
        <p:nvPicPr>
          <p:cNvPr id="6" name="Graphic 5" descr="Thumbs up sign with solid fill">
            <a:extLst>
              <a:ext uri="{FF2B5EF4-FFF2-40B4-BE49-F238E27FC236}">
                <a16:creationId xmlns:a16="http://schemas.microsoft.com/office/drawing/2014/main" id="{689DF8E0-57AA-FEFF-D4AA-46F04C6EB3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9413619" y="1350469"/>
            <a:ext cx="362680" cy="362680"/>
          </a:xfrm>
          <a:prstGeom prst="rect">
            <a:avLst/>
          </a:prstGeom>
        </p:spPr>
      </p:pic>
    </p:spTree>
    <p:extLst>
      <p:ext uri="{BB962C8B-B14F-4D97-AF65-F5344CB8AC3E}">
        <p14:creationId xmlns:p14="http://schemas.microsoft.com/office/powerpoint/2010/main" val="2366915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9" name="Picture 8" descr="A map of a city&#10;&#10;Description automatically generated with low confidence">
            <a:extLst>
              <a:ext uri="{FF2B5EF4-FFF2-40B4-BE49-F238E27FC236}">
                <a16:creationId xmlns:a16="http://schemas.microsoft.com/office/drawing/2014/main" id="{AB9394FF-C57D-DCCF-B16B-0498F92929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892725" y="779318"/>
            <a:ext cx="6857999" cy="5299363"/>
          </a:xfrm>
          <a:prstGeom prst="rect">
            <a:avLst/>
          </a:prstGeom>
        </p:spPr>
      </p:pic>
      <p:sp>
        <p:nvSpPr>
          <p:cNvPr id="10" name="TextBox 10">
            <a:extLst>
              <a:ext uri="{FF2B5EF4-FFF2-40B4-BE49-F238E27FC236}">
                <a16:creationId xmlns:a16="http://schemas.microsoft.com/office/drawing/2014/main" id="{526CBD48-F155-824E-85E1-48EFB3FCF223}"/>
              </a:ext>
            </a:extLst>
          </p:cNvPr>
          <p:cNvSpPr txBox="1"/>
          <p:nvPr/>
        </p:nvSpPr>
        <p:spPr>
          <a:xfrm>
            <a:off x="505906" y="1389063"/>
            <a:ext cx="5605806"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Roadway Name: </a:t>
            </a:r>
            <a:r>
              <a:rPr lang="en-US" sz="2400" dirty="0">
                <a:latin typeface="Segoe UI" panose="020B0502040204020203" pitchFamily="34" charset="0"/>
                <a:cs typeface="Segoe UI" panose="020B0502040204020203" pitchFamily="34" charset="0"/>
              </a:rPr>
              <a:t>Starke Truck Bypass Route/SR-223/US-301A</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District: </a:t>
            </a:r>
            <a:r>
              <a:rPr lang="en-US" sz="2400" dirty="0">
                <a:latin typeface="Segoe UI" panose="020B0502040204020203" pitchFamily="34" charset="0"/>
                <a:cs typeface="Segoe UI" panose="020B0502040204020203" pitchFamily="34" charset="0"/>
              </a:rPr>
              <a:t>2</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Corridor Length: </a:t>
            </a:r>
            <a:r>
              <a:rPr lang="en-US" sz="2400" dirty="0">
                <a:latin typeface="Segoe UI" panose="020B0502040204020203" pitchFamily="34" charset="0"/>
                <a:cs typeface="Segoe UI" panose="020B0502040204020203" pitchFamily="34" charset="0"/>
              </a:rPr>
              <a:t>7.166 mile</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Number of Lanes: </a:t>
            </a:r>
            <a:r>
              <a:rPr lang="en-US" sz="2400" dirty="0">
                <a:latin typeface="Segoe UI" panose="020B0502040204020203" pitchFamily="34" charset="0"/>
                <a:cs typeface="Segoe UI" panose="020B0502040204020203" pitchFamily="34" charset="0"/>
              </a:rPr>
              <a:t>4</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AADT: </a:t>
            </a:r>
            <a:r>
              <a:rPr lang="en-US" sz="2400" dirty="0">
                <a:latin typeface="Segoe UI" panose="020B0502040204020203" pitchFamily="34" charset="0"/>
                <a:cs typeface="Segoe UI" panose="020B0502040204020203" pitchFamily="34" charset="0"/>
              </a:rPr>
              <a:t>25,000 (2020)</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Proposed FC: </a:t>
            </a:r>
            <a:r>
              <a:rPr lang="en-US" sz="2400" dirty="0">
                <a:latin typeface="Segoe UI" panose="020B0502040204020203" pitchFamily="34" charset="0"/>
                <a:cs typeface="Segoe UI" panose="020B0502040204020203" pitchFamily="34" charset="0"/>
              </a:rPr>
              <a:t>Urban Principal Arterial – Other</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Earlier FC: </a:t>
            </a:r>
            <a:r>
              <a:rPr lang="en-US" sz="2400" dirty="0">
                <a:latin typeface="Segoe UI" panose="020B0502040204020203" pitchFamily="34" charset="0"/>
                <a:cs typeface="Segoe UI" panose="020B0502040204020203" pitchFamily="34" charset="0"/>
              </a:rPr>
              <a:t>Urban Local</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Justification: </a:t>
            </a:r>
            <a:r>
              <a:rPr lang="en-US" sz="2400" dirty="0">
                <a:latin typeface="Segoe UI" panose="020B0502040204020203" pitchFamily="34" charset="0"/>
                <a:cs typeface="Segoe UI" panose="020B0502040204020203" pitchFamily="34" charset="0"/>
              </a:rPr>
              <a:t>Truck route, congestion relief on US-301, additional capacity for future traffic growth </a:t>
            </a:r>
          </a:p>
        </p:txBody>
      </p:sp>
      <p:sp>
        <p:nvSpPr>
          <p:cNvPr id="12" name="Rectangle 11">
            <a:extLst>
              <a:ext uri="{FF2B5EF4-FFF2-40B4-BE49-F238E27FC236}">
                <a16:creationId xmlns:a16="http://schemas.microsoft.com/office/drawing/2014/main" id="{58F2E233-F9B6-8FFA-059B-AFB4F25BA08C}"/>
              </a:ext>
            </a:extLst>
          </p:cNvPr>
          <p:cNvSpPr/>
          <p:nvPr/>
        </p:nvSpPr>
        <p:spPr>
          <a:xfrm>
            <a:off x="5591260" y="-26619"/>
            <a:ext cx="6600740" cy="9446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0A609E0-4A53-914B-54AC-2AE95CB384A8}"/>
              </a:ext>
            </a:extLst>
          </p:cNvPr>
          <p:cNvPicPr>
            <a:picLocks noChangeAspect="1"/>
          </p:cNvPicPr>
          <p:nvPr/>
        </p:nvPicPr>
        <p:blipFill>
          <a:blip r:embed="rId4"/>
          <a:stretch>
            <a:fillRect/>
          </a:stretch>
        </p:blipFill>
        <p:spPr>
          <a:xfrm>
            <a:off x="11261148" y="21771"/>
            <a:ext cx="876422" cy="847843"/>
          </a:xfrm>
          <a:prstGeom prst="rect">
            <a:avLst/>
          </a:prstGeom>
        </p:spPr>
      </p:pic>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Major Construction/Expansion</a:t>
            </a:r>
          </a:p>
        </p:txBody>
      </p:sp>
    </p:spTree>
    <p:extLst>
      <p:ext uri="{BB962C8B-B14F-4D97-AF65-F5344CB8AC3E}">
        <p14:creationId xmlns:p14="http://schemas.microsoft.com/office/powerpoint/2010/main" val="66239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Defining Urban Area Boundaries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3" name="Rectangle: Rounded Corners 2">
            <a:extLst>
              <a:ext uri="{FF2B5EF4-FFF2-40B4-BE49-F238E27FC236}">
                <a16:creationId xmlns:a16="http://schemas.microsoft.com/office/drawing/2014/main" id="{9161ABA0-23EA-A7D0-D7E6-34D160D47D3B}"/>
              </a:ext>
            </a:extLst>
          </p:cNvPr>
          <p:cNvSpPr/>
          <p:nvPr/>
        </p:nvSpPr>
        <p:spPr>
          <a:xfrm>
            <a:off x="856694" y="1064624"/>
            <a:ext cx="6620692" cy="2923777"/>
          </a:xfrm>
          <a:prstGeom prst="roundRect">
            <a:avLst>
              <a:gd name="adj" fmla="val 10000"/>
            </a:avLst>
          </a:prstGeom>
          <a:no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63241294-ED6E-CAA0-FFDB-164736CDAE30}"/>
              </a:ext>
            </a:extLst>
          </p:cNvPr>
          <p:cNvSpPr/>
          <p:nvPr/>
        </p:nvSpPr>
        <p:spPr>
          <a:xfrm>
            <a:off x="856694" y="3988402"/>
            <a:ext cx="6573588" cy="2038788"/>
          </a:xfrm>
          <a:custGeom>
            <a:avLst/>
            <a:gdLst>
              <a:gd name="connsiteX0" fmla="*/ 294745 w 2855012"/>
              <a:gd name="connsiteY0" fmla="*/ 0 h 2807096"/>
              <a:gd name="connsiteX1" fmla="*/ 2560267 w 2855012"/>
              <a:gd name="connsiteY1" fmla="*/ 0 h 2807096"/>
              <a:gd name="connsiteX2" fmla="*/ 2855012 w 2855012"/>
              <a:gd name="connsiteY2" fmla="*/ 294745 h 2807096"/>
              <a:gd name="connsiteX3" fmla="*/ 2855012 w 2855012"/>
              <a:gd name="connsiteY3" fmla="*/ 2807096 h 2807096"/>
              <a:gd name="connsiteX4" fmla="*/ 2855012 w 2855012"/>
              <a:gd name="connsiteY4" fmla="*/ 2807096 h 2807096"/>
              <a:gd name="connsiteX5" fmla="*/ 0 w 2855012"/>
              <a:gd name="connsiteY5" fmla="*/ 2807096 h 2807096"/>
              <a:gd name="connsiteX6" fmla="*/ 0 w 2855012"/>
              <a:gd name="connsiteY6" fmla="*/ 2807096 h 2807096"/>
              <a:gd name="connsiteX7" fmla="*/ 0 w 2855012"/>
              <a:gd name="connsiteY7" fmla="*/ 294745 h 2807096"/>
              <a:gd name="connsiteX8" fmla="*/ 294745 w 2855012"/>
              <a:gd name="connsiteY8" fmla="*/ 0 h 280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012" h="2807096">
                <a:moveTo>
                  <a:pt x="2560267" y="2807096"/>
                </a:moveTo>
                <a:lnTo>
                  <a:pt x="294745" y="2807096"/>
                </a:lnTo>
                <a:cubicBezTo>
                  <a:pt x="131962" y="2807096"/>
                  <a:pt x="0" y="2675134"/>
                  <a:pt x="0" y="2512351"/>
                </a:cubicBezTo>
                <a:lnTo>
                  <a:pt x="0" y="0"/>
                </a:lnTo>
                <a:lnTo>
                  <a:pt x="0" y="0"/>
                </a:lnTo>
                <a:lnTo>
                  <a:pt x="2855012" y="0"/>
                </a:lnTo>
                <a:lnTo>
                  <a:pt x="2855012" y="0"/>
                </a:lnTo>
                <a:lnTo>
                  <a:pt x="2855012" y="2512351"/>
                </a:lnTo>
                <a:cubicBezTo>
                  <a:pt x="2855012" y="2675134"/>
                  <a:pt x="2723050" y="2807096"/>
                  <a:pt x="2560267" y="280709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568" tIns="142241" rIns="228568" bIns="228568" numCol="1" spcCol="1270" anchor="t" anchorCtr="0">
            <a:noAutofit/>
          </a:bodyPr>
          <a:lstStyle/>
          <a:p>
            <a:pPr defTabSz="889000">
              <a:lnSpc>
                <a:spcPct val="90000"/>
              </a:lnSpc>
              <a:spcBef>
                <a:spcPct val="0"/>
              </a:spcBef>
              <a:spcAft>
                <a:spcPct val="35000"/>
              </a:spcAft>
              <a:defRPr/>
            </a:pPr>
            <a:r>
              <a:rPr lang="en-US" b="1" dirty="0">
                <a:solidFill>
                  <a:srgbClr val="FFC000"/>
                </a:solidFill>
                <a:latin typeface="Segoe UI" panose="020B0502040204020203" pitchFamily="34" charset="0"/>
                <a:cs typeface="Segoe UI" panose="020B0502040204020203" pitchFamily="34" charset="0"/>
              </a:rPr>
              <a:t>Urban Areas </a:t>
            </a:r>
            <a:r>
              <a:rPr lang="en-US" dirty="0">
                <a:solidFill>
                  <a:srgbClr val="FFFFFF"/>
                </a:solidFill>
                <a:latin typeface="Segoe UI" panose="020B0502040204020203" pitchFamily="34" charset="0"/>
                <a:cs typeface="Segoe UI" panose="020B0502040204020203" pitchFamily="34" charset="0"/>
              </a:rPr>
              <a:t>are revised every 10 years based on population counts from decennial census.</a:t>
            </a:r>
            <a:endParaRPr kumimoji="0" lang="en-US" sz="1800" b="1" i="0" u="none" strike="noStrike" kern="1200" cap="none" spc="0" normalizeH="0" baseline="0" noProof="0" dirty="0">
              <a:ln>
                <a:noFill/>
              </a:ln>
              <a:solidFill>
                <a:srgbClr val="FFC000"/>
              </a:solidFill>
              <a:effectLst/>
              <a:uLnTx/>
              <a:uFillTx/>
              <a:latin typeface="Segoe UI" panose="020B0502040204020203" pitchFamily="34" charset="0"/>
              <a:cs typeface="Segoe UI" panose="020B0502040204020203" pitchFamily="34" charset="0"/>
            </a:endParaRPr>
          </a:p>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Segoe UI" panose="020B0502040204020203" pitchFamily="34" charset="0"/>
                <a:cs typeface="Segoe UI" panose="020B0502040204020203" pitchFamily="34" charset="0"/>
              </a:rPr>
              <a:t>FHWA Urban Area Boundaries </a:t>
            </a: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are adjusted to be consistent with transportation needs.</a:t>
            </a:r>
          </a:p>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Segoe UI" panose="020B0502040204020203" pitchFamily="34" charset="0"/>
                <a:cs typeface="Segoe UI" panose="020B0502040204020203" pitchFamily="34" charset="0"/>
              </a:rPr>
              <a:t>Functional classification </a:t>
            </a: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reviewed and updated in conjunction with adjusted urban boundaries</a:t>
            </a:r>
            <a:r>
              <a:rPr kumimoji="0" lang="en-US" sz="2000" b="0" i="0" u="none" strike="noStrike" kern="120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a:t>
            </a:r>
          </a:p>
        </p:txBody>
      </p:sp>
      <p:pic>
        <p:nvPicPr>
          <p:cNvPr id="6" name="Picture 5">
            <a:extLst>
              <a:ext uri="{FF2B5EF4-FFF2-40B4-BE49-F238E27FC236}">
                <a16:creationId xmlns:a16="http://schemas.microsoft.com/office/drawing/2014/main" id="{95E282BD-C599-F433-A8C3-3EF658C3ECE9}"/>
              </a:ext>
            </a:extLst>
          </p:cNvPr>
          <p:cNvPicPr>
            <a:picLocks noChangeAspect="1"/>
          </p:cNvPicPr>
          <p:nvPr/>
        </p:nvPicPr>
        <p:blipFill>
          <a:blip r:embed="rId3"/>
          <a:stretch>
            <a:fillRect/>
          </a:stretch>
        </p:blipFill>
        <p:spPr>
          <a:xfrm>
            <a:off x="7752934" y="1242417"/>
            <a:ext cx="3786163" cy="4717027"/>
          </a:xfrm>
          <a:prstGeom prst="rect">
            <a:avLst/>
          </a:prstGeom>
        </p:spPr>
      </p:pic>
      <p:sp>
        <p:nvSpPr>
          <p:cNvPr id="7" name="Rectangle: Rounded Corners 6">
            <a:extLst>
              <a:ext uri="{FF2B5EF4-FFF2-40B4-BE49-F238E27FC236}">
                <a16:creationId xmlns:a16="http://schemas.microsoft.com/office/drawing/2014/main" id="{F35E7476-85A1-D846-7CC1-9666679B9E01}"/>
              </a:ext>
            </a:extLst>
          </p:cNvPr>
          <p:cNvSpPr/>
          <p:nvPr/>
        </p:nvSpPr>
        <p:spPr>
          <a:xfrm>
            <a:off x="1018639" y="1732962"/>
            <a:ext cx="3625886" cy="1883568"/>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t="-3000" b="-3000"/>
            </a:stretch>
          </a:blipFill>
          <a:ln>
            <a:solidFill>
              <a:schemeClr val="bg2"/>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TextBox 7">
            <a:extLst>
              <a:ext uri="{FF2B5EF4-FFF2-40B4-BE49-F238E27FC236}">
                <a16:creationId xmlns:a16="http://schemas.microsoft.com/office/drawing/2014/main" id="{72481B1B-EC9B-7E81-29D2-5E205ADF2653}"/>
              </a:ext>
            </a:extLst>
          </p:cNvPr>
          <p:cNvSpPr txBox="1"/>
          <p:nvPr/>
        </p:nvSpPr>
        <p:spPr>
          <a:xfrm>
            <a:off x="4723494" y="2095576"/>
            <a:ext cx="2597735" cy="1015663"/>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Finalized Urban Areas Released December 2022</a:t>
            </a:r>
            <a:endParaRPr lang="en-US" b="1">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94149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12" name="Rectangle 11">
            <a:extLst>
              <a:ext uri="{FF2B5EF4-FFF2-40B4-BE49-F238E27FC236}">
                <a16:creationId xmlns:a16="http://schemas.microsoft.com/office/drawing/2014/main" id="{58F2E233-F9B6-8FFA-059B-AFB4F25BA08C}"/>
              </a:ext>
            </a:extLst>
          </p:cNvPr>
          <p:cNvSpPr/>
          <p:nvPr/>
        </p:nvSpPr>
        <p:spPr>
          <a:xfrm>
            <a:off x="5591260" y="-26619"/>
            <a:ext cx="6600740" cy="9446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0A609E0-4A53-914B-54AC-2AE95CB384A8}"/>
              </a:ext>
            </a:extLst>
          </p:cNvPr>
          <p:cNvPicPr>
            <a:picLocks noChangeAspect="1"/>
          </p:cNvPicPr>
          <p:nvPr/>
        </p:nvPicPr>
        <p:blipFill>
          <a:blip r:embed="rId3"/>
          <a:stretch>
            <a:fillRect/>
          </a:stretch>
        </p:blipFill>
        <p:spPr>
          <a:xfrm>
            <a:off x="11261148" y="21771"/>
            <a:ext cx="876422" cy="847843"/>
          </a:xfrm>
          <a:prstGeom prst="rect">
            <a:avLst/>
          </a:prstGeom>
        </p:spPr>
      </p:pic>
      <p:pic>
        <p:nvPicPr>
          <p:cNvPr id="3" name="Picture 2">
            <a:extLst>
              <a:ext uri="{FF2B5EF4-FFF2-40B4-BE49-F238E27FC236}">
                <a16:creationId xmlns:a16="http://schemas.microsoft.com/office/drawing/2014/main" id="{AB9394FF-C57D-DCCF-B16B-0498F92929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6200000">
            <a:off x="5795549" y="752700"/>
            <a:ext cx="6857999" cy="5299362"/>
          </a:xfrm>
          <a:prstGeom prst="rect">
            <a:avLst/>
          </a:prstGeom>
        </p:spPr>
      </p:pic>
      <p:sp>
        <p:nvSpPr>
          <p:cNvPr id="5" name="TextBox 10">
            <a:extLst>
              <a:ext uri="{FF2B5EF4-FFF2-40B4-BE49-F238E27FC236}">
                <a16:creationId xmlns:a16="http://schemas.microsoft.com/office/drawing/2014/main" id="{526CBD48-F155-824E-85E1-48EFB3FCF223}"/>
              </a:ext>
            </a:extLst>
          </p:cNvPr>
          <p:cNvSpPr txBox="1"/>
          <p:nvPr/>
        </p:nvSpPr>
        <p:spPr>
          <a:xfrm>
            <a:off x="505906" y="1389063"/>
            <a:ext cx="5605806"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Roadway Name: </a:t>
            </a:r>
            <a:r>
              <a:rPr lang="en-US" sz="2400" dirty="0">
                <a:latin typeface="Segoe UI" panose="020B0502040204020203" pitchFamily="34" charset="0"/>
                <a:cs typeface="Segoe UI" panose="020B0502040204020203" pitchFamily="34" charset="0"/>
              </a:rPr>
              <a:t>E Orlando Ave/White Road </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District: 5</a:t>
            </a:r>
            <a:endParaRPr lang="en-US" sz="24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Corridor Length: </a:t>
            </a:r>
            <a:r>
              <a:rPr lang="en-US" sz="2400" dirty="0">
                <a:latin typeface="Segoe UI" panose="020B0502040204020203" pitchFamily="34" charset="0"/>
                <a:cs typeface="Segoe UI" panose="020B0502040204020203" pitchFamily="34" charset="0"/>
              </a:rPr>
              <a:t>2.377 mile</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Number of Lanes: </a:t>
            </a:r>
            <a:r>
              <a:rPr lang="en-US" sz="2400" dirty="0">
                <a:latin typeface="Segoe UI" panose="020B0502040204020203" pitchFamily="34" charset="0"/>
                <a:cs typeface="Segoe UI" panose="020B0502040204020203" pitchFamily="34" charset="0"/>
              </a:rPr>
              <a:t>2</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AADT: </a:t>
            </a:r>
            <a:r>
              <a:rPr lang="en-US" sz="2400" dirty="0">
                <a:latin typeface="Segoe UI" panose="020B0502040204020203" pitchFamily="34" charset="0"/>
                <a:cs typeface="Segoe UI" panose="020B0502040204020203" pitchFamily="34" charset="0"/>
              </a:rPr>
              <a:t>8,698 (2017)</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Proposed FC: </a:t>
            </a:r>
            <a:r>
              <a:rPr lang="en-US" sz="2400" dirty="0">
                <a:latin typeface="Segoe UI" panose="020B0502040204020203" pitchFamily="34" charset="0"/>
                <a:cs typeface="Segoe UI" panose="020B0502040204020203" pitchFamily="34" charset="0"/>
              </a:rPr>
              <a:t>Urban Minor Collector</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Earlier FC: </a:t>
            </a:r>
            <a:r>
              <a:rPr lang="en-US" sz="2400" dirty="0">
                <a:latin typeface="Segoe UI" panose="020B0502040204020203" pitchFamily="34" charset="0"/>
                <a:cs typeface="Segoe UI" panose="020B0502040204020203" pitchFamily="34" charset="0"/>
              </a:rPr>
              <a:t>Urban Local</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Justification: </a:t>
            </a:r>
            <a:r>
              <a:rPr lang="en-US" sz="2400" dirty="0">
                <a:latin typeface="Segoe UI" panose="020B0502040204020203" pitchFamily="34" charset="0"/>
                <a:cs typeface="Segoe UI" panose="020B0502040204020203" pitchFamily="34" charset="0"/>
              </a:rPr>
              <a:t>Meets Trip Purpose 9, 11. Secondary access to school, Parallel relief road for SR 438 and SR 50. </a:t>
            </a:r>
          </a:p>
        </p:txBody>
      </p:sp>
      <p:sp>
        <p:nvSpPr>
          <p:cNvPr id="6" name="Rectangle 5">
            <a:extLst>
              <a:ext uri="{FF2B5EF4-FFF2-40B4-BE49-F238E27FC236}">
                <a16:creationId xmlns:a16="http://schemas.microsoft.com/office/drawing/2014/main" id="{68BCBB46-E1ED-730D-56D5-E966E2742C13}"/>
              </a:ext>
            </a:extLst>
          </p:cNvPr>
          <p:cNvSpPr/>
          <p:nvPr/>
        </p:nvSpPr>
        <p:spPr>
          <a:xfrm>
            <a:off x="5617134" y="-26619"/>
            <a:ext cx="6600740" cy="9446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Infrastructure Improvements</a:t>
            </a:r>
          </a:p>
        </p:txBody>
      </p:sp>
      <p:pic>
        <p:nvPicPr>
          <p:cNvPr id="7" name="Picture 6">
            <a:extLst>
              <a:ext uri="{FF2B5EF4-FFF2-40B4-BE49-F238E27FC236}">
                <a16:creationId xmlns:a16="http://schemas.microsoft.com/office/drawing/2014/main" id="{47A92B3D-4E97-70C9-0EB3-32259D4E0267}"/>
              </a:ext>
            </a:extLst>
          </p:cNvPr>
          <p:cNvPicPr>
            <a:picLocks noChangeAspect="1"/>
          </p:cNvPicPr>
          <p:nvPr/>
        </p:nvPicPr>
        <p:blipFill>
          <a:blip r:embed="rId3"/>
          <a:stretch>
            <a:fillRect/>
          </a:stretch>
        </p:blipFill>
        <p:spPr>
          <a:xfrm>
            <a:off x="11271967" y="21769"/>
            <a:ext cx="876422" cy="847843"/>
          </a:xfrm>
          <a:prstGeom prst="rect">
            <a:avLst/>
          </a:prstGeom>
        </p:spPr>
      </p:pic>
    </p:spTree>
    <p:extLst>
      <p:ext uri="{BB962C8B-B14F-4D97-AF65-F5344CB8AC3E}">
        <p14:creationId xmlns:p14="http://schemas.microsoft.com/office/powerpoint/2010/main" val="1696449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12" name="Rectangle 11">
            <a:extLst>
              <a:ext uri="{FF2B5EF4-FFF2-40B4-BE49-F238E27FC236}">
                <a16:creationId xmlns:a16="http://schemas.microsoft.com/office/drawing/2014/main" id="{58F2E233-F9B6-8FFA-059B-AFB4F25BA08C}"/>
              </a:ext>
            </a:extLst>
          </p:cNvPr>
          <p:cNvSpPr/>
          <p:nvPr/>
        </p:nvSpPr>
        <p:spPr>
          <a:xfrm>
            <a:off x="5591260" y="-26619"/>
            <a:ext cx="6600740" cy="9446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0A609E0-4A53-914B-54AC-2AE95CB384A8}"/>
              </a:ext>
            </a:extLst>
          </p:cNvPr>
          <p:cNvPicPr>
            <a:picLocks noChangeAspect="1"/>
          </p:cNvPicPr>
          <p:nvPr/>
        </p:nvPicPr>
        <p:blipFill>
          <a:blip r:embed="rId3"/>
          <a:stretch>
            <a:fillRect/>
          </a:stretch>
        </p:blipFill>
        <p:spPr>
          <a:xfrm>
            <a:off x="11261148" y="21771"/>
            <a:ext cx="876422" cy="847843"/>
          </a:xfrm>
          <a:prstGeom prst="rect">
            <a:avLst/>
          </a:prstGeom>
        </p:spPr>
      </p:pic>
      <p:pic>
        <p:nvPicPr>
          <p:cNvPr id="7" name="Picture 6">
            <a:extLst>
              <a:ext uri="{FF2B5EF4-FFF2-40B4-BE49-F238E27FC236}">
                <a16:creationId xmlns:a16="http://schemas.microsoft.com/office/drawing/2014/main" id="{47A92B3D-4E97-70C9-0EB3-32259D4E0267}"/>
              </a:ext>
            </a:extLst>
          </p:cNvPr>
          <p:cNvPicPr>
            <a:picLocks noChangeAspect="1"/>
          </p:cNvPicPr>
          <p:nvPr/>
        </p:nvPicPr>
        <p:blipFill>
          <a:blip r:embed="rId3"/>
          <a:stretch>
            <a:fillRect/>
          </a:stretch>
        </p:blipFill>
        <p:spPr>
          <a:xfrm>
            <a:off x="11271967" y="21769"/>
            <a:ext cx="876422" cy="847843"/>
          </a:xfrm>
          <a:prstGeom prst="rect">
            <a:avLst/>
          </a:prstGeom>
        </p:spPr>
      </p:pic>
      <p:pic>
        <p:nvPicPr>
          <p:cNvPr id="5" name="Picture 4">
            <a:extLst>
              <a:ext uri="{FF2B5EF4-FFF2-40B4-BE49-F238E27FC236}">
                <a16:creationId xmlns:a16="http://schemas.microsoft.com/office/drawing/2014/main" id="{0C7E0B2B-435A-8344-BE94-5294D449322D}"/>
              </a:ext>
            </a:extLst>
          </p:cNvPr>
          <p:cNvPicPr>
            <a:picLocks noChangeAspect="1"/>
          </p:cNvPicPr>
          <p:nvPr/>
        </p:nvPicPr>
        <p:blipFill>
          <a:blip r:embed="rId4"/>
          <a:stretch>
            <a:fillRect/>
          </a:stretch>
        </p:blipFill>
        <p:spPr>
          <a:xfrm>
            <a:off x="6889083" y="349144"/>
            <a:ext cx="4957864" cy="6474186"/>
          </a:xfrm>
          <a:prstGeom prst="rect">
            <a:avLst/>
          </a:prstGeom>
        </p:spPr>
      </p:pic>
      <p:sp>
        <p:nvSpPr>
          <p:cNvPr id="6" name="Rectangle 5">
            <a:extLst>
              <a:ext uri="{FF2B5EF4-FFF2-40B4-BE49-F238E27FC236}">
                <a16:creationId xmlns:a16="http://schemas.microsoft.com/office/drawing/2014/main" id="{68BCBB46-E1ED-730D-56D5-E966E2742C13}"/>
              </a:ext>
            </a:extLst>
          </p:cNvPr>
          <p:cNvSpPr/>
          <p:nvPr/>
        </p:nvSpPr>
        <p:spPr>
          <a:xfrm>
            <a:off x="5617134" y="-26619"/>
            <a:ext cx="6600740" cy="9446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6CBD48-F155-824E-85E1-48EFB3FCF223}"/>
              </a:ext>
            </a:extLst>
          </p:cNvPr>
          <p:cNvSpPr txBox="1"/>
          <p:nvPr/>
        </p:nvSpPr>
        <p:spPr>
          <a:xfrm>
            <a:off x="505906" y="1389063"/>
            <a:ext cx="5605806"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Roadway Name: </a:t>
            </a:r>
            <a:r>
              <a:rPr lang="en-US" sz="2400" dirty="0">
                <a:latin typeface="Segoe UI" panose="020B0502040204020203" pitchFamily="34" charset="0"/>
                <a:cs typeface="Segoe UI" panose="020B0502040204020203" pitchFamily="34" charset="0"/>
              </a:rPr>
              <a:t>Heintzelman Blvd</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District: 5</a:t>
            </a:r>
            <a:endParaRPr lang="en-US" sz="24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Corridor Length: </a:t>
            </a:r>
            <a:r>
              <a:rPr lang="en-US" sz="2400" dirty="0">
                <a:latin typeface="Segoe UI" panose="020B0502040204020203" pitchFamily="34" charset="0"/>
                <a:cs typeface="Segoe UI" panose="020B0502040204020203" pitchFamily="34" charset="0"/>
              </a:rPr>
              <a:t>4.659 mile</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Number of Lanes: </a:t>
            </a:r>
            <a:r>
              <a:rPr lang="en-US" sz="2400" dirty="0">
                <a:latin typeface="Segoe UI" panose="020B0502040204020203" pitchFamily="34" charset="0"/>
                <a:cs typeface="Segoe UI" panose="020B0502040204020203" pitchFamily="34" charset="0"/>
              </a:rPr>
              <a:t>2</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AADT: </a:t>
            </a:r>
            <a:r>
              <a:rPr lang="en-US" sz="2400" dirty="0">
                <a:latin typeface="Segoe UI" panose="020B0502040204020203" pitchFamily="34" charset="0"/>
                <a:cs typeface="Segoe UI" panose="020B0502040204020203" pitchFamily="34" charset="0"/>
              </a:rPr>
              <a:t>8,572 (2017)</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Proposed FC: </a:t>
            </a:r>
            <a:r>
              <a:rPr lang="en-US" sz="2400" dirty="0">
                <a:latin typeface="Segoe UI" panose="020B0502040204020203" pitchFamily="34" charset="0"/>
                <a:cs typeface="Segoe UI" panose="020B0502040204020203" pitchFamily="34" charset="0"/>
              </a:rPr>
              <a:t>Urban Minor Arterial</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Earlier FC: </a:t>
            </a:r>
            <a:r>
              <a:rPr lang="en-US" sz="2400" dirty="0">
                <a:latin typeface="Segoe UI" panose="020B0502040204020203" pitchFamily="34" charset="0"/>
                <a:cs typeface="Segoe UI" panose="020B0502040204020203" pitchFamily="34" charset="0"/>
              </a:rPr>
              <a:t>Urban Local</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Justification: </a:t>
            </a:r>
            <a:r>
              <a:rPr lang="en-US" sz="2400" dirty="0">
                <a:latin typeface="Segoe UI" panose="020B0502040204020203" pitchFamily="34" charset="0"/>
                <a:cs typeface="Segoe UI" panose="020B0502040204020203" pitchFamily="34" charset="0"/>
              </a:rPr>
              <a:t>Meets Trip Purpose 8. Provides direct access to Orlando International Airport. </a:t>
            </a:r>
          </a:p>
        </p:txBody>
      </p:sp>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Multimodal Purpose</a:t>
            </a:r>
          </a:p>
        </p:txBody>
      </p:sp>
      <p:pic>
        <p:nvPicPr>
          <p:cNvPr id="13" name="Picture 12">
            <a:extLst>
              <a:ext uri="{FF2B5EF4-FFF2-40B4-BE49-F238E27FC236}">
                <a16:creationId xmlns:a16="http://schemas.microsoft.com/office/drawing/2014/main" id="{DC86F4B3-CE87-BCD8-A27F-AAE1A39F3773}"/>
              </a:ext>
            </a:extLst>
          </p:cNvPr>
          <p:cNvPicPr>
            <a:picLocks noChangeAspect="1"/>
          </p:cNvPicPr>
          <p:nvPr/>
        </p:nvPicPr>
        <p:blipFill>
          <a:blip r:embed="rId3"/>
          <a:stretch>
            <a:fillRect/>
          </a:stretch>
        </p:blipFill>
        <p:spPr>
          <a:xfrm>
            <a:off x="11261014" y="22390"/>
            <a:ext cx="876422" cy="847843"/>
          </a:xfrm>
          <a:prstGeom prst="rect">
            <a:avLst/>
          </a:prstGeom>
        </p:spPr>
      </p:pic>
    </p:spTree>
    <p:extLst>
      <p:ext uri="{BB962C8B-B14F-4D97-AF65-F5344CB8AC3E}">
        <p14:creationId xmlns:p14="http://schemas.microsoft.com/office/powerpoint/2010/main" val="1348713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12" name="Rectangle 11">
            <a:extLst>
              <a:ext uri="{FF2B5EF4-FFF2-40B4-BE49-F238E27FC236}">
                <a16:creationId xmlns:a16="http://schemas.microsoft.com/office/drawing/2014/main" id="{58F2E233-F9B6-8FFA-059B-AFB4F25BA08C}"/>
              </a:ext>
            </a:extLst>
          </p:cNvPr>
          <p:cNvSpPr/>
          <p:nvPr/>
        </p:nvSpPr>
        <p:spPr>
          <a:xfrm>
            <a:off x="5591260" y="-26619"/>
            <a:ext cx="6600740" cy="9446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0A609E0-4A53-914B-54AC-2AE95CB384A8}"/>
              </a:ext>
            </a:extLst>
          </p:cNvPr>
          <p:cNvPicPr>
            <a:picLocks noChangeAspect="1"/>
          </p:cNvPicPr>
          <p:nvPr/>
        </p:nvPicPr>
        <p:blipFill>
          <a:blip r:embed="rId3"/>
          <a:stretch>
            <a:fillRect/>
          </a:stretch>
        </p:blipFill>
        <p:spPr>
          <a:xfrm>
            <a:off x="11261148" y="21771"/>
            <a:ext cx="876422" cy="847843"/>
          </a:xfrm>
          <a:prstGeom prst="rect">
            <a:avLst/>
          </a:prstGeom>
        </p:spPr>
      </p:pic>
      <p:pic>
        <p:nvPicPr>
          <p:cNvPr id="7" name="Picture 6">
            <a:extLst>
              <a:ext uri="{FF2B5EF4-FFF2-40B4-BE49-F238E27FC236}">
                <a16:creationId xmlns:a16="http://schemas.microsoft.com/office/drawing/2014/main" id="{47A92B3D-4E97-70C9-0EB3-32259D4E0267}"/>
              </a:ext>
            </a:extLst>
          </p:cNvPr>
          <p:cNvPicPr>
            <a:picLocks noChangeAspect="1"/>
          </p:cNvPicPr>
          <p:nvPr/>
        </p:nvPicPr>
        <p:blipFill>
          <a:blip r:embed="rId3"/>
          <a:stretch>
            <a:fillRect/>
          </a:stretch>
        </p:blipFill>
        <p:spPr>
          <a:xfrm>
            <a:off x="11271967" y="21769"/>
            <a:ext cx="876422" cy="847843"/>
          </a:xfrm>
          <a:prstGeom prst="rect">
            <a:avLst/>
          </a:prstGeom>
        </p:spPr>
      </p:pic>
      <p:sp>
        <p:nvSpPr>
          <p:cNvPr id="11" name="TextBox 10">
            <a:extLst>
              <a:ext uri="{FF2B5EF4-FFF2-40B4-BE49-F238E27FC236}">
                <a16:creationId xmlns:a16="http://schemas.microsoft.com/office/drawing/2014/main" id="{526CBD48-F155-824E-85E1-48EFB3FCF223}"/>
              </a:ext>
            </a:extLst>
          </p:cNvPr>
          <p:cNvSpPr txBox="1"/>
          <p:nvPr/>
        </p:nvSpPr>
        <p:spPr>
          <a:xfrm>
            <a:off x="505906" y="1389063"/>
            <a:ext cx="5605806"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Roadway Name: </a:t>
            </a:r>
            <a:r>
              <a:rPr lang="en-US" sz="2400" dirty="0">
                <a:latin typeface="Segoe UI" panose="020B0502040204020203" pitchFamily="34" charset="0"/>
                <a:cs typeface="Segoe UI" panose="020B0502040204020203" pitchFamily="34" charset="0"/>
              </a:rPr>
              <a:t>Jeff Fuqua Blvd</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District: </a:t>
            </a:r>
            <a:r>
              <a:rPr lang="en-US" sz="2400" dirty="0">
                <a:latin typeface="Segoe UI" panose="020B0502040204020203" pitchFamily="34" charset="0"/>
                <a:cs typeface="Segoe UI" panose="020B0502040204020203" pitchFamily="34" charset="0"/>
              </a:rPr>
              <a:t>5</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Corridor Length: </a:t>
            </a:r>
            <a:r>
              <a:rPr lang="en-US" sz="2400" dirty="0">
                <a:latin typeface="Segoe UI" panose="020B0502040204020203" pitchFamily="34" charset="0"/>
                <a:cs typeface="Segoe UI" panose="020B0502040204020203" pitchFamily="34" charset="0"/>
              </a:rPr>
              <a:t>1.471 mile</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Number of Lanes:</a:t>
            </a:r>
            <a:r>
              <a:rPr lang="en-US" sz="2400" dirty="0">
                <a:latin typeface="Segoe UI" panose="020B0502040204020203" pitchFamily="34" charset="0"/>
                <a:cs typeface="Segoe UI" panose="020B0502040204020203" pitchFamily="34" charset="0"/>
              </a:rPr>
              <a:t> 6</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AADT: </a:t>
            </a:r>
            <a:r>
              <a:rPr lang="en-US" sz="2400" dirty="0">
                <a:latin typeface="Segoe UI" panose="020B0502040204020203" pitchFamily="34" charset="0"/>
                <a:cs typeface="Segoe UI" panose="020B0502040204020203" pitchFamily="34" charset="0"/>
              </a:rPr>
              <a:t>36,561 (2017)</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Proposed FC: </a:t>
            </a:r>
            <a:r>
              <a:rPr lang="en-US" sz="2400" dirty="0">
                <a:latin typeface="Segoe UI" panose="020B0502040204020203" pitchFamily="34" charset="0"/>
                <a:cs typeface="Segoe UI" panose="020B0502040204020203" pitchFamily="34" charset="0"/>
              </a:rPr>
              <a:t>Urban Principal Arterial - Other</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Earlier FC: </a:t>
            </a:r>
            <a:r>
              <a:rPr lang="en-US" sz="2400" dirty="0">
                <a:latin typeface="Segoe UI" panose="020B0502040204020203" pitchFamily="34" charset="0"/>
                <a:cs typeface="Segoe UI" panose="020B0502040204020203" pitchFamily="34" charset="0"/>
              </a:rPr>
              <a:t>Urban Local</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Justification: </a:t>
            </a:r>
            <a:r>
              <a:rPr lang="en-US" sz="2400" dirty="0">
                <a:latin typeface="Segoe UI" panose="020B0502040204020203" pitchFamily="34" charset="0"/>
                <a:cs typeface="Segoe UI" panose="020B0502040204020203" pitchFamily="34" charset="0"/>
              </a:rPr>
              <a:t>Meets Trip Purpose 5, 8. Extension of SR 436 from north connecting to Jeff Fuqua Blvd in south</a:t>
            </a:r>
          </a:p>
        </p:txBody>
      </p:sp>
      <p:pic>
        <p:nvPicPr>
          <p:cNvPr id="3" name="Picture 2">
            <a:extLst>
              <a:ext uri="{FF2B5EF4-FFF2-40B4-BE49-F238E27FC236}">
                <a16:creationId xmlns:a16="http://schemas.microsoft.com/office/drawing/2014/main" id="{AB9394FF-C57D-DCCF-B16B-0498F92929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6200000">
            <a:off x="5795550" y="800466"/>
            <a:ext cx="6857997" cy="5299362"/>
          </a:xfrm>
          <a:prstGeom prst="rect">
            <a:avLst/>
          </a:prstGeom>
        </p:spPr>
      </p:pic>
      <p:pic>
        <p:nvPicPr>
          <p:cNvPr id="13" name="Picture 12">
            <a:extLst>
              <a:ext uri="{FF2B5EF4-FFF2-40B4-BE49-F238E27FC236}">
                <a16:creationId xmlns:a16="http://schemas.microsoft.com/office/drawing/2014/main" id="{DC86F4B3-CE87-BCD8-A27F-AAE1A39F3773}"/>
              </a:ext>
            </a:extLst>
          </p:cNvPr>
          <p:cNvPicPr>
            <a:picLocks noChangeAspect="1"/>
          </p:cNvPicPr>
          <p:nvPr/>
        </p:nvPicPr>
        <p:blipFill>
          <a:blip r:embed="rId3"/>
          <a:stretch>
            <a:fillRect/>
          </a:stretch>
        </p:blipFill>
        <p:spPr>
          <a:xfrm>
            <a:off x="11261014" y="22390"/>
            <a:ext cx="876422" cy="847843"/>
          </a:xfrm>
          <a:prstGeom prst="rect">
            <a:avLst/>
          </a:prstGeom>
        </p:spPr>
      </p:pic>
      <p:sp>
        <p:nvSpPr>
          <p:cNvPr id="6" name="Rectangle 5">
            <a:extLst>
              <a:ext uri="{FF2B5EF4-FFF2-40B4-BE49-F238E27FC236}">
                <a16:creationId xmlns:a16="http://schemas.microsoft.com/office/drawing/2014/main" id="{68BCBB46-E1ED-730D-56D5-E966E2742C13}"/>
              </a:ext>
            </a:extLst>
          </p:cNvPr>
          <p:cNvSpPr/>
          <p:nvPr/>
        </p:nvSpPr>
        <p:spPr>
          <a:xfrm>
            <a:off x="5617134" y="-26619"/>
            <a:ext cx="6600740" cy="9446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Extension of Prior Section</a:t>
            </a:r>
          </a:p>
        </p:txBody>
      </p:sp>
      <p:pic>
        <p:nvPicPr>
          <p:cNvPr id="5" name="Picture 4">
            <a:extLst>
              <a:ext uri="{FF2B5EF4-FFF2-40B4-BE49-F238E27FC236}">
                <a16:creationId xmlns:a16="http://schemas.microsoft.com/office/drawing/2014/main" id="{482D541B-35DF-0B59-223D-E3B3A1115EEC}"/>
              </a:ext>
            </a:extLst>
          </p:cNvPr>
          <p:cNvPicPr>
            <a:picLocks noChangeAspect="1"/>
          </p:cNvPicPr>
          <p:nvPr/>
        </p:nvPicPr>
        <p:blipFill>
          <a:blip r:embed="rId3"/>
          <a:stretch>
            <a:fillRect/>
          </a:stretch>
        </p:blipFill>
        <p:spPr>
          <a:xfrm>
            <a:off x="11271967" y="-627"/>
            <a:ext cx="876422" cy="847843"/>
          </a:xfrm>
          <a:prstGeom prst="rect">
            <a:avLst/>
          </a:prstGeom>
        </p:spPr>
      </p:pic>
    </p:spTree>
    <p:extLst>
      <p:ext uri="{BB962C8B-B14F-4D97-AF65-F5344CB8AC3E}">
        <p14:creationId xmlns:p14="http://schemas.microsoft.com/office/powerpoint/2010/main" val="1008129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12" name="Rectangle 11">
            <a:extLst>
              <a:ext uri="{FF2B5EF4-FFF2-40B4-BE49-F238E27FC236}">
                <a16:creationId xmlns:a16="http://schemas.microsoft.com/office/drawing/2014/main" id="{58F2E233-F9B6-8FFA-059B-AFB4F25BA08C}"/>
              </a:ext>
            </a:extLst>
          </p:cNvPr>
          <p:cNvSpPr/>
          <p:nvPr/>
        </p:nvSpPr>
        <p:spPr>
          <a:xfrm>
            <a:off x="5591260" y="-26619"/>
            <a:ext cx="6600740" cy="9446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0A609E0-4A53-914B-54AC-2AE95CB384A8}"/>
              </a:ext>
            </a:extLst>
          </p:cNvPr>
          <p:cNvPicPr>
            <a:picLocks noChangeAspect="1"/>
          </p:cNvPicPr>
          <p:nvPr/>
        </p:nvPicPr>
        <p:blipFill>
          <a:blip r:embed="rId3"/>
          <a:stretch>
            <a:fillRect/>
          </a:stretch>
        </p:blipFill>
        <p:spPr>
          <a:xfrm>
            <a:off x="11261148" y="21771"/>
            <a:ext cx="876422" cy="847843"/>
          </a:xfrm>
          <a:prstGeom prst="rect">
            <a:avLst/>
          </a:prstGeom>
        </p:spPr>
      </p:pic>
      <p:pic>
        <p:nvPicPr>
          <p:cNvPr id="7" name="Picture 6">
            <a:extLst>
              <a:ext uri="{FF2B5EF4-FFF2-40B4-BE49-F238E27FC236}">
                <a16:creationId xmlns:a16="http://schemas.microsoft.com/office/drawing/2014/main" id="{47A92B3D-4E97-70C9-0EB3-32259D4E0267}"/>
              </a:ext>
            </a:extLst>
          </p:cNvPr>
          <p:cNvPicPr>
            <a:picLocks noChangeAspect="1"/>
          </p:cNvPicPr>
          <p:nvPr/>
        </p:nvPicPr>
        <p:blipFill>
          <a:blip r:embed="rId3"/>
          <a:stretch>
            <a:fillRect/>
          </a:stretch>
        </p:blipFill>
        <p:spPr>
          <a:xfrm>
            <a:off x="11271967" y="21769"/>
            <a:ext cx="876422" cy="847843"/>
          </a:xfrm>
          <a:prstGeom prst="rect">
            <a:avLst/>
          </a:prstGeom>
        </p:spPr>
      </p:pic>
      <p:sp>
        <p:nvSpPr>
          <p:cNvPr id="11" name="TextBox 10">
            <a:extLst>
              <a:ext uri="{FF2B5EF4-FFF2-40B4-BE49-F238E27FC236}">
                <a16:creationId xmlns:a16="http://schemas.microsoft.com/office/drawing/2014/main" id="{526CBD48-F155-824E-85E1-48EFB3FCF223}"/>
              </a:ext>
            </a:extLst>
          </p:cNvPr>
          <p:cNvSpPr txBox="1"/>
          <p:nvPr/>
        </p:nvSpPr>
        <p:spPr>
          <a:xfrm>
            <a:off x="505906" y="1389063"/>
            <a:ext cx="4958723" cy="48936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Roadway Name: </a:t>
            </a:r>
            <a:r>
              <a:rPr lang="en-US" sz="2400" dirty="0">
                <a:latin typeface="Segoe UI" panose="020B0502040204020203" pitchFamily="34" charset="0"/>
                <a:cs typeface="Segoe UI" panose="020B0502040204020203" pitchFamily="34" charset="0"/>
              </a:rPr>
              <a:t>NW 59 CT</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District: </a:t>
            </a:r>
            <a:r>
              <a:rPr lang="en-US" sz="2400" dirty="0">
                <a:latin typeface="Segoe UI" panose="020B0502040204020203" pitchFamily="34" charset="0"/>
                <a:cs typeface="Segoe UI" panose="020B0502040204020203" pitchFamily="34" charset="0"/>
              </a:rPr>
              <a:t>4</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Corridor Length: </a:t>
            </a:r>
            <a:r>
              <a:rPr lang="en-US" sz="2400" dirty="0">
                <a:latin typeface="Segoe UI" panose="020B0502040204020203" pitchFamily="34" charset="0"/>
                <a:cs typeface="Segoe UI" panose="020B0502040204020203" pitchFamily="34" charset="0"/>
              </a:rPr>
              <a:t>0.21 mile</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Number of Lanes:</a:t>
            </a:r>
            <a:r>
              <a:rPr lang="en-US" sz="2400" dirty="0">
                <a:latin typeface="Segoe UI" panose="020B0502040204020203" pitchFamily="34" charset="0"/>
                <a:cs typeface="Segoe UI" panose="020B0502040204020203" pitchFamily="34" charset="0"/>
              </a:rPr>
              <a:t> 2</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AADT: </a:t>
            </a:r>
            <a:r>
              <a:rPr lang="en-US" sz="2400" dirty="0">
                <a:latin typeface="Segoe UI" panose="020B0502040204020203" pitchFamily="34" charset="0"/>
                <a:cs typeface="Segoe UI" panose="020B0502040204020203" pitchFamily="34" charset="0"/>
              </a:rPr>
              <a:t>460 (2018)</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Proposed FC: </a:t>
            </a:r>
            <a:r>
              <a:rPr lang="en-US" sz="2400" dirty="0">
                <a:latin typeface="Segoe UI" panose="020B0502040204020203" pitchFamily="34" charset="0"/>
                <a:cs typeface="Segoe UI" panose="020B0502040204020203" pitchFamily="34" charset="0"/>
              </a:rPr>
              <a:t>Urban Minor Collector</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Earlier FC: </a:t>
            </a:r>
            <a:r>
              <a:rPr lang="en-US" sz="2400" dirty="0">
                <a:latin typeface="Segoe UI" panose="020B0502040204020203" pitchFamily="34" charset="0"/>
                <a:cs typeface="Segoe UI" panose="020B0502040204020203" pitchFamily="34" charset="0"/>
              </a:rPr>
              <a:t>Urban Local</a:t>
            </a:r>
          </a:p>
          <a:p>
            <a:pPr marL="285750" indent="-285750">
              <a:buFont typeface="Arial" panose="020B0604020202020204" pitchFamily="34" charset="0"/>
              <a:buChar char="•"/>
            </a:pPr>
            <a:r>
              <a:rPr lang="en-US" sz="2400" b="1" dirty="0">
                <a:latin typeface="Segoe UI" panose="020B0502040204020203" pitchFamily="34" charset="0"/>
                <a:cs typeface="Segoe UI" panose="020B0502040204020203" pitchFamily="34" charset="0"/>
              </a:rPr>
              <a:t>Justification: </a:t>
            </a:r>
            <a:r>
              <a:rPr lang="en-US" sz="2400" dirty="0">
                <a:latin typeface="Segoe UI" panose="020B0502040204020203" pitchFamily="34" charset="0"/>
                <a:cs typeface="Segoe UI" panose="020B0502040204020203" pitchFamily="34" charset="0"/>
              </a:rPr>
              <a:t>Multimodal connection for pedestrian to Tri-Rail station, meets criteria: less than 3/4</a:t>
            </a:r>
            <a:r>
              <a:rPr lang="en-US" sz="2400" baseline="30000" dirty="0">
                <a:latin typeface="Segoe UI" panose="020B0502040204020203" pitchFamily="34" charset="0"/>
                <a:cs typeface="Segoe UI" panose="020B0502040204020203" pitchFamily="34" charset="0"/>
              </a:rPr>
              <a:t>th</a:t>
            </a:r>
            <a:r>
              <a:rPr lang="en-US" sz="2400" dirty="0">
                <a:latin typeface="Segoe UI" panose="020B0502040204020203" pitchFamily="34" charset="0"/>
                <a:cs typeface="Segoe UI" panose="020B0502040204020203" pitchFamily="34" charset="0"/>
              </a:rPr>
              <a:t> of a mile, connected to a large trip generator. </a:t>
            </a:r>
          </a:p>
        </p:txBody>
      </p:sp>
      <p:pic>
        <p:nvPicPr>
          <p:cNvPr id="13" name="Picture 12">
            <a:extLst>
              <a:ext uri="{FF2B5EF4-FFF2-40B4-BE49-F238E27FC236}">
                <a16:creationId xmlns:a16="http://schemas.microsoft.com/office/drawing/2014/main" id="{DC86F4B3-CE87-BCD8-A27F-AAE1A39F3773}"/>
              </a:ext>
            </a:extLst>
          </p:cNvPr>
          <p:cNvPicPr>
            <a:picLocks noChangeAspect="1"/>
          </p:cNvPicPr>
          <p:nvPr/>
        </p:nvPicPr>
        <p:blipFill>
          <a:blip r:embed="rId3"/>
          <a:stretch>
            <a:fillRect/>
          </a:stretch>
        </p:blipFill>
        <p:spPr>
          <a:xfrm>
            <a:off x="11261014" y="22390"/>
            <a:ext cx="876422" cy="847843"/>
          </a:xfrm>
          <a:prstGeom prst="rect">
            <a:avLst/>
          </a:prstGeom>
        </p:spPr>
      </p:pic>
      <p:sp>
        <p:nvSpPr>
          <p:cNvPr id="6" name="Rectangle 5">
            <a:extLst>
              <a:ext uri="{FF2B5EF4-FFF2-40B4-BE49-F238E27FC236}">
                <a16:creationId xmlns:a16="http://schemas.microsoft.com/office/drawing/2014/main" id="{68BCBB46-E1ED-730D-56D5-E966E2742C13}"/>
              </a:ext>
            </a:extLst>
          </p:cNvPr>
          <p:cNvSpPr/>
          <p:nvPr/>
        </p:nvSpPr>
        <p:spPr>
          <a:xfrm>
            <a:off x="5617134" y="-26619"/>
            <a:ext cx="6600740" cy="9446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Land Use</a:t>
            </a:r>
          </a:p>
        </p:txBody>
      </p:sp>
      <p:pic>
        <p:nvPicPr>
          <p:cNvPr id="5" name="Picture 4">
            <a:extLst>
              <a:ext uri="{FF2B5EF4-FFF2-40B4-BE49-F238E27FC236}">
                <a16:creationId xmlns:a16="http://schemas.microsoft.com/office/drawing/2014/main" id="{482D541B-35DF-0B59-223D-E3B3A1115EEC}"/>
              </a:ext>
            </a:extLst>
          </p:cNvPr>
          <p:cNvPicPr>
            <a:picLocks noChangeAspect="1"/>
          </p:cNvPicPr>
          <p:nvPr/>
        </p:nvPicPr>
        <p:blipFill>
          <a:blip r:embed="rId3"/>
          <a:stretch>
            <a:fillRect/>
          </a:stretch>
        </p:blipFill>
        <p:spPr>
          <a:xfrm>
            <a:off x="11271967" y="-627"/>
            <a:ext cx="876422" cy="847843"/>
          </a:xfrm>
          <a:prstGeom prst="rect">
            <a:avLst/>
          </a:prstGeom>
        </p:spPr>
      </p:pic>
      <p:pic>
        <p:nvPicPr>
          <p:cNvPr id="8" name="Picture 7">
            <a:extLst>
              <a:ext uri="{FF2B5EF4-FFF2-40B4-BE49-F238E27FC236}">
                <a16:creationId xmlns:a16="http://schemas.microsoft.com/office/drawing/2014/main" id="{AB9394FF-C57D-DCCF-B16B-0498F92929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17134" y="1146070"/>
            <a:ext cx="6392450" cy="5010299"/>
          </a:xfrm>
          <a:prstGeom prst="rect">
            <a:avLst/>
          </a:prstGeom>
        </p:spPr>
      </p:pic>
    </p:spTree>
    <p:extLst>
      <p:ext uri="{BB962C8B-B14F-4D97-AF65-F5344CB8AC3E}">
        <p14:creationId xmlns:p14="http://schemas.microsoft.com/office/powerpoint/2010/main" val="619248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08FFD4-F421-5B0D-D853-34B5D462C62A}"/>
              </a:ext>
            </a:extLst>
          </p:cNvPr>
          <p:cNvSpPr>
            <a:spLocks noGrp="1" noRot="1" noMove="1" noResize="1" noEditPoints="1" noAdjustHandles="1" noChangeArrowheads="1" noChangeShapeType="1"/>
          </p:cNvSpPr>
          <p:nvPr/>
        </p:nvSpPr>
        <p:spPr>
          <a:xfrm>
            <a:off x="0" y="914401"/>
            <a:ext cx="6096000" cy="59435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A22B559-0DC7-9F1D-3C30-7507D934EFD3}"/>
              </a:ext>
            </a:extLst>
          </p:cNvPr>
          <p:cNvSpPr>
            <a:spLocks noGrp="1"/>
          </p:cNvSpPr>
          <p:nvPr>
            <p:ph type="title"/>
          </p:nvPr>
        </p:nvSpPr>
        <p:spPr/>
        <p:txBody>
          <a:bodyPr>
            <a:noAutofit/>
          </a:bodyPr>
          <a:lstStyle/>
          <a:p>
            <a:r>
              <a:rPr lang="en-US" sz="3200" dirty="0"/>
              <a:t>2020 Urban Area Boundary and Functional Classification Hub Site</a:t>
            </a:r>
          </a:p>
        </p:txBody>
      </p:sp>
      <p:sp>
        <p:nvSpPr>
          <p:cNvPr id="4" name="Slide Number Placeholder 3">
            <a:extLst>
              <a:ext uri="{FF2B5EF4-FFF2-40B4-BE49-F238E27FC236}">
                <a16:creationId xmlns:a16="http://schemas.microsoft.com/office/drawing/2014/main" id="{293A7AF1-7A7A-616E-8264-212B85091C4D}"/>
              </a:ext>
            </a:extLst>
          </p:cNvPr>
          <p:cNvSpPr>
            <a:spLocks noGrp="1"/>
          </p:cNvSpPr>
          <p:nvPr>
            <p:ph type="sldNum" sz="quarter" idx="11"/>
          </p:nvPr>
        </p:nvSpPr>
        <p:spPr>
          <a:xfrm>
            <a:off x="11353800" y="6288805"/>
            <a:ext cx="61760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sp>
        <p:nvSpPr>
          <p:cNvPr id="24" name="Content Placeholder 2">
            <a:extLst>
              <a:ext uri="{FF2B5EF4-FFF2-40B4-BE49-F238E27FC236}">
                <a16:creationId xmlns:a16="http://schemas.microsoft.com/office/drawing/2014/main" id="{670599D3-6A21-C35C-FBFC-A3BCF2C90C23}"/>
              </a:ext>
            </a:extLst>
          </p:cNvPr>
          <p:cNvSpPr>
            <a:spLocks noGrp="1"/>
          </p:cNvSpPr>
          <p:nvPr>
            <p:ph idx="1"/>
          </p:nvPr>
        </p:nvSpPr>
        <p:spPr>
          <a:xfrm>
            <a:off x="6436917" y="1301039"/>
            <a:ext cx="5430186" cy="4601127"/>
          </a:xfrm>
        </p:spPr>
        <p:txBody>
          <a:bodyPr>
            <a:normAutofit fontScale="77500" lnSpcReduction="20000"/>
          </a:bodyPr>
          <a:lstStyle/>
          <a:p>
            <a:pPr marL="285750" indent="-285750">
              <a:buFont typeface="Arial" panose="020B0604020202020204" pitchFamily="34" charset="0"/>
              <a:buChar char="•"/>
            </a:pPr>
            <a:r>
              <a:rPr lang="en-US" sz="2400" b="1" dirty="0">
                <a:latin typeface="Segoe UI"/>
                <a:ea typeface="+mn-lt"/>
                <a:cs typeface="+mn-lt"/>
              </a:rPr>
              <a:t>Hub site hosts the 2020 Urban Area Boundary and Functional Classification (UABFC) data to be adjusted.</a:t>
            </a:r>
          </a:p>
          <a:p>
            <a:pPr marL="285750" indent="-285750">
              <a:buFont typeface="Arial" panose="020B0604020202020204" pitchFamily="34" charset="0"/>
              <a:buChar char="•"/>
            </a:pPr>
            <a:endParaRPr lang="en-US" sz="2400" b="1" dirty="0">
              <a:latin typeface="Segoe UI"/>
              <a:ea typeface="+mn-lt"/>
              <a:cs typeface="+mn-lt"/>
            </a:endParaRPr>
          </a:p>
          <a:p>
            <a:pPr marL="285750" indent="-285750">
              <a:buFont typeface="Arial" panose="020B0604020202020204" pitchFamily="34" charset="0"/>
              <a:buChar char="•"/>
            </a:pPr>
            <a:r>
              <a:rPr lang="en-US" sz="2400" b="1" dirty="0">
                <a:latin typeface="Segoe UI"/>
                <a:ea typeface="+mn-lt"/>
                <a:cs typeface="+mn-lt"/>
              </a:rPr>
              <a:t>Viewable by the public.</a:t>
            </a:r>
          </a:p>
          <a:p>
            <a:pPr marL="285750" indent="-285750">
              <a:buFont typeface="Arial" panose="020B0604020202020204" pitchFamily="34" charset="0"/>
              <a:buChar char="•"/>
            </a:pPr>
            <a:endParaRPr lang="en-US" sz="2400" b="1" dirty="0">
              <a:latin typeface="Segoe UI"/>
              <a:ea typeface="+mn-lt"/>
              <a:cs typeface="+mn-lt"/>
            </a:endParaRPr>
          </a:p>
          <a:p>
            <a:pPr marL="285750" indent="-285750">
              <a:buFont typeface="Arial" panose="020B0604020202020204" pitchFamily="34" charset="0"/>
              <a:buChar char="•"/>
            </a:pPr>
            <a:r>
              <a:rPr lang="en-US" sz="2400" b="1" dirty="0">
                <a:latin typeface="Segoe UI"/>
                <a:ea typeface="+mn-lt"/>
                <a:cs typeface="+mn-lt"/>
              </a:rPr>
              <a:t>2010 Urban Areas, Urban Clusters, Urbanized Areas are provided as reference.</a:t>
            </a:r>
          </a:p>
          <a:p>
            <a:pPr marL="285750" indent="-285750">
              <a:buFont typeface="Arial" panose="020B0604020202020204" pitchFamily="34" charset="0"/>
              <a:buChar char="•"/>
            </a:pPr>
            <a:endParaRPr lang="en-US" sz="2400" b="1" dirty="0">
              <a:latin typeface="Segoe UI"/>
              <a:ea typeface="+mn-lt"/>
              <a:cs typeface="+mn-lt"/>
            </a:endParaRPr>
          </a:p>
          <a:p>
            <a:pPr marL="285750" indent="-285750">
              <a:buFont typeface="Arial" panose="020B0604020202020204" pitchFamily="34" charset="0"/>
              <a:buChar char="•"/>
            </a:pPr>
            <a:r>
              <a:rPr lang="en-US" sz="2400" b="1" dirty="0">
                <a:latin typeface="Segoe UI"/>
                <a:ea typeface="+mn-lt"/>
                <a:cs typeface="+mn-lt"/>
              </a:rPr>
              <a:t>Adjusted data to be submitted through Hub site.</a:t>
            </a:r>
          </a:p>
          <a:p>
            <a:pPr marL="285750" indent="-285750">
              <a:buFont typeface="Arial" panose="020B0604020202020204" pitchFamily="34" charset="0"/>
              <a:buChar char="•"/>
            </a:pPr>
            <a:endParaRPr lang="en-US" sz="2400" b="1" dirty="0">
              <a:latin typeface="Segoe UI"/>
              <a:ea typeface="+mn-lt"/>
              <a:cs typeface="+mn-lt"/>
            </a:endParaRPr>
          </a:p>
          <a:p>
            <a:pPr marL="285750" indent="-285750">
              <a:buFont typeface="Arial" panose="020B0604020202020204" pitchFamily="34" charset="0"/>
              <a:buChar char="•"/>
            </a:pPr>
            <a:r>
              <a:rPr lang="en-US" sz="2400" b="1" dirty="0">
                <a:latin typeface="Segoe UI"/>
                <a:ea typeface="+mn-lt"/>
                <a:cs typeface="+mn-lt"/>
              </a:rPr>
              <a:t>Provides guidance from FDOT, U.S. Census Bureau, and the Federal Highway Administration (FHWA).</a:t>
            </a:r>
          </a:p>
          <a:p>
            <a:pPr marL="285750" indent="-285750">
              <a:buFont typeface="Arial" panose="020B0604020202020204" pitchFamily="34" charset="0"/>
              <a:buChar char="•"/>
            </a:pPr>
            <a:endParaRPr lang="en-US" sz="2400" b="1" dirty="0">
              <a:latin typeface="Segoe UI"/>
              <a:ea typeface="+mn-lt"/>
              <a:cs typeface="+mn-lt"/>
            </a:endParaRPr>
          </a:p>
          <a:p>
            <a:pPr marL="285750" indent="-285750">
              <a:buFont typeface="Arial" panose="020B0604020202020204" pitchFamily="34" charset="0"/>
              <a:buChar char="•"/>
            </a:pPr>
            <a:endParaRPr lang="en-US" sz="2400" b="1" dirty="0">
              <a:latin typeface="Segoe UI"/>
              <a:ea typeface="+mn-lt"/>
              <a:cs typeface="+mn-lt"/>
            </a:endParaRPr>
          </a:p>
        </p:txBody>
      </p:sp>
      <p:grpSp>
        <p:nvGrpSpPr>
          <p:cNvPr id="11" name="Group 10">
            <a:extLst>
              <a:ext uri="{FF2B5EF4-FFF2-40B4-BE49-F238E27FC236}">
                <a16:creationId xmlns:a16="http://schemas.microsoft.com/office/drawing/2014/main" id="{3E5E108F-F074-061C-6369-ECCEA9F5A701}"/>
              </a:ext>
            </a:extLst>
          </p:cNvPr>
          <p:cNvGrpSpPr/>
          <p:nvPr/>
        </p:nvGrpSpPr>
        <p:grpSpPr>
          <a:xfrm>
            <a:off x="1351573" y="1162394"/>
            <a:ext cx="3644236" cy="5447613"/>
            <a:chOff x="6572346" y="1133148"/>
            <a:chExt cx="3644236" cy="5447613"/>
          </a:xfrm>
        </p:grpSpPr>
        <p:pic>
          <p:nvPicPr>
            <p:cNvPr id="12" name="Picture 11">
              <a:extLst>
                <a:ext uri="{FF2B5EF4-FFF2-40B4-BE49-F238E27FC236}">
                  <a16:creationId xmlns:a16="http://schemas.microsoft.com/office/drawing/2014/main" id="{23954471-7411-949D-EF15-D3FCE3AC3CF5}"/>
                </a:ext>
              </a:extLst>
            </p:cNvPr>
            <p:cNvPicPr>
              <a:picLocks noChangeAspect="1"/>
            </p:cNvPicPr>
            <p:nvPr/>
          </p:nvPicPr>
          <p:blipFill>
            <a:blip r:embed="rId2"/>
            <a:stretch>
              <a:fillRect/>
            </a:stretch>
          </p:blipFill>
          <p:spPr>
            <a:xfrm>
              <a:off x="6572346" y="1133148"/>
              <a:ext cx="3639183" cy="5247808"/>
            </a:xfrm>
            <a:prstGeom prst="rect">
              <a:avLst/>
            </a:prstGeom>
          </p:spPr>
        </p:pic>
        <p:pic>
          <p:nvPicPr>
            <p:cNvPr id="14" name="Picture 13">
              <a:extLst>
                <a:ext uri="{FF2B5EF4-FFF2-40B4-BE49-F238E27FC236}">
                  <a16:creationId xmlns:a16="http://schemas.microsoft.com/office/drawing/2014/main" id="{FD03C12B-6DF2-9DBB-7889-716DEEF95942}"/>
                </a:ext>
              </a:extLst>
            </p:cNvPr>
            <p:cNvPicPr>
              <a:picLocks noChangeAspect="1"/>
            </p:cNvPicPr>
            <p:nvPr/>
          </p:nvPicPr>
          <p:blipFill>
            <a:blip r:embed="rId3"/>
            <a:stretch>
              <a:fillRect/>
            </a:stretch>
          </p:blipFill>
          <p:spPr>
            <a:xfrm>
              <a:off x="6725919" y="3010135"/>
              <a:ext cx="3333610" cy="982816"/>
            </a:xfrm>
            <a:prstGeom prst="rect">
              <a:avLst/>
            </a:prstGeom>
          </p:spPr>
        </p:pic>
        <p:pic>
          <p:nvPicPr>
            <p:cNvPr id="16" name="Picture 15">
              <a:extLst>
                <a:ext uri="{FF2B5EF4-FFF2-40B4-BE49-F238E27FC236}">
                  <a16:creationId xmlns:a16="http://schemas.microsoft.com/office/drawing/2014/main" id="{167B366D-F533-F45E-C3C1-32BD9509B151}"/>
                </a:ext>
              </a:extLst>
            </p:cNvPr>
            <p:cNvPicPr>
              <a:picLocks noChangeAspect="1"/>
            </p:cNvPicPr>
            <p:nvPr/>
          </p:nvPicPr>
          <p:blipFill>
            <a:blip r:embed="rId4"/>
            <a:stretch>
              <a:fillRect/>
            </a:stretch>
          </p:blipFill>
          <p:spPr>
            <a:xfrm>
              <a:off x="6572346" y="2335562"/>
              <a:ext cx="3644235" cy="474768"/>
            </a:xfrm>
            <a:prstGeom prst="rect">
              <a:avLst/>
            </a:prstGeom>
          </p:spPr>
        </p:pic>
        <p:pic>
          <p:nvPicPr>
            <p:cNvPr id="17" name="Picture 16">
              <a:extLst>
                <a:ext uri="{FF2B5EF4-FFF2-40B4-BE49-F238E27FC236}">
                  <a16:creationId xmlns:a16="http://schemas.microsoft.com/office/drawing/2014/main" id="{88D789DD-ABC2-65E5-2228-15956F2087B1}"/>
                </a:ext>
              </a:extLst>
            </p:cNvPr>
            <p:cNvPicPr>
              <a:picLocks noChangeAspect="1"/>
            </p:cNvPicPr>
            <p:nvPr/>
          </p:nvPicPr>
          <p:blipFill>
            <a:blip r:embed="rId5"/>
            <a:stretch>
              <a:fillRect/>
            </a:stretch>
          </p:blipFill>
          <p:spPr>
            <a:xfrm>
              <a:off x="6572346" y="6059617"/>
              <a:ext cx="3644236" cy="521144"/>
            </a:xfrm>
            <a:prstGeom prst="rect">
              <a:avLst/>
            </a:prstGeom>
          </p:spPr>
        </p:pic>
      </p:grpSp>
    </p:spTree>
    <p:extLst>
      <p:ext uri="{BB962C8B-B14F-4D97-AF65-F5344CB8AC3E}">
        <p14:creationId xmlns:p14="http://schemas.microsoft.com/office/powerpoint/2010/main" val="2915824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08FFD4-F421-5B0D-D853-34B5D462C62A}"/>
              </a:ext>
            </a:extLst>
          </p:cNvPr>
          <p:cNvSpPr>
            <a:spLocks noGrp="1" noRot="1" noMove="1" noResize="1" noEditPoints="1" noAdjustHandles="1" noChangeArrowheads="1" noChangeShapeType="1"/>
          </p:cNvSpPr>
          <p:nvPr/>
        </p:nvSpPr>
        <p:spPr>
          <a:xfrm>
            <a:off x="0" y="914401"/>
            <a:ext cx="6096000" cy="59435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A22B559-0DC7-9F1D-3C30-7507D934EFD3}"/>
              </a:ext>
            </a:extLst>
          </p:cNvPr>
          <p:cNvSpPr>
            <a:spLocks noGrp="1"/>
          </p:cNvSpPr>
          <p:nvPr>
            <p:ph type="title"/>
          </p:nvPr>
        </p:nvSpPr>
        <p:spPr/>
        <p:txBody>
          <a:bodyPr>
            <a:normAutofit/>
          </a:bodyPr>
          <a:lstStyle/>
          <a:p>
            <a:r>
              <a:rPr lang="en-US" dirty="0"/>
              <a:t>Available Data on the UABFC Hub Site</a:t>
            </a:r>
          </a:p>
        </p:txBody>
      </p:sp>
      <p:sp>
        <p:nvSpPr>
          <p:cNvPr id="4" name="Slide Number Placeholder 3">
            <a:extLst>
              <a:ext uri="{FF2B5EF4-FFF2-40B4-BE49-F238E27FC236}">
                <a16:creationId xmlns:a16="http://schemas.microsoft.com/office/drawing/2014/main" id="{293A7AF1-7A7A-616E-8264-212B85091C4D}"/>
              </a:ext>
            </a:extLst>
          </p:cNvPr>
          <p:cNvSpPr>
            <a:spLocks noGrp="1"/>
          </p:cNvSpPr>
          <p:nvPr>
            <p:ph type="sldNum" sz="quarter" idx="11"/>
          </p:nvPr>
        </p:nvSpPr>
        <p:spPr>
          <a:xfrm>
            <a:off x="11353800" y="6288805"/>
            <a:ext cx="61760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6" name="Picture 5">
            <a:extLst>
              <a:ext uri="{FF2B5EF4-FFF2-40B4-BE49-F238E27FC236}">
                <a16:creationId xmlns:a16="http://schemas.microsoft.com/office/drawing/2014/main" id="{83BCA0E2-161B-2402-05B2-65F24A18525D}"/>
              </a:ext>
            </a:extLst>
          </p:cNvPr>
          <p:cNvPicPr>
            <a:picLocks noChangeAspect="1"/>
          </p:cNvPicPr>
          <p:nvPr/>
        </p:nvPicPr>
        <p:blipFill>
          <a:blip r:embed="rId2"/>
          <a:stretch>
            <a:fillRect/>
          </a:stretch>
        </p:blipFill>
        <p:spPr>
          <a:xfrm>
            <a:off x="0" y="1472778"/>
            <a:ext cx="12192000" cy="4257650"/>
          </a:xfrm>
          <a:prstGeom prst="rect">
            <a:avLst/>
          </a:prstGeom>
        </p:spPr>
      </p:pic>
    </p:spTree>
    <p:extLst>
      <p:ext uri="{BB962C8B-B14F-4D97-AF65-F5344CB8AC3E}">
        <p14:creationId xmlns:p14="http://schemas.microsoft.com/office/powerpoint/2010/main" val="2145919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08FFD4-F421-5B0D-D853-34B5D462C62A}"/>
              </a:ext>
            </a:extLst>
          </p:cNvPr>
          <p:cNvSpPr>
            <a:spLocks noGrp="1" noRot="1" noMove="1" noResize="1" noEditPoints="1" noAdjustHandles="1" noChangeArrowheads="1" noChangeShapeType="1"/>
          </p:cNvSpPr>
          <p:nvPr/>
        </p:nvSpPr>
        <p:spPr>
          <a:xfrm>
            <a:off x="0" y="914401"/>
            <a:ext cx="6096000" cy="59435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A22B559-0DC7-9F1D-3C30-7507D934EFD3}"/>
              </a:ext>
            </a:extLst>
          </p:cNvPr>
          <p:cNvSpPr>
            <a:spLocks noGrp="1"/>
          </p:cNvSpPr>
          <p:nvPr>
            <p:ph type="title"/>
          </p:nvPr>
        </p:nvSpPr>
        <p:spPr/>
        <p:txBody>
          <a:bodyPr>
            <a:normAutofit/>
          </a:bodyPr>
          <a:lstStyle/>
          <a:p>
            <a:r>
              <a:rPr lang="en-US" dirty="0"/>
              <a:t>2010/2020 UABFC Comparison Tool</a:t>
            </a:r>
          </a:p>
        </p:txBody>
      </p:sp>
      <p:sp>
        <p:nvSpPr>
          <p:cNvPr id="4" name="Slide Number Placeholder 3">
            <a:extLst>
              <a:ext uri="{FF2B5EF4-FFF2-40B4-BE49-F238E27FC236}">
                <a16:creationId xmlns:a16="http://schemas.microsoft.com/office/drawing/2014/main" id="{293A7AF1-7A7A-616E-8264-212B85091C4D}"/>
              </a:ext>
            </a:extLst>
          </p:cNvPr>
          <p:cNvSpPr>
            <a:spLocks noGrp="1"/>
          </p:cNvSpPr>
          <p:nvPr>
            <p:ph type="sldNum" sz="quarter" idx="11"/>
          </p:nvPr>
        </p:nvSpPr>
        <p:spPr>
          <a:xfrm>
            <a:off x="11353800" y="6288805"/>
            <a:ext cx="61760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3" name="Picture 2">
            <a:extLst>
              <a:ext uri="{FF2B5EF4-FFF2-40B4-BE49-F238E27FC236}">
                <a16:creationId xmlns:a16="http://schemas.microsoft.com/office/drawing/2014/main" id="{51D908E8-0F9D-FAB6-AD25-1624B87827C7}"/>
              </a:ext>
            </a:extLst>
          </p:cNvPr>
          <p:cNvPicPr>
            <a:picLocks noChangeAspect="1"/>
          </p:cNvPicPr>
          <p:nvPr/>
        </p:nvPicPr>
        <p:blipFill>
          <a:blip r:embed="rId2"/>
          <a:stretch>
            <a:fillRect/>
          </a:stretch>
        </p:blipFill>
        <p:spPr>
          <a:xfrm>
            <a:off x="9427" y="914401"/>
            <a:ext cx="12192000" cy="4957743"/>
          </a:xfrm>
          <a:prstGeom prst="rect">
            <a:avLst/>
          </a:prstGeom>
        </p:spPr>
      </p:pic>
    </p:spTree>
    <p:extLst>
      <p:ext uri="{BB962C8B-B14F-4D97-AF65-F5344CB8AC3E}">
        <p14:creationId xmlns:p14="http://schemas.microsoft.com/office/powerpoint/2010/main" val="2461997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08FFD4-F421-5B0D-D853-34B5D462C62A}"/>
              </a:ext>
            </a:extLst>
          </p:cNvPr>
          <p:cNvSpPr>
            <a:spLocks noGrp="1" noRot="1" noMove="1" noResize="1" noEditPoints="1" noAdjustHandles="1" noChangeArrowheads="1" noChangeShapeType="1"/>
          </p:cNvSpPr>
          <p:nvPr/>
        </p:nvSpPr>
        <p:spPr>
          <a:xfrm>
            <a:off x="0" y="914401"/>
            <a:ext cx="6096000" cy="59435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A22B559-0DC7-9F1D-3C30-7507D934EFD3}"/>
              </a:ext>
            </a:extLst>
          </p:cNvPr>
          <p:cNvSpPr>
            <a:spLocks noGrp="1"/>
          </p:cNvSpPr>
          <p:nvPr>
            <p:ph type="title"/>
          </p:nvPr>
        </p:nvSpPr>
        <p:spPr/>
        <p:txBody>
          <a:bodyPr>
            <a:noAutofit/>
          </a:bodyPr>
          <a:lstStyle/>
          <a:p>
            <a:r>
              <a:rPr lang="en-US" sz="3200" dirty="0"/>
              <a:t>UABFC Adjustment Workflow and Data Submission</a:t>
            </a:r>
          </a:p>
        </p:txBody>
      </p:sp>
      <p:sp>
        <p:nvSpPr>
          <p:cNvPr id="4" name="Slide Number Placeholder 3">
            <a:extLst>
              <a:ext uri="{FF2B5EF4-FFF2-40B4-BE49-F238E27FC236}">
                <a16:creationId xmlns:a16="http://schemas.microsoft.com/office/drawing/2014/main" id="{293A7AF1-7A7A-616E-8264-212B85091C4D}"/>
              </a:ext>
            </a:extLst>
          </p:cNvPr>
          <p:cNvSpPr>
            <a:spLocks noGrp="1"/>
          </p:cNvSpPr>
          <p:nvPr>
            <p:ph type="sldNum" sz="quarter" idx="11"/>
          </p:nvPr>
        </p:nvSpPr>
        <p:spPr>
          <a:xfrm>
            <a:off x="11353800" y="6288805"/>
            <a:ext cx="61760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6" name="Picture 5">
            <a:extLst>
              <a:ext uri="{FF2B5EF4-FFF2-40B4-BE49-F238E27FC236}">
                <a16:creationId xmlns:a16="http://schemas.microsoft.com/office/drawing/2014/main" id="{72D4B1D0-E6E7-9C6E-E87C-C74E9B72D725}"/>
              </a:ext>
            </a:extLst>
          </p:cNvPr>
          <p:cNvPicPr>
            <a:picLocks noChangeAspect="1"/>
          </p:cNvPicPr>
          <p:nvPr/>
        </p:nvPicPr>
        <p:blipFill>
          <a:blip r:embed="rId2"/>
          <a:stretch>
            <a:fillRect/>
          </a:stretch>
        </p:blipFill>
        <p:spPr>
          <a:xfrm>
            <a:off x="0" y="912986"/>
            <a:ext cx="12192000" cy="3352800"/>
          </a:xfrm>
          <a:prstGeom prst="rect">
            <a:avLst/>
          </a:prstGeom>
        </p:spPr>
      </p:pic>
      <p:pic>
        <p:nvPicPr>
          <p:cNvPr id="8" name="Picture 7">
            <a:extLst>
              <a:ext uri="{FF2B5EF4-FFF2-40B4-BE49-F238E27FC236}">
                <a16:creationId xmlns:a16="http://schemas.microsoft.com/office/drawing/2014/main" id="{14069072-ACCA-7BA7-F40E-E596D2AE4ECB}"/>
              </a:ext>
            </a:extLst>
          </p:cNvPr>
          <p:cNvPicPr>
            <a:picLocks noChangeAspect="1"/>
          </p:cNvPicPr>
          <p:nvPr/>
        </p:nvPicPr>
        <p:blipFill>
          <a:blip r:embed="rId3"/>
          <a:stretch>
            <a:fillRect/>
          </a:stretch>
        </p:blipFill>
        <p:spPr>
          <a:xfrm>
            <a:off x="0" y="4270371"/>
            <a:ext cx="12192000" cy="2658330"/>
          </a:xfrm>
          <a:prstGeom prst="rect">
            <a:avLst/>
          </a:prstGeom>
        </p:spPr>
      </p:pic>
    </p:spTree>
    <p:extLst>
      <p:ext uri="{BB962C8B-B14F-4D97-AF65-F5344CB8AC3E}">
        <p14:creationId xmlns:p14="http://schemas.microsoft.com/office/powerpoint/2010/main" val="18065140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08FFD4-F421-5B0D-D853-34B5D462C62A}"/>
              </a:ext>
            </a:extLst>
          </p:cNvPr>
          <p:cNvSpPr>
            <a:spLocks noGrp="1" noRot="1" noMove="1" noResize="1" noEditPoints="1" noAdjustHandles="1" noChangeArrowheads="1" noChangeShapeType="1"/>
          </p:cNvSpPr>
          <p:nvPr/>
        </p:nvSpPr>
        <p:spPr>
          <a:xfrm>
            <a:off x="0" y="914401"/>
            <a:ext cx="6096000" cy="59435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A22B559-0DC7-9F1D-3C30-7507D934EFD3}"/>
              </a:ext>
            </a:extLst>
          </p:cNvPr>
          <p:cNvSpPr>
            <a:spLocks noGrp="1"/>
          </p:cNvSpPr>
          <p:nvPr>
            <p:ph type="title"/>
          </p:nvPr>
        </p:nvSpPr>
        <p:spPr/>
        <p:txBody>
          <a:bodyPr>
            <a:noAutofit/>
          </a:bodyPr>
          <a:lstStyle/>
          <a:p>
            <a:r>
              <a:rPr lang="en-US" sz="3200" dirty="0"/>
              <a:t>UABFC Adjustment Workflow and Data Submission</a:t>
            </a:r>
          </a:p>
        </p:txBody>
      </p:sp>
      <p:sp>
        <p:nvSpPr>
          <p:cNvPr id="4" name="Slide Number Placeholder 3">
            <a:extLst>
              <a:ext uri="{FF2B5EF4-FFF2-40B4-BE49-F238E27FC236}">
                <a16:creationId xmlns:a16="http://schemas.microsoft.com/office/drawing/2014/main" id="{293A7AF1-7A7A-616E-8264-212B85091C4D}"/>
              </a:ext>
            </a:extLst>
          </p:cNvPr>
          <p:cNvSpPr>
            <a:spLocks noGrp="1"/>
          </p:cNvSpPr>
          <p:nvPr>
            <p:ph type="sldNum" sz="quarter" idx="11"/>
          </p:nvPr>
        </p:nvSpPr>
        <p:spPr>
          <a:xfrm>
            <a:off x="11353800" y="6288805"/>
            <a:ext cx="61760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3" name="Picture 2">
            <a:extLst>
              <a:ext uri="{FF2B5EF4-FFF2-40B4-BE49-F238E27FC236}">
                <a16:creationId xmlns:a16="http://schemas.microsoft.com/office/drawing/2014/main" id="{009348A4-A39B-8F05-5B72-2687E33C6457}"/>
              </a:ext>
            </a:extLst>
          </p:cNvPr>
          <p:cNvPicPr>
            <a:picLocks noChangeAspect="1"/>
          </p:cNvPicPr>
          <p:nvPr/>
        </p:nvPicPr>
        <p:blipFill>
          <a:blip r:embed="rId2"/>
          <a:stretch>
            <a:fillRect/>
          </a:stretch>
        </p:blipFill>
        <p:spPr>
          <a:xfrm>
            <a:off x="6186059" y="1298759"/>
            <a:ext cx="5785347" cy="4605688"/>
          </a:xfrm>
          <a:prstGeom prst="rect">
            <a:avLst/>
          </a:prstGeom>
        </p:spPr>
      </p:pic>
      <p:sp>
        <p:nvSpPr>
          <p:cNvPr id="5" name="Content Placeholder 2">
            <a:extLst>
              <a:ext uri="{FF2B5EF4-FFF2-40B4-BE49-F238E27FC236}">
                <a16:creationId xmlns:a16="http://schemas.microsoft.com/office/drawing/2014/main" id="{DF4B4F8C-8C2E-5C84-A9CA-4974F66C68B5}"/>
              </a:ext>
            </a:extLst>
          </p:cNvPr>
          <p:cNvSpPr>
            <a:spLocks noGrp="1"/>
          </p:cNvSpPr>
          <p:nvPr/>
        </p:nvSpPr>
        <p:spPr>
          <a:xfrm>
            <a:off x="435801" y="1575085"/>
            <a:ext cx="5377395" cy="436851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600" b="1" dirty="0">
                <a:solidFill>
                  <a:schemeClr val="bg1"/>
                </a:solidFill>
                <a:latin typeface="Calibri" panose="020F0502020204030204" pitchFamily="34" charset="0"/>
                <a:ea typeface="Calibri" panose="020F0502020204030204" pitchFamily="34" charset="0"/>
              </a:rPr>
              <a:t>Data to be submitted by these users only:</a:t>
            </a:r>
          </a:p>
          <a:p>
            <a:pPr>
              <a:lnSpc>
                <a:spcPct val="110000"/>
              </a:lnSpc>
            </a:pPr>
            <a:r>
              <a:rPr lang="en-US" sz="2000" b="1" dirty="0">
                <a:solidFill>
                  <a:schemeClr val="bg1"/>
                </a:solidFill>
                <a:latin typeface="Calibri" panose="020F0502020204030204" pitchFamily="34" charset="0"/>
                <a:ea typeface="Calibri" panose="020F0502020204030204" pitchFamily="34" charset="0"/>
              </a:rPr>
              <a:t>D</a:t>
            </a:r>
            <a:r>
              <a:rPr lang="en-US" sz="2000" b="1" dirty="0">
                <a:solidFill>
                  <a:schemeClr val="bg1"/>
                </a:solidFill>
                <a:effectLst/>
                <a:latin typeface="Calibri" panose="020F0502020204030204" pitchFamily="34" charset="0"/>
                <a:ea typeface="Calibri" panose="020F0502020204030204" pitchFamily="34" charset="0"/>
              </a:rPr>
              <a:t>istrict 1</a:t>
            </a:r>
            <a:r>
              <a:rPr lang="en-US" sz="2000" dirty="0">
                <a:solidFill>
                  <a:schemeClr val="bg1"/>
                </a:solidFill>
                <a:effectLst/>
                <a:latin typeface="Calibri" panose="020F0502020204030204" pitchFamily="34" charset="0"/>
                <a:ea typeface="Calibri" panose="020F0502020204030204" pitchFamily="34" charset="0"/>
              </a:rPr>
              <a:t> – Kyle Purvis, Joel Graeff.</a:t>
            </a:r>
            <a:endParaRPr lang="en-US" sz="2000" dirty="0">
              <a:solidFill>
                <a:schemeClr val="bg1"/>
              </a:solidFill>
              <a:latin typeface="Calibri" panose="020F0502020204030204" pitchFamily="34" charset="0"/>
              <a:ea typeface="Calibri" panose="020F0502020204030204" pitchFamily="34" charset="0"/>
            </a:endParaRPr>
          </a:p>
          <a:p>
            <a:pPr>
              <a:lnSpc>
                <a:spcPct val="110000"/>
              </a:lnSpc>
            </a:pPr>
            <a:r>
              <a:rPr lang="en-US" sz="2000" b="1" dirty="0">
                <a:solidFill>
                  <a:schemeClr val="bg1"/>
                </a:solidFill>
                <a:effectLst/>
                <a:latin typeface="Calibri" panose="020F0502020204030204" pitchFamily="34" charset="0"/>
                <a:ea typeface="Calibri" panose="020F0502020204030204" pitchFamily="34" charset="0"/>
              </a:rPr>
              <a:t>District 2</a:t>
            </a:r>
            <a:r>
              <a:rPr lang="en-US" sz="2000" dirty="0">
                <a:solidFill>
                  <a:schemeClr val="bg1"/>
                </a:solidFill>
                <a:effectLst/>
                <a:latin typeface="Calibri" panose="020F0502020204030204" pitchFamily="34" charset="0"/>
                <a:ea typeface="Calibri" panose="020F0502020204030204" pitchFamily="34" charset="0"/>
              </a:rPr>
              <a:t> – David Tyler, Justin Bellot, Brian Austin.</a:t>
            </a:r>
          </a:p>
          <a:p>
            <a:pPr>
              <a:lnSpc>
                <a:spcPct val="110000"/>
              </a:lnSpc>
            </a:pPr>
            <a:r>
              <a:rPr lang="en-US" sz="2000" b="1" dirty="0">
                <a:solidFill>
                  <a:schemeClr val="bg1"/>
                </a:solidFill>
                <a:latin typeface="Calibri" panose="020F0502020204030204" pitchFamily="34" charset="0"/>
                <a:ea typeface="Calibri" panose="020F0502020204030204" pitchFamily="34" charset="0"/>
              </a:rPr>
              <a:t>District 3</a:t>
            </a:r>
            <a:r>
              <a:rPr lang="en-US" sz="2000" dirty="0">
                <a:solidFill>
                  <a:schemeClr val="bg1"/>
                </a:solidFill>
                <a:latin typeface="Calibri" panose="020F0502020204030204" pitchFamily="34" charset="0"/>
                <a:ea typeface="Calibri" panose="020F0502020204030204" pitchFamily="34" charset="0"/>
              </a:rPr>
              <a:t> – Geoff Hynes, Mark Brock, Bryant Paulk, Corey Webb, Cindy Boyette.</a:t>
            </a:r>
          </a:p>
          <a:p>
            <a:pPr>
              <a:lnSpc>
                <a:spcPct val="110000"/>
              </a:lnSpc>
            </a:pPr>
            <a:r>
              <a:rPr lang="en-US" sz="2000" b="1" dirty="0">
                <a:solidFill>
                  <a:schemeClr val="bg1"/>
                </a:solidFill>
                <a:effectLst/>
                <a:latin typeface="Calibri" panose="020F0502020204030204" pitchFamily="34" charset="0"/>
                <a:ea typeface="Calibri" panose="020F0502020204030204" pitchFamily="34" charset="0"/>
              </a:rPr>
              <a:t>District 4</a:t>
            </a:r>
            <a:r>
              <a:rPr lang="en-US" sz="2000" dirty="0">
                <a:solidFill>
                  <a:schemeClr val="bg1"/>
                </a:solidFill>
                <a:effectLst/>
                <a:latin typeface="Calibri" panose="020F0502020204030204" pitchFamily="34" charset="0"/>
                <a:ea typeface="Calibri" panose="020F0502020204030204" pitchFamily="34" charset="0"/>
              </a:rPr>
              <a:t> – Kara Schwartz-</a:t>
            </a:r>
            <a:r>
              <a:rPr lang="en-US" sz="2000" dirty="0" err="1">
                <a:solidFill>
                  <a:schemeClr val="bg1"/>
                </a:solidFill>
                <a:effectLst/>
                <a:latin typeface="Calibri" panose="020F0502020204030204" pitchFamily="34" charset="0"/>
                <a:ea typeface="Calibri" panose="020F0502020204030204" pitchFamily="34" charset="0"/>
              </a:rPr>
              <a:t>DiMaina</a:t>
            </a:r>
            <a:r>
              <a:rPr lang="en-US" sz="2000" dirty="0">
                <a:solidFill>
                  <a:schemeClr val="bg1"/>
                </a:solidFill>
                <a:effectLst/>
                <a:latin typeface="Calibri" panose="020F0502020204030204" pitchFamily="34" charset="0"/>
                <a:ea typeface="Calibri" panose="020F0502020204030204" pitchFamily="34" charset="0"/>
              </a:rPr>
              <a:t>.</a:t>
            </a:r>
          </a:p>
          <a:p>
            <a:pPr>
              <a:lnSpc>
                <a:spcPct val="110000"/>
              </a:lnSpc>
            </a:pPr>
            <a:r>
              <a:rPr lang="en-US" sz="2000" b="1" dirty="0">
                <a:solidFill>
                  <a:schemeClr val="bg1"/>
                </a:solidFill>
                <a:latin typeface="Calibri" panose="020F0502020204030204" pitchFamily="34" charset="0"/>
                <a:ea typeface="Calibri" panose="020F0502020204030204" pitchFamily="34" charset="0"/>
              </a:rPr>
              <a:t>District 5</a:t>
            </a:r>
            <a:r>
              <a:rPr lang="en-US" sz="2000" dirty="0">
                <a:solidFill>
                  <a:schemeClr val="bg1"/>
                </a:solidFill>
                <a:latin typeface="Calibri" panose="020F0502020204030204" pitchFamily="34" charset="0"/>
                <a:ea typeface="Calibri" panose="020F0502020204030204" pitchFamily="34" charset="0"/>
              </a:rPr>
              <a:t> – Alice Giuliani, Cheryl Burke, Jim Wood, Clif Tate, Jason Learned. </a:t>
            </a:r>
          </a:p>
          <a:p>
            <a:pPr>
              <a:lnSpc>
                <a:spcPct val="110000"/>
              </a:lnSpc>
            </a:pPr>
            <a:r>
              <a:rPr lang="en-US" sz="2000" b="1" dirty="0">
                <a:solidFill>
                  <a:schemeClr val="bg1"/>
                </a:solidFill>
                <a:effectLst/>
                <a:latin typeface="Calibri" panose="020F0502020204030204" pitchFamily="34" charset="0"/>
                <a:ea typeface="Calibri" panose="020F0502020204030204" pitchFamily="34" charset="0"/>
              </a:rPr>
              <a:t>District 6</a:t>
            </a:r>
            <a:r>
              <a:rPr lang="en-US" sz="2000" dirty="0">
                <a:solidFill>
                  <a:schemeClr val="bg1"/>
                </a:solidFill>
                <a:effectLst/>
                <a:latin typeface="Calibri" panose="020F0502020204030204" pitchFamily="34" charset="0"/>
                <a:ea typeface="Calibri" panose="020F0502020204030204" pitchFamily="34" charset="0"/>
              </a:rPr>
              <a:t> – Ana Calleja, Ken Jeffries.</a:t>
            </a:r>
          </a:p>
          <a:p>
            <a:pPr>
              <a:lnSpc>
                <a:spcPct val="110000"/>
              </a:lnSpc>
            </a:pPr>
            <a:r>
              <a:rPr lang="en-US" sz="2000" b="1" dirty="0">
                <a:solidFill>
                  <a:schemeClr val="bg1"/>
                </a:solidFill>
                <a:latin typeface="Calibri" panose="020F0502020204030204" pitchFamily="34" charset="0"/>
                <a:ea typeface="Calibri" panose="020F0502020204030204" pitchFamily="34" charset="0"/>
              </a:rPr>
              <a:t>District 7</a:t>
            </a:r>
            <a:r>
              <a:rPr lang="en-US" sz="2000" dirty="0">
                <a:solidFill>
                  <a:schemeClr val="bg1"/>
                </a:solidFill>
                <a:latin typeface="Calibri" panose="020F0502020204030204" pitchFamily="34" charset="0"/>
                <a:ea typeface="Calibri" panose="020F0502020204030204" pitchFamily="34" charset="0"/>
              </a:rPr>
              <a:t> – Sherry Melaragno, Anita Montjoy, Brian Hunter, Andrew Tyrell.</a:t>
            </a:r>
          </a:p>
          <a:p>
            <a:pPr>
              <a:lnSpc>
                <a:spcPct val="110000"/>
              </a:lnSpc>
            </a:pPr>
            <a:r>
              <a:rPr lang="en-US" sz="2000" b="1" dirty="0">
                <a:solidFill>
                  <a:schemeClr val="bg1"/>
                </a:solidFill>
                <a:effectLst/>
                <a:latin typeface="Calibri" panose="020F0502020204030204" pitchFamily="34" charset="0"/>
                <a:ea typeface="Calibri" panose="020F0502020204030204" pitchFamily="34" charset="0"/>
              </a:rPr>
              <a:t>Turnpike</a:t>
            </a:r>
            <a:r>
              <a:rPr lang="en-US" sz="2000" dirty="0">
                <a:solidFill>
                  <a:schemeClr val="bg1"/>
                </a:solidFill>
                <a:effectLst/>
                <a:latin typeface="Calibri" panose="020F0502020204030204" pitchFamily="34" charset="0"/>
                <a:ea typeface="Calibri" panose="020F0502020204030204" pitchFamily="34" charset="0"/>
              </a:rPr>
              <a:t> – Juan Echevarria.</a:t>
            </a:r>
          </a:p>
        </p:txBody>
      </p:sp>
      <p:pic>
        <p:nvPicPr>
          <p:cNvPr id="9" name="Graphic 5" descr="Users outline">
            <a:extLst>
              <a:ext uri="{FF2B5EF4-FFF2-40B4-BE49-F238E27FC236}">
                <a16:creationId xmlns:a16="http://schemas.microsoft.com/office/drawing/2014/main" id="{8D77B944-5142-7F88-EA3F-0FFDF86039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0097" y="2986502"/>
            <a:ext cx="1974783" cy="1974783"/>
          </a:xfrm>
          <a:prstGeom prst="rect">
            <a:avLst/>
          </a:prstGeom>
        </p:spPr>
      </p:pic>
    </p:spTree>
    <p:extLst>
      <p:ext uri="{BB962C8B-B14F-4D97-AF65-F5344CB8AC3E}">
        <p14:creationId xmlns:p14="http://schemas.microsoft.com/office/powerpoint/2010/main" val="509134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08FFD4-F421-5B0D-D853-34B5D462C62A}"/>
              </a:ext>
            </a:extLst>
          </p:cNvPr>
          <p:cNvSpPr>
            <a:spLocks noGrp="1" noRot="1" noMove="1" noResize="1" noEditPoints="1" noAdjustHandles="1" noChangeArrowheads="1" noChangeShapeType="1"/>
          </p:cNvSpPr>
          <p:nvPr/>
        </p:nvSpPr>
        <p:spPr>
          <a:xfrm>
            <a:off x="0" y="914401"/>
            <a:ext cx="6096000" cy="59435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A22B559-0DC7-9F1D-3C30-7507D934EFD3}"/>
              </a:ext>
            </a:extLst>
          </p:cNvPr>
          <p:cNvSpPr>
            <a:spLocks noGrp="1"/>
          </p:cNvSpPr>
          <p:nvPr>
            <p:ph type="title"/>
          </p:nvPr>
        </p:nvSpPr>
        <p:spPr/>
        <p:txBody>
          <a:bodyPr/>
          <a:lstStyle/>
          <a:p>
            <a:r>
              <a:rPr lang="en-US" dirty="0"/>
              <a:t>Resources</a:t>
            </a:r>
          </a:p>
        </p:txBody>
      </p:sp>
      <p:sp>
        <p:nvSpPr>
          <p:cNvPr id="4" name="Slide Number Placeholder 3">
            <a:extLst>
              <a:ext uri="{FF2B5EF4-FFF2-40B4-BE49-F238E27FC236}">
                <a16:creationId xmlns:a16="http://schemas.microsoft.com/office/drawing/2014/main" id="{293A7AF1-7A7A-616E-8264-212B85091C4D}"/>
              </a:ext>
            </a:extLst>
          </p:cNvPr>
          <p:cNvSpPr>
            <a:spLocks noGrp="1"/>
          </p:cNvSpPr>
          <p:nvPr>
            <p:ph type="sldNum" sz="quarter" idx="11"/>
          </p:nvPr>
        </p:nvSpPr>
        <p:spPr>
          <a:xfrm>
            <a:off x="11353800" y="6288805"/>
            <a:ext cx="61760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11" name="Picture 10">
            <a:extLst>
              <a:ext uri="{FF2B5EF4-FFF2-40B4-BE49-F238E27FC236}">
                <a16:creationId xmlns:a16="http://schemas.microsoft.com/office/drawing/2014/main" id="{F4F13589-8E1A-1298-B218-E1EDA4ECE01D}"/>
              </a:ext>
            </a:extLst>
          </p:cNvPr>
          <p:cNvPicPr>
            <a:picLocks noChangeAspect="1"/>
          </p:cNvPicPr>
          <p:nvPr/>
        </p:nvPicPr>
        <p:blipFill>
          <a:blip r:embed="rId2"/>
          <a:stretch>
            <a:fillRect/>
          </a:stretch>
        </p:blipFill>
        <p:spPr>
          <a:xfrm>
            <a:off x="758424" y="982266"/>
            <a:ext cx="4574088" cy="5817765"/>
          </a:xfrm>
          <a:prstGeom prst="rect">
            <a:avLst/>
          </a:prstGeom>
        </p:spPr>
      </p:pic>
      <p:grpSp>
        <p:nvGrpSpPr>
          <p:cNvPr id="15" name="Group 14">
            <a:extLst>
              <a:ext uri="{FF2B5EF4-FFF2-40B4-BE49-F238E27FC236}">
                <a16:creationId xmlns:a16="http://schemas.microsoft.com/office/drawing/2014/main" id="{5E55672A-0BFA-5FEE-2277-25B3EBA59F20}"/>
              </a:ext>
            </a:extLst>
          </p:cNvPr>
          <p:cNvGrpSpPr/>
          <p:nvPr/>
        </p:nvGrpSpPr>
        <p:grpSpPr>
          <a:xfrm>
            <a:off x="758424" y="4820887"/>
            <a:ext cx="4574088" cy="941722"/>
            <a:chOff x="1278091" y="5081953"/>
            <a:chExt cx="3188677" cy="656491"/>
          </a:xfrm>
        </p:grpSpPr>
        <p:sp>
          <p:nvSpPr>
            <p:cNvPr id="6" name="Rectangle 5">
              <a:extLst>
                <a:ext uri="{FF2B5EF4-FFF2-40B4-BE49-F238E27FC236}">
                  <a16:creationId xmlns:a16="http://schemas.microsoft.com/office/drawing/2014/main" id="{9E20E862-6C40-0BC4-30AD-3C389D9239D1}"/>
                </a:ext>
              </a:extLst>
            </p:cNvPr>
            <p:cNvSpPr/>
            <p:nvPr/>
          </p:nvSpPr>
          <p:spPr>
            <a:xfrm>
              <a:off x="1278091" y="5081953"/>
              <a:ext cx="3188677" cy="656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7FF9464F-09ED-EB6A-80B6-B06ED2610E5A}"/>
                </a:ext>
              </a:extLst>
            </p:cNvPr>
            <p:cNvSpPr txBox="1"/>
            <p:nvPr/>
          </p:nvSpPr>
          <p:spPr>
            <a:xfrm>
              <a:off x="1278091" y="5184914"/>
              <a:ext cx="3188677" cy="45056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entury Gothic"/>
                  <a:ea typeface="+mn-ea"/>
                  <a:cs typeface="+mn-cs"/>
                </a:rPr>
                <a:t>2020 Urban Area Boundary and </a:t>
              </a:r>
              <a:r>
                <a:rPr lang="en-US" b="1" i="1" dirty="0">
                  <a:solidFill>
                    <a:prstClr val="white"/>
                  </a:solidFill>
                  <a:latin typeface="Century Gothic"/>
                </a:rPr>
                <a:t>Functional Classification Fact Sheet</a:t>
              </a:r>
              <a:endParaRPr kumimoji="0" lang="en-US" sz="1800" b="1" i="1" u="none" strike="noStrike" kern="1200" cap="none" spc="0" normalizeH="0" baseline="0" noProof="0" dirty="0">
                <a:ln>
                  <a:noFill/>
                </a:ln>
                <a:solidFill>
                  <a:prstClr val="white"/>
                </a:solidFill>
                <a:effectLst/>
                <a:uLnTx/>
                <a:uFillTx/>
                <a:latin typeface="Century Gothic"/>
                <a:ea typeface="+mn-ea"/>
                <a:cs typeface="+mn-cs"/>
              </a:endParaRPr>
            </a:p>
          </p:txBody>
        </p:sp>
      </p:grpSp>
      <p:sp>
        <p:nvSpPr>
          <p:cNvPr id="24" name="Content Placeholder 2">
            <a:extLst>
              <a:ext uri="{FF2B5EF4-FFF2-40B4-BE49-F238E27FC236}">
                <a16:creationId xmlns:a16="http://schemas.microsoft.com/office/drawing/2014/main" id="{670599D3-6A21-C35C-FBFC-A3BCF2C90C23}"/>
              </a:ext>
            </a:extLst>
          </p:cNvPr>
          <p:cNvSpPr>
            <a:spLocks noGrp="1"/>
          </p:cNvSpPr>
          <p:nvPr>
            <p:ph idx="1"/>
          </p:nvPr>
        </p:nvSpPr>
        <p:spPr>
          <a:xfrm>
            <a:off x="6436917" y="1301039"/>
            <a:ext cx="5430186" cy="4601127"/>
          </a:xfrm>
        </p:spPr>
        <p:txBody>
          <a:bodyPr>
            <a:normAutofit fontScale="85000" lnSpcReduction="20000"/>
          </a:bodyPr>
          <a:lstStyle/>
          <a:p>
            <a:pPr marL="457200" indent="-457200" algn="l">
              <a:buFont typeface="Arial" panose="020B0604020202020204" pitchFamily="34" charset="0"/>
              <a:buChar char="•"/>
            </a:pPr>
            <a:r>
              <a:rPr lang="en-US" sz="2400" b="0" i="0" u="sng" dirty="0">
                <a:solidFill>
                  <a:srgbClr val="0070C0"/>
                </a:solidFill>
                <a:effectLs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2020 UABFC Process Web Site</a:t>
            </a:r>
            <a:endParaRPr lang="en-US" sz="2400" b="0" i="0" u="sng" dirty="0">
              <a:solidFill>
                <a:srgbClr val="0070C0"/>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p>
            <a:pPr marL="457200" indent="-457200" algn="l">
              <a:buFont typeface="Arial" panose="020B0604020202020204" pitchFamily="34" charset="0"/>
              <a:buChar char="•"/>
            </a:pPr>
            <a:r>
              <a:rPr lang="en-US" sz="2400" b="0" i="0" u="sng" dirty="0">
                <a:solidFill>
                  <a:srgbClr val="0070C0"/>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FDOT UABFC Hub Site</a:t>
            </a:r>
            <a:endParaRPr lang="en-US" sz="2400" b="0" i="0" u="sng" dirty="0">
              <a:solidFill>
                <a:srgbClr val="0070C0"/>
              </a:solidFill>
              <a:effectLst/>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endParaRPr>
          </a:p>
          <a:p>
            <a:pPr marL="457200" indent="-457200" algn="l">
              <a:buFont typeface="Arial" panose="020B0604020202020204" pitchFamily="34" charset="0"/>
              <a:buChar char="•"/>
            </a:pPr>
            <a:r>
              <a:rPr lang="en-US" sz="2400" b="0" i="0" u="sng" dirty="0">
                <a:solidFill>
                  <a:srgbClr val="0070C0"/>
                </a:solidFill>
                <a:effectLst/>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FDOT 2010 Urban Boundary and Functional Classification Maps</a:t>
            </a:r>
            <a:endParaRPr lang="en-US" sz="2400" b="0" i="0" u="sng" dirty="0">
              <a:solidFill>
                <a:srgbClr val="0070C0"/>
              </a:solidFill>
              <a:effectLst/>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b="0" i="0" u="sng" dirty="0">
                <a:solidFill>
                  <a:srgbClr val="0070C0"/>
                </a:solidFill>
                <a:effectLst/>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FDOT Urban Boundary and Functional Classification Handbook</a:t>
            </a:r>
            <a:endParaRPr lang="en-US" sz="2400" b="0" i="0" dirty="0">
              <a:solidFill>
                <a:srgbClr val="0070C0"/>
              </a:solidFill>
              <a:effectLst/>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b="0" i="0" u="sng" dirty="0">
                <a:solidFill>
                  <a:srgbClr val="0070C0"/>
                </a:solidFill>
                <a:effectLst/>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FDOT 2020 UABFC Info Fact Sheet (PDF)</a:t>
            </a:r>
            <a:endParaRPr lang="en-US" sz="2400" b="0" i="0" dirty="0">
              <a:solidFill>
                <a:srgbClr val="0070C0"/>
              </a:solidFill>
              <a:effectLst/>
              <a:latin typeface="Segoe UI" panose="020B0502040204020203" pitchFamily="34" charset="0"/>
              <a:cs typeface="Segoe UI" panose="020B0502040204020203" pitchFamily="34" charset="0"/>
            </a:endParaRPr>
          </a:p>
          <a:p>
            <a:pPr marL="457200" indent="-457200" algn="l">
              <a:buFont typeface="Arial" panose="020B0604020202020204" pitchFamily="34" charset="0"/>
              <a:buChar char="•"/>
            </a:pPr>
            <a:r>
              <a:rPr lang="en-US" sz="2400" b="0" i="0" u="sng" dirty="0">
                <a:solidFill>
                  <a:srgbClr val="0070C0"/>
                </a:solidFill>
                <a:effectLst/>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FHWA 2013 Edition - Highway Functional Classification Concepts, Criteria and Procedures</a:t>
            </a:r>
            <a:endParaRPr lang="en-US" sz="2400" b="0" i="0" dirty="0">
              <a:solidFill>
                <a:srgbClr val="0070C0"/>
              </a:solidFill>
              <a:effectLst/>
              <a:latin typeface="Segoe UI" panose="020B0502040204020203" pitchFamily="34" charset="0"/>
              <a:cs typeface="Segoe UI" panose="020B0502040204020203" pitchFamily="34" charset="0"/>
            </a:endParaRPr>
          </a:p>
          <a:p>
            <a:pPr marL="457200" indent="-457200" algn="l">
              <a:buFont typeface="Arial" panose="020B0604020202020204" pitchFamily="34" charset="0"/>
              <a:buChar char="•"/>
            </a:pPr>
            <a:r>
              <a:rPr lang="en-US" sz="2400" b="0" i="0" u="sng" dirty="0">
                <a:solidFill>
                  <a:srgbClr val="0070C0"/>
                </a:solidFill>
                <a:effectLst/>
                <a:latin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FHWA 2020 Estimated Schedule of Activities</a:t>
            </a:r>
            <a:endParaRPr lang="en-US" sz="2400" b="0" i="0" dirty="0">
              <a:solidFill>
                <a:srgbClr val="0070C0"/>
              </a:solidFill>
              <a:effectLst/>
              <a:latin typeface="Segoe UI" panose="020B0502040204020203" pitchFamily="34" charset="0"/>
              <a:cs typeface="Segoe UI" panose="020B0502040204020203" pitchFamily="34" charset="0"/>
            </a:endParaRPr>
          </a:p>
          <a:p>
            <a:pPr marL="457200" indent="-457200" algn="l">
              <a:buFont typeface="Arial" panose="020B0604020202020204" pitchFamily="34" charset="0"/>
              <a:buChar char="•"/>
            </a:pPr>
            <a:r>
              <a:rPr lang="en-US" sz="2400" b="0" i="0" u="sng" dirty="0">
                <a:solidFill>
                  <a:srgbClr val="0070C0"/>
                </a:solidFill>
                <a:effectLst/>
                <a:latin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FHWA Frequently Asked Questions</a:t>
            </a:r>
            <a:r>
              <a:rPr lang="en-US" sz="2400" b="0" i="0" dirty="0">
                <a:solidFill>
                  <a:srgbClr val="0070C0"/>
                </a:solidFill>
                <a:effectLst/>
                <a:latin typeface="Segoe UI" panose="020B0502040204020203" pitchFamily="34" charset="0"/>
                <a:cs typeface="Segoe UI" panose="020B0502040204020203" pitchFamily="34" charset="0"/>
              </a:rPr>
              <a:t>  </a:t>
            </a:r>
          </a:p>
          <a:p>
            <a:pPr marL="457200" indent="-457200">
              <a:buFont typeface="Arial" panose="020B0604020202020204" pitchFamily="34" charset="0"/>
              <a:buChar char="•"/>
            </a:pPr>
            <a:r>
              <a:rPr lang="en-US" sz="2400" b="0" i="0" u="sng" dirty="0">
                <a:solidFill>
                  <a:srgbClr val="0070C0"/>
                </a:solidFill>
                <a:effectLst/>
                <a:latin typeface="Segoe UI" panose="020B0502040204020203" pitchFamily="34" charset="0"/>
                <a:cs typeface="Segoe UI" panose="020B0502040204020203" pitchFamily="34" charset="0"/>
                <a:hlinkClick r:id="rId11">
                  <a:extLst>
                    <a:ext uri="{A12FA001-AC4F-418D-AE19-62706E023703}">
                      <ahyp:hlinkClr xmlns:ahyp="http://schemas.microsoft.com/office/drawing/2018/hyperlinkcolor" val="tx"/>
                    </a:ext>
                  </a:extLst>
                </a:hlinkClick>
              </a:rPr>
              <a:t>US Census 2020 Final Urban Area Criteria</a:t>
            </a:r>
            <a:endParaRPr lang="en-US" sz="2400" b="0" i="0" dirty="0">
              <a:solidFill>
                <a:srgbClr val="0070C0"/>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58630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Defining Functional Classification</a:t>
            </a:r>
          </a:p>
        </p:txBody>
      </p:sp>
      <p:sp>
        <p:nvSpPr>
          <p:cNvPr id="13" name="Content Placeholder 12">
            <a:extLst>
              <a:ext uri="{FF2B5EF4-FFF2-40B4-BE49-F238E27FC236}">
                <a16:creationId xmlns:a16="http://schemas.microsoft.com/office/drawing/2014/main" id="{563256EB-7BED-968D-B9A0-0A8F5DF3EF73}"/>
              </a:ext>
            </a:extLst>
          </p:cNvPr>
          <p:cNvSpPr>
            <a:spLocks noGrp="1"/>
          </p:cNvSpPr>
          <p:nvPr>
            <p:ph idx="1"/>
          </p:nvPr>
        </p:nvSpPr>
        <p:spPr>
          <a:xfrm>
            <a:off x="546370" y="1148204"/>
            <a:ext cx="11010090" cy="2094617"/>
          </a:xfrm>
        </p:spPr>
        <p:txBody>
          <a:bodyPr/>
          <a:lstStyle/>
          <a:p>
            <a:r>
              <a:rPr lang="en-US" dirty="0">
                <a:latin typeface="Segoe UI" panose="020B0502040204020203" pitchFamily="34" charset="0"/>
                <a:cs typeface="Segoe UI" panose="020B0502040204020203" pitchFamily="34" charset="0"/>
              </a:rPr>
              <a:t>Integrated review of Urban Area Boundaries and Functional Classification of their road system.</a:t>
            </a:r>
          </a:p>
          <a:p>
            <a:r>
              <a:rPr lang="en-US" dirty="0">
                <a:latin typeface="Segoe UI" panose="020B0502040204020203" pitchFamily="34" charset="0"/>
                <a:cs typeface="Segoe UI" panose="020B0502040204020203" pitchFamily="34" charset="0"/>
              </a:rPr>
              <a:t>Functional classification defines how roadway segments function through the roadway network.</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3" name="Table 2">
            <a:extLst>
              <a:ext uri="{FF2B5EF4-FFF2-40B4-BE49-F238E27FC236}">
                <a16:creationId xmlns:a16="http://schemas.microsoft.com/office/drawing/2014/main" id="{37BE7C37-A9B5-341F-6324-5E2F6D2AB44D}"/>
              </a:ext>
            </a:extLst>
          </p:cNvPr>
          <p:cNvGraphicFramePr>
            <a:graphicFrameLocks noGrp="1"/>
          </p:cNvGraphicFramePr>
          <p:nvPr>
            <p:extLst>
              <p:ext uri="{D42A27DB-BD31-4B8C-83A1-F6EECF244321}">
                <p14:modId xmlns:p14="http://schemas.microsoft.com/office/powerpoint/2010/main" val="2234981400"/>
              </p:ext>
            </p:extLst>
          </p:nvPr>
        </p:nvGraphicFramePr>
        <p:xfrm>
          <a:off x="1100923" y="3080031"/>
          <a:ext cx="9900980" cy="2825035"/>
        </p:xfrm>
        <a:graphic>
          <a:graphicData uri="http://schemas.openxmlformats.org/drawingml/2006/table">
            <a:tbl>
              <a:tblPr firstRow="1" firstCol="1" bandRow="1">
                <a:tableStyleId>{5C22544A-7EE6-4342-B048-85BDC9FD1C3A}</a:tableStyleId>
              </a:tblPr>
              <a:tblGrid>
                <a:gridCol w="5253566">
                  <a:extLst>
                    <a:ext uri="{9D8B030D-6E8A-4147-A177-3AD203B41FA5}">
                      <a16:colId xmlns:a16="http://schemas.microsoft.com/office/drawing/2014/main" val="4015098329"/>
                    </a:ext>
                  </a:extLst>
                </a:gridCol>
                <a:gridCol w="2215299">
                  <a:extLst>
                    <a:ext uri="{9D8B030D-6E8A-4147-A177-3AD203B41FA5}">
                      <a16:colId xmlns:a16="http://schemas.microsoft.com/office/drawing/2014/main" val="736123778"/>
                    </a:ext>
                  </a:extLst>
                </a:gridCol>
                <a:gridCol w="2432115">
                  <a:extLst>
                    <a:ext uri="{9D8B030D-6E8A-4147-A177-3AD203B41FA5}">
                      <a16:colId xmlns:a16="http://schemas.microsoft.com/office/drawing/2014/main" val="3546998938"/>
                    </a:ext>
                  </a:extLst>
                </a:gridCol>
              </a:tblGrid>
              <a:tr h="299330">
                <a:tc>
                  <a:txBody>
                    <a:bodyPr/>
                    <a:lstStyle/>
                    <a:p>
                      <a:pPr algn="ctr">
                        <a:spcAft>
                          <a:spcPts val="0"/>
                        </a:spcAft>
                      </a:pPr>
                      <a:r>
                        <a:rPr lang="en-US" sz="2000" dirty="0">
                          <a:effectLst/>
                          <a:latin typeface="Segoe UI" panose="020B0502040204020203" pitchFamily="34" charset="0"/>
                          <a:cs typeface="Segoe UI" panose="020B0502040204020203" pitchFamily="34" charset="0"/>
                        </a:rPr>
                        <a:t>Functional Classification</a:t>
                      </a:r>
                    </a:p>
                  </a:txBody>
                  <a:tcPr marL="68580" marR="68580" marT="0" marB="0"/>
                </a:tc>
                <a:tc>
                  <a:txBody>
                    <a:bodyPr/>
                    <a:lstStyle/>
                    <a:p>
                      <a:pPr algn="ctr">
                        <a:spcAft>
                          <a:spcPts val="0"/>
                        </a:spcAft>
                      </a:pPr>
                      <a:r>
                        <a:rPr lang="en-US" sz="2000">
                          <a:effectLst/>
                          <a:latin typeface="Segoe UI" panose="020B0502040204020203" pitchFamily="34" charset="0"/>
                          <a:cs typeface="Segoe UI" panose="020B0502040204020203" pitchFamily="34" charset="0"/>
                        </a:rPr>
                        <a:t>Florida Mileage</a:t>
                      </a:r>
                    </a:p>
                  </a:txBody>
                  <a:tcPr marL="68580" marR="68580" marT="0" marB="0"/>
                </a:tc>
                <a:tc>
                  <a:txBody>
                    <a:bodyPr/>
                    <a:lstStyle/>
                    <a:p>
                      <a:pPr algn="ctr">
                        <a:spcAft>
                          <a:spcPts val="0"/>
                        </a:spcAft>
                      </a:pPr>
                      <a:r>
                        <a:rPr lang="en-US" sz="2000">
                          <a:effectLst/>
                          <a:latin typeface="Segoe UI" panose="020B0502040204020203" pitchFamily="34" charset="0"/>
                          <a:cs typeface="Segoe UI" panose="020B0502040204020203" pitchFamily="34" charset="0"/>
                        </a:rPr>
                        <a:t>Florida VMT</a:t>
                      </a:r>
                    </a:p>
                  </a:txBody>
                  <a:tcPr marL="68580" marR="68580" marT="0" marB="0"/>
                </a:tc>
                <a:extLst>
                  <a:ext uri="{0D108BD9-81ED-4DB2-BD59-A6C34878D82A}">
                    <a16:rowId xmlns:a16="http://schemas.microsoft.com/office/drawing/2014/main" val="1167367456"/>
                  </a:ext>
                </a:extLst>
              </a:tr>
              <a:tr h="386635">
                <a:tc>
                  <a:txBody>
                    <a:bodyPr/>
                    <a:lstStyle/>
                    <a:p>
                      <a:pPr algn="r">
                        <a:spcAft>
                          <a:spcPts val="0"/>
                        </a:spcAft>
                      </a:pPr>
                      <a:r>
                        <a:rPr lang="en-US" sz="2000" dirty="0">
                          <a:effectLst/>
                          <a:latin typeface="Segoe UI" panose="020B0502040204020203" pitchFamily="34" charset="0"/>
                          <a:cs typeface="Segoe UI" panose="020B0502040204020203" pitchFamily="34" charset="0"/>
                        </a:rPr>
                        <a:t>Principal Arterial-Interstate</a:t>
                      </a:r>
                    </a:p>
                  </a:txBody>
                  <a:tcPr marL="68580" marR="68580" marT="0" marB="0"/>
                </a:tc>
                <a:tc>
                  <a:txBody>
                    <a:bodyPr/>
                    <a:lstStyle/>
                    <a:p>
                      <a:pPr algn="ctr">
                        <a:spcAft>
                          <a:spcPts val="0"/>
                        </a:spcAft>
                      </a:pPr>
                      <a:r>
                        <a:rPr lang="en-US" sz="2000">
                          <a:effectLst/>
                          <a:latin typeface="Segoe UI" panose="020B0502040204020203" pitchFamily="34" charset="0"/>
                          <a:cs typeface="Segoe UI" panose="020B0502040204020203" pitchFamily="34" charset="0"/>
                        </a:rPr>
                        <a:t>1,495</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114,421,262</a:t>
                      </a:r>
                    </a:p>
                  </a:txBody>
                  <a:tcPr marL="68580" marR="68580" marT="0" marB="0"/>
                </a:tc>
                <a:extLst>
                  <a:ext uri="{0D108BD9-81ED-4DB2-BD59-A6C34878D82A}">
                    <a16:rowId xmlns:a16="http://schemas.microsoft.com/office/drawing/2014/main" val="1238239248"/>
                  </a:ext>
                </a:extLst>
              </a:tr>
              <a:tr h="299330">
                <a:tc>
                  <a:txBody>
                    <a:bodyPr/>
                    <a:lstStyle/>
                    <a:p>
                      <a:pPr algn="r">
                        <a:spcAft>
                          <a:spcPts val="0"/>
                        </a:spcAft>
                      </a:pPr>
                      <a:r>
                        <a:rPr lang="en-US" sz="2000" dirty="0">
                          <a:effectLst/>
                          <a:latin typeface="Segoe UI" panose="020B0502040204020203" pitchFamily="34" charset="0"/>
                          <a:cs typeface="Segoe UI" panose="020B0502040204020203" pitchFamily="34" charset="0"/>
                        </a:rPr>
                        <a:t>Principal Arterial-Freeways &amp; Expressways</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776</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46,702,477</a:t>
                      </a:r>
                    </a:p>
                  </a:txBody>
                  <a:tcPr marL="68580" marR="68580" marT="0" marB="0"/>
                </a:tc>
                <a:extLst>
                  <a:ext uri="{0D108BD9-81ED-4DB2-BD59-A6C34878D82A}">
                    <a16:rowId xmlns:a16="http://schemas.microsoft.com/office/drawing/2014/main" val="4068827513"/>
                  </a:ext>
                </a:extLst>
              </a:tr>
              <a:tr h="299330">
                <a:tc>
                  <a:txBody>
                    <a:bodyPr/>
                    <a:lstStyle/>
                    <a:p>
                      <a:pPr algn="r">
                        <a:spcAft>
                          <a:spcPts val="0"/>
                        </a:spcAft>
                      </a:pPr>
                      <a:r>
                        <a:rPr lang="en-US" sz="2000" dirty="0">
                          <a:effectLst/>
                          <a:latin typeface="Segoe UI" panose="020B0502040204020203" pitchFamily="34" charset="0"/>
                          <a:cs typeface="Segoe UI" panose="020B0502040204020203" pitchFamily="34" charset="0"/>
                        </a:rPr>
                        <a:t>Principal Arterial-Other</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6,572</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146,887,000</a:t>
                      </a:r>
                    </a:p>
                  </a:txBody>
                  <a:tcPr marL="68580" marR="68580" marT="0" marB="0"/>
                </a:tc>
                <a:extLst>
                  <a:ext uri="{0D108BD9-81ED-4DB2-BD59-A6C34878D82A}">
                    <a16:rowId xmlns:a16="http://schemas.microsoft.com/office/drawing/2014/main" val="2094910288"/>
                  </a:ext>
                </a:extLst>
              </a:tr>
              <a:tr h="299330">
                <a:tc>
                  <a:txBody>
                    <a:bodyPr/>
                    <a:lstStyle/>
                    <a:p>
                      <a:pPr algn="r">
                        <a:spcAft>
                          <a:spcPts val="0"/>
                        </a:spcAft>
                      </a:pPr>
                      <a:r>
                        <a:rPr lang="en-US" sz="2000" dirty="0">
                          <a:effectLst/>
                          <a:latin typeface="Segoe UI" panose="020B0502040204020203" pitchFamily="34" charset="0"/>
                          <a:cs typeface="Segoe UI" panose="020B0502040204020203" pitchFamily="34" charset="0"/>
                        </a:rPr>
                        <a:t>Minor Arterial</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6,424</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89,136,097</a:t>
                      </a:r>
                    </a:p>
                  </a:txBody>
                  <a:tcPr marL="68580" marR="68580" marT="0" marB="0"/>
                </a:tc>
                <a:extLst>
                  <a:ext uri="{0D108BD9-81ED-4DB2-BD59-A6C34878D82A}">
                    <a16:rowId xmlns:a16="http://schemas.microsoft.com/office/drawing/2014/main" val="3251903589"/>
                  </a:ext>
                </a:extLst>
              </a:tr>
              <a:tr h="299330">
                <a:tc>
                  <a:txBody>
                    <a:bodyPr/>
                    <a:lstStyle/>
                    <a:p>
                      <a:pPr algn="r">
                        <a:spcAft>
                          <a:spcPts val="0"/>
                        </a:spcAft>
                      </a:pPr>
                      <a:r>
                        <a:rPr lang="en-US" sz="2000" dirty="0">
                          <a:effectLst/>
                          <a:latin typeface="Segoe UI" panose="020B0502040204020203" pitchFamily="34" charset="0"/>
                          <a:cs typeface="Segoe UI" panose="020B0502040204020203" pitchFamily="34" charset="0"/>
                        </a:rPr>
                        <a:t>Major Collector</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10,492</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64,562,113</a:t>
                      </a:r>
                    </a:p>
                  </a:txBody>
                  <a:tcPr marL="68580" marR="68580" marT="0" marB="0"/>
                </a:tc>
                <a:extLst>
                  <a:ext uri="{0D108BD9-81ED-4DB2-BD59-A6C34878D82A}">
                    <a16:rowId xmlns:a16="http://schemas.microsoft.com/office/drawing/2014/main" val="3064533531"/>
                  </a:ext>
                </a:extLst>
              </a:tr>
              <a:tr h="299330">
                <a:tc>
                  <a:txBody>
                    <a:bodyPr/>
                    <a:lstStyle/>
                    <a:p>
                      <a:pPr algn="r">
                        <a:spcAft>
                          <a:spcPts val="0"/>
                        </a:spcAft>
                      </a:pPr>
                      <a:r>
                        <a:rPr lang="en-US" sz="2000" dirty="0">
                          <a:effectLst/>
                          <a:latin typeface="Segoe UI" panose="020B0502040204020203" pitchFamily="34" charset="0"/>
                          <a:cs typeface="Segoe UI" panose="020B0502040204020203" pitchFamily="34" charset="0"/>
                        </a:rPr>
                        <a:t>Minor Collector</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5,084</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14,749,883</a:t>
                      </a:r>
                    </a:p>
                  </a:txBody>
                  <a:tcPr marL="68580" marR="68580" marT="0" marB="0"/>
                </a:tc>
                <a:extLst>
                  <a:ext uri="{0D108BD9-81ED-4DB2-BD59-A6C34878D82A}">
                    <a16:rowId xmlns:a16="http://schemas.microsoft.com/office/drawing/2014/main" val="696412763"/>
                  </a:ext>
                </a:extLst>
              </a:tr>
              <a:tr h="299330">
                <a:tc>
                  <a:txBody>
                    <a:bodyPr/>
                    <a:lstStyle/>
                    <a:p>
                      <a:pPr algn="r">
                        <a:spcAft>
                          <a:spcPts val="0"/>
                        </a:spcAft>
                      </a:pPr>
                      <a:r>
                        <a:rPr lang="en-US" sz="2000" dirty="0">
                          <a:effectLst/>
                          <a:latin typeface="Segoe UI" panose="020B0502040204020203" pitchFamily="34" charset="0"/>
                          <a:cs typeface="Segoe UI" panose="020B0502040204020203" pitchFamily="34" charset="0"/>
                        </a:rPr>
                        <a:t>Local</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92,809</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119,613,433</a:t>
                      </a:r>
                    </a:p>
                  </a:txBody>
                  <a:tcPr marL="68580" marR="68580" marT="0" marB="0"/>
                </a:tc>
                <a:extLst>
                  <a:ext uri="{0D108BD9-81ED-4DB2-BD59-A6C34878D82A}">
                    <a16:rowId xmlns:a16="http://schemas.microsoft.com/office/drawing/2014/main" val="2703303426"/>
                  </a:ext>
                </a:extLst>
              </a:tr>
              <a:tr h="299330">
                <a:tc>
                  <a:txBody>
                    <a:bodyPr/>
                    <a:lstStyle/>
                    <a:p>
                      <a:pPr algn="r">
                        <a:spcAft>
                          <a:spcPts val="0"/>
                        </a:spcAft>
                      </a:pPr>
                      <a:r>
                        <a:rPr lang="en-US" sz="2000">
                          <a:effectLst/>
                          <a:latin typeface="Segoe UI" panose="020B0502040204020203" pitchFamily="34" charset="0"/>
                          <a:cs typeface="Segoe UI" panose="020B0502040204020203" pitchFamily="34" charset="0"/>
                        </a:rPr>
                        <a:t>Total</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123,652</a:t>
                      </a:r>
                    </a:p>
                  </a:txBody>
                  <a:tcPr marL="68580" marR="68580" marT="0" marB="0"/>
                </a:tc>
                <a:tc>
                  <a:txBody>
                    <a:bodyPr/>
                    <a:lstStyle/>
                    <a:p>
                      <a:pPr algn="ctr">
                        <a:spcAft>
                          <a:spcPts val="0"/>
                        </a:spcAft>
                      </a:pPr>
                      <a:r>
                        <a:rPr lang="en-US" sz="2000" dirty="0">
                          <a:effectLst/>
                          <a:latin typeface="Segoe UI" panose="020B0502040204020203" pitchFamily="34" charset="0"/>
                          <a:cs typeface="Segoe UI" panose="020B0502040204020203" pitchFamily="34" charset="0"/>
                        </a:rPr>
                        <a:t>596,072,265</a:t>
                      </a:r>
                    </a:p>
                  </a:txBody>
                  <a:tcPr marL="68580" marR="68580" marT="0" marB="0"/>
                </a:tc>
                <a:extLst>
                  <a:ext uri="{0D108BD9-81ED-4DB2-BD59-A6C34878D82A}">
                    <a16:rowId xmlns:a16="http://schemas.microsoft.com/office/drawing/2014/main" val="10008"/>
                  </a:ext>
                </a:extLst>
              </a:tr>
            </a:tbl>
          </a:graphicData>
        </a:graphic>
      </p:graphicFrame>
      <p:sp>
        <p:nvSpPr>
          <p:cNvPr id="5" name="TextBox 4">
            <a:extLst>
              <a:ext uri="{FF2B5EF4-FFF2-40B4-BE49-F238E27FC236}">
                <a16:creationId xmlns:a16="http://schemas.microsoft.com/office/drawing/2014/main" id="{C6D78678-01B0-1824-0C08-7F0667DEDD8B}"/>
              </a:ext>
            </a:extLst>
          </p:cNvPr>
          <p:cNvSpPr txBox="1"/>
          <p:nvPr/>
        </p:nvSpPr>
        <p:spPr>
          <a:xfrm>
            <a:off x="4911365" y="6217989"/>
            <a:ext cx="5863474" cy="369332"/>
          </a:xfrm>
          <a:prstGeom prst="rect">
            <a:avLst/>
          </a:prstGeom>
          <a:solidFill>
            <a:schemeClr val="bg1"/>
          </a:solidFill>
        </p:spPr>
        <p:txBody>
          <a:bodyPr wrap="square" rtlCol="0">
            <a:spAutoFit/>
          </a:bodyPr>
          <a:lstStyle/>
          <a:p>
            <a:r>
              <a:rPr lang="en-US" dirty="0">
                <a:latin typeface="Segoe UI" panose="020B0502040204020203" pitchFamily="34" charset="0"/>
                <a:cs typeface="Segoe UI" panose="020B0502040204020203" pitchFamily="34" charset="0"/>
              </a:rPr>
              <a:t>Source: </a:t>
            </a:r>
            <a:r>
              <a:rPr lang="en-US"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Public Road Mileage and Miles Traveled, 2021</a:t>
            </a:r>
            <a:endParaRPr lang="en-US" dirty="0">
              <a:solidFill>
                <a:srgbClr val="0070C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25095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792CEB-1A0C-CB2E-C7AD-4B48C6E3E64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1" i="0" u="none" strike="noStrike" kern="1200" cap="none" spc="0" normalizeH="0" baseline="0" noProof="0">
              <a:ln>
                <a:noFill/>
              </a:ln>
              <a:solidFill>
                <a:srgbClr val="0E2343"/>
              </a:solidFill>
              <a:effectLst/>
              <a:uLnTx/>
              <a:uFillTx/>
              <a:latin typeface="Poppins"/>
              <a:ea typeface="+mn-ea"/>
              <a:cs typeface="+mn-cs"/>
            </a:endParaRPr>
          </a:p>
        </p:txBody>
      </p:sp>
      <p:sp>
        <p:nvSpPr>
          <p:cNvPr id="3" name="Title 2">
            <a:extLst>
              <a:ext uri="{FF2B5EF4-FFF2-40B4-BE49-F238E27FC236}">
                <a16:creationId xmlns:a16="http://schemas.microsoft.com/office/drawing/2014/main" id="{1B641B60-9B94-4AD2-FEA5-F21F131A04F5}"/>
              </a:ext>
            </a:extLst>
          </p:cNvPr>
          <p:cNvSpPr>
            <a:spLocks noGrp="1"/>
          </p:cNvSpPr>
          <p:nvPr>
            <p:ph type="ctrTitle"/>
          </p:nvPr>
        </p:nvSpPr>
        <p:spPr>
          <a:xfrm>
            <a:off x="398213" y="103034"/>
            <a:ext cx="8765219" cy="943341"/>
          </a:xfrm>
        </p:spPr>
        <p:txBody>
          <a:bodyPr/>
          <a:lstStyle/>
          <a:p>
            <a:r>
              <a:rPr lang="en-US" dirty="0">
                <a:solidFill>
                  <a:srgbClr val="002060"/>
                </a:solidFill>
              </a:rPr>
              <a:t>Questions?</a:t>
            </a:r>
          </a:p>
        </p:txBody>
      </p:sp>
      <p:sp>
        <p:nvSpPr>
          <p:cNvPr id="7" name="TextBox 6">
            <a:extLst>
              <a:ext uri="{FF2B5EF4-FFF2-40B4-BE49-F238E27FC236}">
                <a16:creationId xmlns:a16="http://schemas.microsoft.com/office/drawing/2014/main" id="{42539FFE-FC51-C227-0814-961134453068}"/>
              </a:ext>
            </a:extLst>
          </p:cNvPr>
          <p:cNvSpPr txBox="1"/>
          <p:nvPr/>
        </p:nvSpPr>
        <p:spPr>
          <a:xfrm>
            <a:off x="935937" y="1169650"/>
            <a:ext cx="5371982" cy="4555093"/>
          </a:xfrm>
          <a:prstGeom prst="rect">
            <a:avLst/>
          </a:prstGeom>
          <a:noFill/>
        </p:spPr>
        <p:txBody>
          <a:bodyPr wrap="square" rtlCol="0">
            <a:spAutoFit/>
          </a:bodyPr>
          <a:lstStyle/>
          <a:p>
            <a:pPr>
              <a:defRPr/>
            </a:pPr>
            <a:r>
              <a:rPr kumimoji="0" lang="en-US" sz="2400" b="1" i="0" u="sng" strike="noStrike" kern="1200" cap="none" spc="0" normalizeH="0" baseline="0" noProof="0" dirty="0">
                <a:ln>
                  <a:noFill/>
                </a:ln>
                <a:solidFill>
                  <a:schemeClr val="bg1">
                    <a:lumMod val="65000"/>
                  </a:schemeClr>
                </a:solidFill>
                <a:effectLst/>
                <a:uLnTx/>
                <a:uFillTx/>
                <a:latin typeface="Segoe UI" panose="020B0502040204020203" pitchFamily="34" charset="0"/>
                <a:cs typeface="Segoe UI" panose="020B0502040204020203" pitchFamily="34" charset="0"/>
              </a:rPr>
              <a:t>For Data Questions:</a:t>
            </a:r>
          </a:p>
          <a:p>
            <a:pPr>
              <a:defRPr/>
            </a:pPr>
            <a:r>
              <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Transportation Data and Analytics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Joel Worrell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Transportation Data Inventory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605 Suwannee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Tallahassee, FL 32399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Phone: (850) 414-4715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Email: </a:t>
            </a:r>
            <a:r>
              <a:rPr kumimoji="0" lang="en-US" sz="1800" b="0" i="0" u="none" strike="noStrike" kern="120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Joel.Worrell@dot.state.fl.us</a:t>
            </a:r>
            <a:endParaRPr lang="en-US" dirty="0">
              <a:solidFill>
                <a:srgbClr val="0070C0"/>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https://www.fdot.gov/statistics/</a:t>
            </a: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Jerry Scott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Multimodal Data System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Phone: (850) 414-4714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Email: </a:t>
            </a:r>
            <a:r>
              <a:rPr kumimoji="0" lang="en-US" sz="1800" b="0" i="0" u="none" strike="noStrike" kern="120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Jerry.Scott@dot.state.fl.us</a:t>
            </a:r>
            <a:endParaRPr lang="en-US" dirty="0">
              <a:solidFill>
                <a:srgbClr val="0070C0"/>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1829CDE4-939C-3C1A-0494-2C4E9C75A949}"/>
              </a:ext>
            </a:extLst>
          </p:cNvPr>
          <p:cNvSpPr txBox="1"/>
          <p:nvPr/>
        </p:nvSpPr>
        <p:spPr>
          <a:xfrm>
            <a:off x="6882557" y="1169650"/>
            <a:ext cx="446731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chemeClr val="bg1">
                    <a:lumMod val="65000"/>
                  </a:schemeClr>
                </a:solidFill>
                <a:effectLst/>
                <a:uLnTx/>
                <a:uFillTx/>
                <a:latin typeface="Segoe UI" panose="020B0502040204020203" pitchFamily="34" charset="0"/>
                <a:cs typeface="Segoe UI" panose="020B0502040204020203" pitchFamily="34" charset="0"/>
              </a:rPr>
              <a:t>For Apportionment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Office of Policy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Mike Neidhart, PhD, AICP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Metropolitan Planning Administrator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605 Suwannee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Tallahassee, FL 32399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Phone: (850) 414-4905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Email: </a:t>
            </a:r>
            <a:r>
              <a:rPr kumimoji="0" lang="en-US" sz="1800" b="0" i="0" u="none" strike="noStrike" kern="120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Mike.Neidhart@dot.state.fl.us</a:t>
            </a:r>
            <a:endParaRPr kumimoji="0" lang="en-US" sz="1800" b="0" i="0" u="none" strike="noStrike" kern="120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42C1A059-B7D5-FFB9-34B4-EB80F8A8010F}"/>
              </a:ext>
            </a:extLst>
          </p:cNvPr>
          <p:cNvSpPr/>
          <p:nvPr/>
        </p:nvSpPr>
        <p:spPr>
          <a:xfrm>
            <a:off x="2158738" y="5901179"/>
            <a:ext cx="2677213" cy="7527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185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Process Benefits and Impacts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3" name="Diagram 2">
            <a:extLst>
              <a:ext uri="{FF2B5EF4-FFF2-40B4-BE49-F238E27FC236}">
                <a16:creationId xmlns:a16="http://schemas.microsoft.com/office/drawing/2014/main" id="{78858CB4-EDEB-8123-7EF9-8576D2E0DF62}"/>
              </a:ext>
            </a:extLst>
          </p:cNvPr>
          <p:cNvGraphicFramePr/>
          <p:nvPr>
            <p:extLst>
              <p:ext uri="{D42A27DB-BD31-4B8C-83A1-F6EECF244321}">
                <p14:modId xmlns:p14="http://schemas.microsoft.com/office/powerpoint/2010/main" val="690874061"/>
              </p:ext>
            </p:extLst>
          </p:nvPr>
        </p:nvGraphicFramePr>
        <p:xfrm>
          <a:off x="652219" y="995488"/>
          <a:ext cx="10798388" cy="5177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1552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Process Timeline</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pic>
        <p:nvPicPr>
          <p:cNvPr id="3" name="Picture 2">
            <a:extLst>
              <a:ext uri="{FF2B5EF4-FFF2-40B4-BE49-F238E27FC236}">
                <a16:creationId xmlns:a16="http://schemas.microsoft.com/office/drawing/2014/main" id="{CE758A2B-5189-CCF5-0819-EA1F6D55A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036948" y="3603215"/>
            <a:ext cx="9973559" cy="432431"/>
          </a:xfrm>
          <a:prstGeom prst="rect">
            <a:avLst/>
          </a:prstGeom>
        </p:spPr>
      </p:pic>
      <p:grpSp>
        <p:nvGrpSpPr>
          <p:cNvPr id="5" name="Group 4">
            <a:extLst>
              <a:ext uri="{FF2B5EF4-FFF2-40B4-BE49-F238E27FC236}">
                <a16:creationId xmlns:a16="http://schemas.microsoft.com/office/drawing/2014/main" id="{50BFEE2A-A517-F658-9198-0DA2D40B7DE8}"/>
              </a:ext>
            </a:extLst>
          </p:cNvPr>
          <p:cNvGrpSpPr/>
          <p:nvPr/>
        </p:nvGrpSpPr>
        <p:grpSpPr>
          <a:xfrm>
            <a:off x="2515051" y="4499409"/>
            <a:ext cx="1521613" cy="1320754"/>
            <a:chOff x="5958840" y="2236744"/>
            <a:chExt cx="1521613" cy="1320754"/>
          </a:xfrm>
        </p:grpSpPr>
        <p:sp>
          <p:nvSpPr>
            <p:cNvPr id="20" name="TextBox 22">
              <a:extLst>
                <a:ext uri="{FF2B5EF4-FFF2-40B4-BE49-F238E27FC236}">
                  <a16:creationId xmlns:a16="http://schemas.microsoft.com/office/drawing/2014/main" id="{CCE6D40F-C6F6-8E24-C481-3D6206297C3D}"/>
                </a:ext>
              </a:extLst>
            </p:cNvPr>
            <p:cNvSpPr txBox="1"/>
            <p:nvPr/>
          </p:nvSpPr>
          <p:spPr>
            <a:xfrm>
              <a:off x="5958840" y="2236744"/>
              <a:ext cx="14097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latin typeface="+mj-lt"/>
                </a:rPr>
                <a:t>May 2023</a:t>
              </a:r>
              <a:endParaRPr lang="en-US" sz="1400" b="1" dirty="0">
                <a:latin typeface="+mj-lt"/>
              </a:endParaRPr>
            </a:p>
          </p:txBody>
        </p:sp>
        <p:sp>
          <p:nvSpPr>
            <p:cNvPr id="21" name="TextBox 23">
              <a:extLst>
                <a:ext uri="{FF2B5EF4-FFF2-40B4-BE49-F238E27FC236}">
                  <a16:creationId xmlns:a16="http://schemas.microsoft.com/office/drawing/2014/main" id="{FC91525A-2CE3-8D69-DE44-16C3D4835E1A}"/>
                </a:ext>
              </a:extLst>
            </p:cNvPr>
            <p:cNvSpPr txBox="1"/>
            <p:nvPr/>
          </p:nvSpPr>
          <p:spPr>
            <a:xfrm>
              <a:off x="5958840" y="2449502"/>
              <a:ext cx="1521613"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accent1"/>
                  </a:solidFill>
                  <a:effectLst/>
                  <a:latin typeface="Segoe UI" panose="020B0502040204020203" pitchFamily="34" charset="0"/>
                  <a:cs typeface="Segoe UI" panose="020B0502040204020203" pitchFamily="34" charset="0"/>
                </a:rPr>
                <a:t>FDOT provides official notification to the Districts and MPOs to begin adjusting Urban Area Boundaries</a:t>
              </a:r>
              <a:endParaRPr lang="en-US" sz="1100" dirty="0">
                <a:solidFill>
                  <a:schemeClr val="accent1"/>
                </a:solidFill>
                <a:latin typeface="Segoe UI" panose="020B0502040204020203"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C0C23B59-F529-6DF9-469A-5BEA07A4BA61}"/>
              </a:ext>
            </a:extLst>
          </p:cNvPr>
          <p:cNvGrpSpPr/>
          <p:nvPr/>
        </p:nvGrpSpPr>
        <p:grpSpPr>
          <a:xfrm>
            <a:off x="4447541" y="4499409"/>
            <a:ext cx="1521613" cy="1151477"/>
            <a:chOff x="5958840" y="2236744"/>
            <a:chExt cx="1521613" cy="1151477"/>
          </a:xfrm>
        </p:grpSpPr>
        <p:sp>
          <p:nvSpPr>
            <p:cNvPr id="18" name="TextBox 26">
              <a:extLst>
                <a:ext uri="{FF2B5EF4-FFF2-40B4-BE49-F238E27FC236}">
                  <a16:creationId xmlns:a16="http://schemas.microsoft.com/office/drawing/2014/main" id="{02B67F66-967C-C103-810F-D0A109752A80}"/>
                </a:ext>
              </a:extLst>
            </p:cNvPr>
            <p:cNvSpPr txBox="1"/>
            <p:nvPr/>
          </p:nvSpPr>
          <p:spPr>
            <a:xfrm>
              <a:off x="5958840" y="2236744"/>
              <a:ext cx="14097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latin typeface="+mj-lt"/>
                </a:rPr>
                <a:t>Before Oct. 1, 2023</a:t>
              </a:r>
              <a:endParaRPr lang="en-US" sz="1400" b="1" dirty="0">
                <a:latin typeface="+mj-lt"/>
              </a:endParaRPr>
            </a:p>
          </p:txBody>
        </p:sp>
        <p:sp>
          <p:nvSpPr>
            <p:cNvPr id="19" name="TextBox 27">
              <a:extLst>
                <a:ext uri="{FF2B5EF4-FFF2-40B4-BE49-F238E27FC236}">
                  <a16:creationId xmlns:a16="http://schemas.microsoft.com/office/drawing/2014/main" id="{77ECEF29-7A7F-F111-44A1-09CF0305DD84}"/>
                </a:ext>
              </a:extLst>
            </p:cNvPr>
            <p:cNvSpPr txBox="1"/>
            <p:nvPr/>
          </p:nvSpPr>
          <p:spPr>
            <a:xfrm>
              <a:off x="5958840" y="2449502"/>
              <a:ext cx="1521613"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accent1"/>
                  </a:solidFill>
                  <a:effectLst/>
                  <a:latin typeface="Segoe UI" panose="020B0502040204020203" pitchFamily="34" charset="0"/>
                  <a:cs typeface="Segoe UI" panose="020B0502040204020203" pitchFamily="34" charset="0"/>
                </a:rPr>
                <a:t>FDOT/MPOAC submits Metropolitan Planning Funds (PL) allocation formula to FHWA</a:t>
              </a:r>
              <a:endParaRPr lang="en-US" sz="1100" dirty="0">
                <a:solidFill>
                  <a:schemeClr val="accent1"/>
                </a:solidFill>
                <a:latin typeface="Segoe UI" panose="020B0502040204020203" pitchFamily="34" charset="0"/>
                <a:cs typeface="Segoe UI" panose="020B0502040204020203" pitchFamily="34" charset="0"/>
              </a:endParaRPr>
            </a:p>
          </p:txBody>
        </p:sp>
      </p:grpSp>
      <p:grpSp>
        <p:nvGrpSpPr>
          <p:cNvPr id="7" name="Group 6">
            <a:extLst>
              <a:ext uri="{FF2B5EF4-FFF2-40B4-BE49-F238E27FC236}">
                <a16:creationId xmlns:a16="http://schemas.microsoft.com/office/drawing/2014/main" id="{F07A750D-FC4C-DE83-323D-F50C343087E0}"/>
              </a:ext>
            </a:extLst>
          </p:cNvPr>
          <p:cNvGrpSpPr/>
          <p:nvPr/>
        </p:nvGrpSpPr>
        <p:grpSpPr>
          <a:xfrm>
            <a:off x="6305826" y="4499409"/>
            <a:ext cx="1521613" cy="1151477"/>
            <a:chOff x="5958840" y="2236744"/>
            <a:chExt cx="1521613" cy="1151477"/>
          </a:xfrm>
        </p:grpSpPr>
        <p:sp>
          <p:nvSpPr>
            <p:cNvPr id="16" name="TextBox 29">
              <a:extLst>
                <a:ext uri="{FF2B5EF4-FFF2-40B4-BE49-F238E27FC236}">
                  <a16:creationId xmlns:a16="http://schemas.microsoft.com/office/drawing/2014/main" id="{F4D72251-E8A3-2CF8-4BE9-083FAA0AEA7D}"/>
                </a:ext>
              </a:extLst>
            </p:cNvPr>
            <p:cNvSpPr txBox="1"/>
            <p:nvPr/>
          </p:nvSpPr>
          <p:spPr>
            <a:xfrm>
              <a:off x="5958840" y="2236744"/>
              <a:ext cx="14097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latin typeface="+mj-lt"/>
                </a:rPr>
                <a:t>May 2024</a:t>
              </a:r>
              <a:endParaRPr lang="en-US" sz="1400" b="1" dirty="0">
                <a:latin typeface="+mj-lt"/>
              </a:endParaRPr>
            </a:p>
          </p:txBody>
        </p:sp>
        <p:sp>
          <p:nvSpPr>
            <p:cNvPr id="17" name="TextBox 30">
              <a:extLst>
                <a:ext uri="{FF2B5EF4-FFF2-40B4-BE49-F238E27FC236}">
                  <a16:creationId xmlns:a16="http://schemas.microsoft.com/office/drawing/2014/main" id="{E2951553-07C8-3C5D-589F-12FBD0B7ACB5}"/>
                </a:ext>
              </a:extLst>
            </p:cNvPr>
            <p:cNvSpPr txBox="1"/>
            <p:nvPr/>
          </p:nvSpPr>
          <p:spPr>
            <a:xfrm>
              <a:off x="5958840" y="2449502"/>
              <a:ext cx="1521613"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accent1"/>
                  </a:solidFill>
                  <a:effectLst/>
                  <a:latin typeface="Segoe UI" panose="020B0502040204020203" pitchFamily="34" charset="0"/>
                  <a:cs typeface="Segoe UI" panose="020B0502040204020203" pitchFamily="34" charset="0"/>
                </a:rPr>
                <a:t>FDOT and FHWA finalize the smoothed/adjusted Urban Area Boundaries</a:t>
              </a:r>
              <a:endParaRPr lang="en-US" sz="1100" dirty="0">
                <a:solidFill>
                  <a:schemeClr val="accent1"/>
                </a:solidFill>
                <a:latin typeface="Segoe UI" panose="020B0502040204020203" pitchFamily="34" charset="0"/>
                <a:cs typeface="Segoe UI" panose="020B0502040204020203" pitchFamily="34" charset="0"/>
              </a:endParaRPr>
            </a:p>
          </p:txBody>
        </p:sp>
      </p:grpSp>
      <p:grpSp>
        <p:nvGrpSpPr>
          <p:cNvPr id="8" name="Group 7">
            <a:extLst>
              <a:ext uri="{FF2B5EF4-FFF2-40B4-BE49-F238E27FC236}">
                <a16:creationId xmlns:a16="http://schemas.microsoft.com/office/drawing/2014/main" id="{95B769B4-3E19-B6E4-EBC2-FAFB7AB56B9D}"/>
              </a:ext>
            </a:extLst>
          </p:cNvPr>
          <p:cNvGrpSpPr/>
          <p:nvPr/>
        </p:nvGrpSpPr>
        <p:grpSpPr>
          <a:xfrm>
            <a:off x="8108761" y="4499409"/>
            <a:ext cx="1521613" cy="643645"/>
            <a:chOff x="5958840" y="2236744"/>
            <a:chExt cx="1521613" cy="643645"/>
          </a:xfrm>
        </p:grpSpPr>
        <p:sp>
          <p:nvSpPr>
            <p:cNvPr id="14" name="TextBox 32">
              <a:extLst>
                <a:ext uri="{FF2B5EF4-FFF2-40B4-BE49-F238E27FC236}">
                  <a16:creationId xmlns:a16="http://schemas.microsoft.com/office/drawing/2014/main" id="{6E4E5A0A-741E-9D16-12C9-C3518E62A667}"/>
                </a:ext>
              </a:extLst>
            </p:cNvPr>
            <p:cNvSpPr txBox="1"/>
            <p:nvPr/>
          </p:nvSpPr>
          <p:spPr>
            <a:xfrm>
              <a:off x="5958840" y="2236744"/>
              <a:ext cx="14097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latin typeface="+mj-lt"/>
                </a:rPr>
                <a:t>Fall 2024 - 2026</a:t>
              </a:r>
              <a:endParaRPr lang="en-US" sz="1400" b="1" dirty="0">
                <a:latin typeface="+mj-lt"/>
              </a:endParaRPr>
            </a:p>
          </p:txBody>
        </p:sp>
        <p:sp>
          <p:nvSpPr>
            <p:cNvPr id="15" name="TextBox 33">
              <a:extLst>
                <a:ext uri="{FF2B5EF4-FFF2-40B4-BE49-F238E27FC236}">
                  <a16:creationId xmlns:a16="http://schemas.microsoft.com/office/drawing/2014/main" id="{6046B527-292D-45FB-7223-3495780E673D}"/>
                </a:ext>
              </a:extLst>
            </p:cNvPr>
            <p:cNvSpPr txBox="1"/>
            <p:nvPr/>
          </p:nvSpPr>
          <p:spPr>
            <a:xfrm>
              <a:off x="5958840" y="2449502"/>
              <a:ext cx="152161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accent1"/>
                  </a:solidFill>
                  <a:effectLst/>
                  <a:latin typeface="Segoe UI" panose="020B0502040204020203" pitchFamily="34" charset="0"/>
                  <a:cs typeface="Segoe UI" panose="020B0502040204020203" pitchFamily="34" charset="0"/>
                </a:rPr>
                <a:t>MPOs adopt 2050 LRTPs</a:t>
              </a:r>
              <a:endParaRPr lang="en-US" sz="1100" dirty="0">
                <a:solidFill>
                  <a:schemeClr val="accent1"/>
                </a:solidFill>
                <a:latin typeface="Segoe UI" panose="020B0502040204020203" pitchFamily="34" charset="0"/>
                <a:cs typeface="Segoe UI" panose="020B0502040204020203" pitchFamily="34" charset="0"/>
              </a:endParaRPr>
            </a:p>
          </p:txBody>
        </p:sp>
      </p:grpSp>
      <p:pic>
        <p:nvPicPr>
          <p:cNvPr id="9" name="Graphic 34">
            <a:extLst>
              <a:ext uri="{FF2B5EF4-FFF2-40B4-BE49-F238E27FC236}">
                <a16:creationId xmlns:a16="http://schemas.microsoft.com/office/drawing/2014/main" id="{1E045938-9617-B319-2057-58261797F1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2240" y="3234235"/>
            <a:ext cx="404979" cy="479746"/>
          </a:xfrm>
          <a:prstGeom prst="rect">
            <a:avLst/>
          </a:prstGeom>
        </p:spPr>
      </p:pic>
      <p:pic>
        <p:nvPicPr>
          <p:cNvPr id="10" name="Graphic 35">
            <a:extLst>
              <a:ext uri="{FF2B5EF4-FFF2-40B4-BE49-F238E27FC236}">
                <a16:creationId xmlns:a16="http://schemas.microsoft.com/office/drawing/2014/main" id="{FDFBADCF-C78A-44E6-AD2E-36C27FDA1A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9301" y="3238256"/>
            <a:ext cx="404979" cy="479746"/>
          </a:xfrm>
          <a:prstGeom prst="rect">
            <a:avLst/>
          </a:prstGeom>
        </p:spPr>
      </p:pic>
      <p:pic>
        <p:nvPicPr>
          <p:cNvPr id="11" name="Graphic 37">
            <a:extLst>
              <a:ext uri="{FF2B5EF4-FFF2-40B4-BE49-F238E27FC236}">
                <a16:creationId xmlns:a16="http://schemas.microsoft.com/office/drawing/2014/main" id="{924F50C8-2FEA-B02A-B023-2B360C7BD7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7310" y="3238256"/>
            <a:ext cx="404979" cy="479746"/>
          </a:xfrm>
          <a:prstGeom prst="rect">
            <a:avLst/>
          </a:prstGeom>
        </p:spPr>
      </p:pic>
      <p:pic>
        <p:nvPicPr>
          <p:cNvPr id="12" name="Graphic 111">
            <a:extLst>
              <a:ext uri="{FF2B5EF4-FFF2-40B4-BE49-F238E27FC236}">
                <a16:creationId xmlns:a16="http://schemas.microsoft.com/office/drawing/2014/main" id="{CF2C723A-0CDF-2923-823D-EE4037286A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3305" y="3238256"/>
            <a:ext cx="404979" cy="479746"/>
          </a:xfrm>
          <a:prstGeom prst="rect">
            <a:avLst/>
          </a:prstGeom>
        </p:spPr>
      </p:pic>
      <p:pic>
        <p:nvPicPr>
          <p:cNvPr id="22" name="Graphic 34">
            <a:extLst>
              <a:ext uri="{FF2B5EF4-FFF2-40B4-BE49-F238E27FC236}">
                <a16:creationId xmlns:a16="http://schemas.microsoft.com/office/drawing/2014/main" id="{7790A0CA-08DD-E34D-55C1-24BE22BB74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3953" y="3238256"/>
            <a:ext cx="404979" cy="479746"/>
          </a:xfrm>
          <a:prstGeom prst="rect">
            <a:avLst/>
          </a:prstGeom>
        </p:spPr>
      </p:pic>
      <p:pic>
        <p:nvPicPr>
          <p:cNvPr id="23" name="Graphic 34">
            <a:extLst>
              <a:ext uri="{FF2B5EF4-FFF2-40B4-BE49-F238E27FC236}">
                <a16:creationId xmlns:a16="http://schemas.microsoft.com/office/drawing/2014/main" id="{FAF2FC64-D396-E2FD-DAB8-F3478C3DAD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038326" y="3924466"/>
            <a:ext cx="404979" cy="479746"/>
          </a:xfrm>
          <a:prstGeom prst="rect">
            <a:avLst/>
          </a:prstGeom>
        </p:spPr>
      </p:pic>
      <p:pic>
        <p:nvPicPr>
          <p:cNvPr id="24" name="Graphic 35">
            <a:extLst>
              <a:ext uri="{FF2B5EF4-FFF2-40B4-BE49-F238E27FC236}">
                <a16:creationId xmlns:a16="http://schemas.microsoft.com/office/drawing/2014/main" id="{44AC3C8E-7759-0B6F-3B75-E9262595D4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964215" y="3924466"/>
            <a:ext cx="404979" cy="479746"/>
          </a:xfrm>
          <a:prstGeom prst="rect">
            <a:avLst/>
          </a:prstGeom>
        </p:spPr>
      </p:pic>
      <p:pic>
        <p:nvPicPr>
          <p:cNvPr id="25" name="Graphic 111">
            <a:extLst>
              <a:ext uri="{FF2B5EF4-FFF2-40B4-BE49-F238E27FC236}">
                <a16:creationId xmlns:a16="http://schemas.microsoft.com/office/drawing/2014/main" id="{08909872-52F8-9D95-E220-6C16970EF3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750630" y="3924466"/>
            <a:ext cx="404979" cy="479746"/>
          </a:xfrm>
          <a:prstGeom prst="rect">
            <a:avLst/>
          </a:prstGeom>
        </p:spPr>
      </p:pic>
      <p:pic>
        <p:nvPicPr>
          <p:cNvPr id="26" name="Graphic 34">
            <a:extLst>
              <a:ext uri="{FF2B5EF4-FFF2-40B4-BE49-F238E27FC236}">
                <a16:creationId xmlns:a16="http://schemas.microsoft.com/office/drawing/2014/main" id="{8508C635-11BD-46D8-AA33-66DF37381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112438" y="3924466"/>
            <a:ext cx="404979" cy="479746"/>
          </a:xfrm>
          <a:prstGeom prst="rect">
            <a:avLst/>
          </a:prstGeom>
        </p:spPr>
      </p:pic>
      <p:grpSp>
        <p:nvGrpSpPr>
          <p:cNvPr id="27" name="Group 26">
            <a:extLst>
              <a:ext uri="{FF2B5EF4-FFF2-40B4-BE49-F238E27FC236}">
                <a16:creationId xmlns:a16="http://schemas.microsoft.com/office/drawing/2014/main" id="{C2140E7C-DC37-DC56-33F3-23F63A6F67D2}"/>
              </a:ext>
            </a:extLst>
          </p:cNvPr>
          <p:cNvGrpSpPr/>
          <p:nvPr/>
        </p:nvGrpSpPr>
        <p:grpSpPr>
          <a:xfrm>
            <a:off x="1576580" y="1758283"/>
            <a:ext cx="1521613" cy="982199"/>
            <a:chOff x="5958840" y="2236744"/>
            <a:chExt cx="1521613" cy="982199"/>
          </a:xfrm>
        </p:grpSpPr>
        <p:sp>
          <p:nvSpPr>
            <p:cNvPr id="28" name="TextBox 22">
              <a:extLst>
                <a:ext uri="{FF2B5EF4-FFF2-40B4-BE49-F238E27FC236}">
                  <a16:creationId xmlns:a16="http://schemas.microsoft.com/office/drawing/2014/main" id="{C87EBEE6-66C2-DDC4-2DC4-07E35F275AEE}"/>
                </a:ext>
              </a:extLst>
            </p:cNvPr>
            <p:cNvSpPr txBox="1"/>
            <p:nvPr/>
          </p:nvSpPr>
          <p:spPr>
            <a:xfrm>
              <a:off x="5958840" y="2236744"/>
              <a:ext cx="14097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latin typeface="+mj-lt"/>
                </a:rPr>
                <a:t>Dec. 2022/Jan. 2023</a:t>
              </a:r>
              <a:endParaRPr lang="en-US" sz="1400" b="1" dirty="0">
                <a:latin typeface="+mj-lt"/>
              </a:endParaRPr>
            </a:p>
          </p:txBody>
        </p:sp>
        <p:sp>
          <p:nvSpPr>
            <p:cNvPr id="29" name="TextBox 23">
              <a:extLst>
                <a:ext uri="{FF2B5EF4-FFF2-40B4-BE49-F238E27FC236}">
                  <a16:creationId xmlns:a16="http://schemas.microsoft.com/office/drawing/2014/main" id="{E3BBFBA8-3341-54DA-A57B-72C4F60A9128}"/>
                </a:ext>
              </a:extLst>
            </p:cNvPr>
            <p:cNvSpPr txBox="1"/>
            <p:nvPr/>
          </p:nvSpPr>
          <p:spPr>
            <a:xfrm>
              <a:off x="5958840" y="2449502"/>
              <a:ext cx="1521613"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accent1"/>
                  </a:solidFill>
                  <a:effectLst/>
                  <a:latin typeface="Segoe UI" panose="020B0502040204020203" pitchFamily="34" charset="0"/>
                  <a:cs typeface="Segoe UI" panose="020B0502040204020203" pitchFamily="34" charset="0"/>
                </a:rPr>
                <a:t>U.S. Census Bureau/FHWA release final Urban Areas</a:t>
              </a:r>
              <a:endParaRPr lang="en-US" sz="1100" dirty="0">
                <a:solidFill>
                  <a:schemeClr val="accent1"/>
                </a:solidFill>
                <a:latin typeface="Segoe UI" panose="020B0502040204020203" pitchFamily="34" charset="0"/>
                <a:cs typeface="Segoe UI" panose="020B0502040204020203" pitchFamily="34" charset="0"/>
              </a:endParaRPr>
            </a:p>
          </p:txBody>
        </p:sp>
      </p:grpSp>
      <p:grpSp>
        <p:nvGrpSpPr>
          <p:cNvPr id="30" name="Group 29">
            <a:extLst>
              <a:ext uri="{FF2B5EF4-FFF2-40B4-BE49-F238E27FC236}">
                <a16:creationId xmlns:a16="http://schemas.microsoft.com/office/drawing/2014/main" id="{7ED9A3F0-F243-44C1-05D9-688D427DBFB4}"/>
              </a:ext>
            </a:extLst>
          </p:cNvPr>
          <p:cNvGrpSpPr/>
          <p:nvPr/>
        </p:nvGrpSpPr>
        <p:grpSpPr>
          <a:xfrm>
            <a:off x="3466075" y="1764242"/>
            <a:ext cx="1521613" cy="643645"/>
            <a:chOff x="5958840" y="2236744"/>
            <a:chExt cx="1521613" cy="643645"/>
          </a:xfrm>
        </p:grpSpPr>
        <p:sp>
          <p:nvSpPr>
            <p:cNvPr id="31" name="TextBox 26">
              <a:extLst>
                <a:ext uri="{FF2B5EF4-FFF2-40B4-BE49-F238E27FC236}">
                  <a16:creationId xmlns:a16="http://schemas.microsoft.com/office/drawing/2014/main" id="{E769DD06-3EC3-90B7-5D9C-4F0DF85E3EB3}"/>
                </a:ext>
              </a:extLst>
            </p:cNvPr>
            <p:cNvSpPr txBox="1"/>
            <p:nvPr/>
          </p:nvSpPr>
          <p:spPr>
            <a:xfrm>
              <a:off x="5958840" y="2236744"/>
              <a:ext cx="14097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latin typeface="+mj-lt"/>
                </a:rPr>
                <a:t>Summer 2023</a:t>
              </a:r>
            </a:p>
          </p:txBody>
        </p:sp>
        <p:sp>
          <p:nvSpPr>
            <p:cNvPr id="32" name="TextBox 27">
              <a:extLst>
                <a:ext uri="{FF2B5EF4-FFF2-40B4-BE49-F238E27FC236}">
                  <a16:creationId xmlns:a16="http://schemas.microsoft.com/office/drawing/2014/main" id="{48AA1E48-6303-932F-A8A1-301FC0CDDC74}"/>
                </a:ext>
              </a:extLst>
            </p:cNvPr>
            <p:cNvSpPr txBox="1"/>
            <p:nvPr/>
          </p:nvSpPr>
          <p:spPr>
            <a:xfrm>
              <a:off x="5958840" y="2449502"/>
              <a:ext cx="152161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accent1"/>
                  </a:solidFill>
                  <a:effectLst/>
                  <a:latin typeface="Segoe UI" panose="020B0502040204020203" pitchFamily="34" charset="0"/>
                  <a:cs typeface="Segoe UI" panose="020B0502040204020203" pitchFamily="34" charset="0"/>
                </a:rPr>
                <a:t>FHWA publishes list of designated TMAs</a:t>
              </a:r>
              <a:endParaRPr lang="en-US" sz="1100" dirty="0">
                <a:solidFill>
                  <a:schemeClr val="accent1"/>
                </a:solidFill>
                <a:latin typeface="Segoe UI" panose="020B0502040204020203" pitchFamily="34" charset="0"/>
                <a:cs typeface="Segoe UI" panose="020B0502040204020203" pitchFamily="34" charset="0"/>
              </a:endParaRPr>
            </a:p>
          </p:txBody>
        </p:sp>
      </p:grpSp>
      <p:grpSp>
        <p:nvGrpSpPr>
          <p:cNvPr id="33" name="Group 32">
            <a:extLst>
              <a:ext uri="{FF2B5EF4-FFF2-40B4-BE49-F238E27FC236}">
                <a16:creationId xmlns:a16="http://schemas.microsoft.com/office/drawing/2014/main" id="{8F781BA6-7C40-C6B9-9890-BB5768B20166}"/>
              </a:ext>
            </a:extLst>
          </p:cNvPr>
          <p:cNvGrpSpPr/>
          <p:nvPr/>
        </p:nvGrpSpPr>
        <p:grpSpPr>
          <a:xfrm>
            <a:off x="5380384" y="1758268"/>
            <a:ext cx="1521613" cy="982199"/>
            <a:chOff x="5958840" y="2236744"/>
            <a:chExt cx="1521613" cy="982199"/>
          </a:xfrm>
        </p:grpSpPr>
        <p:sp>
          <p:nvSpPr>
            <p:cNvPr id="34" name="TextBox 29">
              <a:extLst>
                <a:ext uri="{FF2B5EF4-FFF2-40B4-BE49-F238E27FC236}">
                  <a16:creationId xmlns:a16="http://schemas.microsoft.com/office/drawing/2014/main" id="{CAC6D64A-B46A-A57C-0711-1675AF77FB28}"/>
                </a:ext>
              </a:extLst>
            </p:cNvPr>
            <p:cNvSpPr txBox="1"/>
            <p:nvPr/>
          </p:nvSpPr>
          <p:spPr>
            <a:xfrm>
              <a:off x="5958840" y="2236744"/>
              <a:ext cx="14097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latin typeface="+mj-lt"/>
                </a:rPr>
                <a:t>November 2023</a:t>
              </a:r>
            </a:p>
          </p:txBody>
        </p:sp>
        <p:sp>
          <p:nvSpPr>
            <p:cNvPr id="35" name="TextBox 30">
              <a:extLst>
                <a:ext uri="{FF2B5EF4-FFF2-40B4-BE49-F238E27FC236}">
                  <a16:creationId xmlns:a16="http://schemas.microsoft.com/office/drawing/2014/main" id="{4E7F29F2-886A-FEC3-C15A-8280C71EAA14}"/>
                </a:ext>
              </a:extLst>
            </p:cNvPr>
            <p:cNvSpPr txBox="1"/>
            <p:nvPr/>
          </p:nvSpPr>
          <p:spPr>
            <a:xfrm>
              <a:off x="5958840" y="2449502"/>
              <a:ext cx="1521613"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accent1"/>
                  </a:solidFill>
                  <a:effectLst/>
                  <a:latin typeface="Segoe UI" panose="020B0502040204020203" pitchFamily="34" charset="0"/>
                  <a:cs typeface="Segoe UI" panose="020B0502040204020203" pitchFamily="34" charset="0"/>
                </a:rPr>
                <a:t>MPOs submit apportionment plan and MPO boundary maps</a:t>
              </a:r>
              <a:endParaRPr lang="en-US" sz="1100" dirty="0">
                <a:solidFill>
                  <a:schemeClr val="accent1"/>
                </a:solidFill>
                <a:latin typeface="Segoe UI" panose="020B0502040204020203" pitchFamily="34" charset="0"/>
                <a:cs typeface="Segoe UI" panose="020B0502040204020203" pitchFamily="34" charset="0"/>
              </a:endParaRPr>
            </a:p>
          </p:txBody>
        </p:sp>
      </p:grpSp>
      <p:grpSp>
        <p:nvGrpSpPr>
          <p:cNvPr id="36" name="Group 35">
            <a:extLst>
              <a:ext uri="{FF2B5EF4-FFF2-40B4-BE49-F238E27FC236}">
                <a16:creationId xmlns:a16="http://schemas.microsoft.com/office/drawing/2014/main" id="{2196EEA2-FCA6-103C-7795-18AC086C1627}"/>
              </a:ext>
            </a:extLst>
          </p:cNvPr>
          <p:cNvGrpSpPr/>
          <p:nvPr/>
        </p:nvGrpSpPr>
        <p:grpSpPr>
          <a:xfrm>
            <a:off x="7237091" y="1757621"/>
            <a:ext cx="1521613" cy="1659308"/>
            <a:chOff x="5958840" y="2236744"/>
            <a:chExt cx="1521613" cy="1659308"/>
          </a:xfrm>
        </p:grpSpPr>
        <p:sp>
          <p:nvSpPr>
            <p:cNvPr id="37" name="TextBox 32">
              <a:extLst>
                <a:ext uri="{FF2B5EF4-FFF2-40B4-BE49-F238E27FC236}">
                  <a16:creationId xmlns:a16="http://schemas.microsoft.com/office/drawing/2014/main" id="{0F31D590-53DA-BBF1-757A-7A7F38B9E414}"/>
                </a:ext>
              </a:extLst>
            </p:cNvPr>
            <p:cNvSpPr txBox="1"/>
            <p:nvPr/>
          </p:nvSpPr>
          <p:spPr>
            <a:xfrm>
              <a:off x="5958840" y="2236744"/>
              <a:ext cx="14097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latin typeface="+mj-lt"/>
                </a:rPr>
                <a:t>December 2024</a:t>
              </a:r>
              <a:endParaRPr lang="en-US" sz="1400" b="1" dirty="0">
                <a:latin typeface="+mj-lt"/>
              </a:endParaRPr>
            </a:p>
          </p:txBody>
        </p:sp>
        <p:sp>
          <p:nvSpPr>
            <p:cNvPr id="38" name="TextBox 33">
              <a:extLst>
                <a:ext uri="{FF2B5EF4-FFF2-40B4-BE49-F238E27FC236}">
                  <a16:creationId xmlns:a16="http://schemas.microsoft.com/office/drawing/2014/main" id="{30E3DDC1-33C2-0E7C-E309-5FE416D2A294}"/>
                </a:ext>
              </a:extLst>
            </p:cNvPr>
            <p:cNvSpPr txBox="1"/>
            <p:nvPr/>
          </p:nvSpPr>
          <p:spPr>
            <a:xfrm>
              <a:off x="5958840" y="2449502"/>
              <a:ext cx="1521613"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accent1"/>
                  </a:solidFill>
                  <a:effectLst/>
                  <a:latin typeface="Segoe UI" panose="020B0502040204020203" pitchFamily="34" charset="0"/>
                  <a:cs typeface="Segoe UI" panose="020B0502040204020203" pitchFamily="34" charset="0"/>
                </a:rPr>
                <a:t>FDOT updates business systems with final smoothed/adjusted Urban Area Boundaries and approved Functional Classification</a:t>
              </a:r>
              <a:endParaRPr lang="en-US" sz="1100" dirty="0">
                <a:solidFill>
                  <a:schemeClr val="accent1"/>
                </a:solidFill>
                <a:latin typeface="Segoe UI" panose="020B0502040204020203" pitchFamily="34" charset="0"/>
                <a:cs typeface="Segoe UI" panose="020B0502040204020203" pitchFamily="34" charset="0"/>
              </a:endParaRPr>
            </a:p>
          </p:txBody>
        </p:sp>
      </p:grpSp>
      <p:grpSp>
        <p:nvGrpSpPr>
          <p:cNvPr id="39" name="Group 38">
            <a:extLst>
              <a:ext uri="{FF2B5EF4-FFF2-40B4-BE49-F238E27FC236}">
                <a16:creationId xmlns:a16="http://schemas.microsoft.com/office/drawing/2014/main" id="{6D4638C3-ECE0-EA88-6E6C-375A0F27FFD4}"/>
              </a:ext>
            </a:extLst>
          </p:cNvPr>
          <p:cNvGrpSpPr/>
          <p:nvPr/>
        </p:nvGrpSpPr>
        <p:grpSpPr>
          <a:xfrm>
            <a:off x="9075095" y="1774925"/>
            <a:ext cx="1521613" cy="1320754"/>
            <a:chOff x="5958840" y="2236744"/>
            <a:chExt cx="1521613" cy="1320754"/>
          </a:xfrm>
        </p:grpSpPr>
        <p:sp>
          <p:nvSpPr>
            <p:cNvPr id="40" name="TextBox 32">
              <a:extLst>
                <a:ext uri="{FF2B5EF4-FFF2-40B4-BE49-F238E27FC236}">
                  <a16:creationId xmlns:a16="http://schemas.microsoft.com/office/drawing/2014/main" id="{369EB5D8-8351-B6F9-2C89-12E1C567B83A}"/>
                </a:ext>
              </a:extLst>
            </p:cNvPr>
            <p:cNvSpPr txBox="1"/>
            <p:nvPr/>
          </p:nvSpPr>
          <p:spPr>
            <a:xfrm>
              <a:off x="5958840" y="2236744"/>
              <a:ext cx="14097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latin typeface="+mj-lt"/>
                </a:rPr>
                <a:t>April 2025</a:t>
              </a:r>
            </a:p>
          </p:txBody>
        </p:sp>
        <p:sp>
          <p:nvSpPr>
            <p:cNvPr id="41" name="TextBox 33">
              <a:extLst>
                <a:ext uri="{FF2B5EF4-FFF2-40B4-BE49-F238E27FC236}">
                  <a16:creationId xmlns:a16="http://schemas.microsoft.com/office/drawing/2014/main" id="{52F532E6-9749-B24F-8924-A8CB524A5AD2}"/>
                </a:ext>
              </a:extLst>
            </p:cNvPr>
            <p:cNvSpPr txBox="1"/>
            <p:nvPr/>
          </p:nvSpPr>
          <p:spPr>
            <a:xfrm>
              <a:off x="5958840" y="2449502"/>
              <a:ext cx="1521613"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i="0" dirty="0">
                  <a:solidFill>
                    <a:schemeClr val="accent1"/>
                  </a:solidFill>
                  <a:effectLst/>
                  <a:latin typeface="Segoe UI" panose="020B0502040204020203" pitchFamily="34" charset="0"/>
                  <a:cs typeface="Segoe UI" panose="020B0502040204020203" pitchFamily="34" charset="0"/>
                </a:rPr>
                <a:t>FDOT submission of final statewide Urban Area Boundaries and Functional Classification data to FHWA</a:t>
              </a:r>
              <a:endParaRPr lang="en-US" sz="1100" dirty="0">
                <a:solidFill>
                  <a:schemeClr val="accent1"/>
                </a:solidFill>
                <a:latin typeface="Segoe UI" panose="020B0502040204020203" pitchFamily="34" charset="0"/>
                <a:cs typeface="Segoe UI" panose="020B0502040204020203" pitchFamily="34" charset="0"/>
              </a:endParaRPr>
            </a:p>
          </p:txBody>
        </p:sp>
      </p:grpSp>
      <p:sp>
        <p:nvSpPr>
          <p:cNvPr id="42" name="Straight Connector 41">
            <a:extLst>
              <a:ext uri="{FF2B5EF4-FFF2-40B4-BE49-F238E27FC236}">
                <a16:creationId xmlns:a16="http://schemas.microsoft.com/office/drawing/2014/main" id="{7AA18016-5CA0-2F7F-4FA8-BA1EDB2ECDD7}"/>
              </a:ext>
            </a:extLst>
          </p:cNvPr>
          <p:cNvSpPr/>
          <p:nvPr/>
        </p:nvSpPr>
        <p:spPr>
          <a:xfrm>
            <a:off x="1436232" y="1648713"/>
            <a:ext cx="0" cy="1585522"/>
          </a:xfrm>
          <a:prstGeom prst="line">
            <a:avLst/>
          </a:prstGeom>
          <a:noFill/>
          <a:ln w="12700" cap="flat" cmpd="sng" algn="ctr">
            <a:solidFill>
              <a:srgbClr val="44546A">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3" name="Straight Connector 42">
            <a:extLst>
              <a:ext uri="{FF2B5EF4-FFF2-40B4-BE49-F238E27FC236}">
                <a16:creationId xmlns:a16="http://schemas.microsoft.com/office/drawing/2014/main" id="{88D8723C-4232-9FB6-9161-B4B1861FBC04}"/>
              </a:ext>
            </a:extLst>
          </p:cNvPr>
          <p:cNvSpPr/>
          <p:nvPr/>
        </p:nvSpPr>
        <p:spPr>
          <a:xfrm>
            <a:off x="3234729" y="1628272"/>
            <a:ext cx="0" cy="1585522"/>
          </a:xfrm>
          <a:prstGeom prst="line">
            <a:avLst/>
          </a:prstGeom>
          <a:noFill/>
          <a:ln w="12700" cap="flat" cmpd="sng" algn="ctr">
            <a:solidFill>
              <a:srgbClr val="44546A">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4" name="Straight Connector 43">
            <a:extLst>
              <a:ext uri="{FF2B5EF4-FFF2-40B4-BE49-F238E27FC236}">
                <a16:creationId xmlns:a16="http://schemas.microsoft.com/office/drawing/2014/main" id="{C59936A0-52F9-4332-5974-4610EF97FE16}"/>
              </a:ext>
            </a:extLst>
          </p:cNvPr>
          <p:cNvSpPr/>
          <p:nvPr/>
        </p:nvSpPr>
        <p:spPr>
          <a:xfrm>
            <a:off x="5216555" y="1660943"/>
            <a:ext cx="0" cy="1585522"/>
          </a:xfrm>
          <a:prstGeom prst="line">
            <a:avLst/>
          </a:prstGeom>
          <a:noFill/>
          <a:ln w="12700" cap="flat" cmpd="sng" algn="ctr">
            <a:solidFill>
              <a:srgbClr val="44546A">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5" name="Straight Connector 44">
            <a:extLst>
              <a:ext uri="{FF2B5EF4-FFF2-40B4-BE49-F238E27FC236}">
                <a16:creationId xmlns:a16="http://schemas.microsoft.com/office/drawing/2014/main" id="{638405B9-D663-9FFA-FB71-B11B4870E372}"/>
              </a:ext>
            </a:extLst>
          </p:cNvPr>
          <p:cNvSpPr/>
          <p:nvPr/>
        </p:nvSpPr>
        <p:spPr>
          <a:xfrm>
            <a:off x="7061418" y="1648713"/>
            <a:ext cx="0" cy="1585522"/>
          </a:xfrm>
          <a:prstGeom prst="line">
            <a:avLst/>
          </a:prstGeom>
          <a:noFill/>
          <a:ln w="12700" cap="flat" cmpd="sng" algn="ctr">
            <a:solidFill>
              <a:srgbClr val="44546A">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6" name="Straight Connector 45">
            <a:extLst>
              <a:ext uri="{FF2B5EF4-FFF2-40B4-BE49-F238E27FC236}">
                <a16:creationId xmlns:a16="http://schemas.microsoft.com/office/drawing/2014/main" id="{4EDBDD9F-CA57-094B-FE52-A25CCAA6E590}"/>
              </a:ext>
            </a:extLst>
          </p:cNvPr>
          <p:cNvSpPr/>
          <p:nvPr/>
        </p:nvSpPr>
        <p:spPr>
          <a:xfrm>
            <a:off x="8909799" y="1660875"/>
            <a:ext cx="0" cy="1585522"/>
          </a:xfrm>
          <a:prstGeom prst="line">
            <a:avLst/>
          </a:prstGeom>
          <a:noFill/>
          <a:ln w="12700" cap="flat" cmpd="sng" algn="ctr">
            <a:solidFill>
              <a:srgbClr val="44546A">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7" name="Straight Connector 46">
            <a:extLst>
              <a:ext uri="{FF2B5EF4-FFF2-40B4-BE49-F238E27FC236}">
                <a16:creationId xmlns:a16="http://schemas.microsoft.com/office/drawing/2014/main" id="{45915C9C-450B-FF9B-C8DA-5A6CD40E648B}"/>
              </a:ext>
            </a:extLst>
          </p:cNvPr>
          <p:cNvSpPr/>
          <p:nvPr/>
        </p:nvSpPr>
        <p:spPr>
          <a:xfrm>
            <a:off x="2312925" y="4404212"/>
            <a:ext cx="0" cy="1585522"/>
          </a:xfrm>
          <a:prstGeom prst="line">
            <a:avLst/>
          </a:prstGeom>
          <a:noFill/>
          <a:ln w="12700" cap="flat" cmpd="sng" algn="ctr">
            <a:solidFill>
              <a:srgbClr val="44546A">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8" name="Straight Connector 47">
            <a:extLst>
              <a:ext uri="{FF2B5EF4-FFF2-40B4-BE49-F238E27FC236}">
                <a16:creationId xmlns:a16="http://schemas.microsoft.com/office/drawing/2014/main" id="{827CB782-84C8-425E-2CA9-9E62D02F3F64}"/>
              </a:ext>
            </a:extLst>
          </p:cNvPr>
          <p:cNvSpPr/>
          <p:nvPr/>
        </p:nvSpPr>
        <p:spPr>
          <a:xfrm>
            <a:off x="4235993" y="4404212"/>
            <a:ext cx="0" cy="1585522"/>
          </a:xfrm>
          <a:prstGeom prst="line">
            <a:avLst/>
          </a:prstGeom>
          <a:noFill/>
          <a:ln w="12700" cap="flat" cmpd="sng" algn="ctr">
            <a:solidFill>
              <a:srgbClr val="44546A">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49" name="Straight Connector 48">
            <a:extLst>
              <a:ext uri="{FF2B5EF4-FFF2-40B4-BE49-F238E27FC236}">
                <a16:creationId xmlns:a16="http://schemas.microsoft.com/office/drawing/2014/main" id="{AD078E90-BAB6-6275-F180-834C815BAB8B}"/>
              </a:ext>
            </a:extLst>
          </p:cNvPr>
          <p:cNvSpPr/>
          <p:nvPr/>
        </p:nvSpPr>
        <p:spPr>
          <a:xfrm>
            <a:off x="6177915" y="4404212"/>
            <a:ext cx="0" cy="1585522"/>
          </a:xfrm>
          <a:prstGeom prst="line">
            <a:avLst/>
          </a:prstGeom>
          <a:noFill/>
          <a:ln w="12700" cap="flat" cmpd="sng" algn="ctr">
            <a:solidFill>
              <a:srgbClr val="44546A">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50" name="Straight Connector 49">
            <a:extLst>
              <a:ext uri="{FF2B5EF4-FFF2-40B4-BE49-F238E27FC236}">
                <a16:creationId xmlns:a16="http://schemas.microsoft.com/office/drawing/2014/main" id="{9AA1DDD4-8F8F-EC8B-1C75-29B458F342E7}"/>
              </a:ext>
            </a:extLst>
          </p:cNvPr>
          <p:cNvSpPr/>
          <p:nvPr/>
        </p:nvSpPr>
        <p:spPr>
          <a:xfrm>
            <a:off x="7950154" y="4404212"/>
            <a:ext cx="0" cy="1585522"/>
          </a:xfrm>
          <a:prstGeom prst="line">
            <a:avLst/>
          </a:prstGeom>
          <a:noFill/>
          <a:ln w="12700" cap="flat" cmpd="sng" algn="ctr">
            <a:solidFill>
              <a:srgbClr val="44546A">
                <a:hueOff val="0"/>
                <a:satOff val="0"/>
                <a:lumOff val="0"/>
                <a:alphaOff val="0"/>
              </a:srgb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sp>
    </p:spTree>
    <p:extLst>
      <p:ext uri="{BB962C8B-B14F-4D97-AF65-F5344CB8AC3E}">
        <p14:creationId xmlns:p14="http://schemas.microsoft.com/office/powerpoint/2010/main" val="111642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0ADF-74EF-D668-E3CF-8047E436D681}"/>
              </a:ext>
            </a:extLst>
          </p:cNvPr>
          <p:cNvSpPr>
            <a:spLocks noGrp="1"/>
          </p:cNvSpPr>
          <p:nvPr>
            <p:ph type="title"/>
          </p:nvPr>
        </p:nvSpPr>
        <p:spPr/>
        <p:txBody>
          <a:bodyPr>
            <a:normAutofit/>
          </a:bodyPr>
          <a:lstStyle/>
          <a:p>
            <a:r>
              <a:rPr lang="en-US" dirty="0"/>
              <a:t>Roles and Responsibilities</a:t>
            </a:r>
          </a:p>
        </p:txBody>
      </p:sp>
      <p:sp>
        <p:nvSpPr>
          <p:cNvPr id="4" name="Slide Number Placeholder 3">
            <a:extLst>
              <a:ext uri="{FF2B5EF4-FFF2-40B4-BE49-F238E27FC236}">
                <a16:creationId xmlns:a16="http://schemas.microsoft.com/office/drawing/2014/main" id="{E2F99B71-9573-796F-7EA5-406A4A0DC39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4B97BC-841E-45F0-86CD-42B645AB4323}" type="slidenum">
              <a:rPr kumimoji="0" lang="en-US" sz="1800" b="1" i="0" u="none" strike="noStrike" kern="1200" cap="none" spc="0" normalizeH="0" baseline="0" noProof="0" smtClean="0">
                <a:ln>
                  <a:noFill/>
                </a:ln>
                <a:solidFill>
                  <a:srgbClr val="0E2343"/>
                </a:solidFill>
                <a:effectLst/>
                <a:uLnTx/>
                <a:uFillTx/>
                <a:latin typeface="Poppi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1" i="0" u="none" strike="noStrike" kern="1200" cap="none" spc="0" normalizeH="0" baseline="0" noProof="0" dirty="0">
              <a:ln>
                <a:noFill/>
              </a:ln>
              <a:solidFill>
                <a:srgbClr val="0E2343"/>
              </a:solidFill>
              <a:effectLst/>
              <a:uLnTx/>
              <a:uFillTx/>
              <a:latin typeface="Poppins"/>
              <a:ea typeface="+mn-ea"/>
              <a:cs typeface="+mn-cs"/>
            </a:endParaRPr>
          </a:p>
        </p:txBody>
      </p:sp>
      <p:graphicFrame>
        <p:nvGraphicFramePr>
          <p:cNvPr id="7" name="Diagram 6">
            <a:extLst>
              <a:ext uri="{FF2B5EF4-FFF2-40B4-BE49-F238E27FC236}">
                <a16:creationId xmlns:a16="http://schemas.microsoft.com/office/drawing/2014/main" id="{8A2B6D8C-A458-8421-E8A4-3DCAEFECF6DA}"/>
              </a:ext>
            </a:extLst>
          </p:cNvPr>
          <p:cNvGraphicFramePr/>
          <p:nvPr>
            <p:extLst>
              <p:ext uri="{D42A27DB-BD31-4B8C-83A1-F6EECF244321}">
                <p14:modId xmlns:p14="http://schemas.microsoft.com/office/powerpoint/2010/main" val="1774446159"/>
              </p:ext>
            </p:extLst>
          </p:nvPr>
        </p:nvGraphicFramePr>
        <p:xfrm>
          <a:off x="335280" y="999241"/>
          <a:ext cx="11521440" cy="576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9246930"/>
      </p:ext>
    </p:extLst>
  </p:cSld>
  <p:clrMapOvr>
    <a:masterClrMapping/>
  </p:clrMapOvr>
</p:sld>
</file>

<file path=ppt/theme/theme1.xml><?xml version="1.0" encoding="utf-8"?>
<a:theme xmlns:a="http://schemas.openxmlformats.org/drawingml/2006/main" name="1_Office Theme">
  <a:themeElements>
    <a:clrScheme name="RCI Next">
      <a:dk1>
        <a:srgbClr val="0E2343"/>
      </a:dk1>
      <a:lt1>
        <a:sysClr val="window" lastClr="FFFFFF"/>
      </a:lt1>
      <a:dk2>
        <a:srgbClr val="D82F28"/>
      </a:dk2>
      <a:lt2>
        <a:srgbClr val="E1EFF3"/>
      </a:lt2>
      <a:accent1>
        <a:srgbClr val="1C4585"/>
      </a:accent1>
      <a:accent2>
        <a:srgbClr val="4298B5"/>
      </a:accent2>
      <a:accent3>
        <a:srgbClr val="E1EFF3"/>
      </a:accent3>
      <a:accent4>
        <a:srgbClr val="D82F28"/>
      </a:accent4>
      <a:accent5>
        <a:srgbClr val="0E2343"/>
      </a:accent5>
      <a:accent6>
        <a:srgbClr val="4298B5"/>
      </a:accent6>
      <a:hlink>
        <a:srgbClr val="0E2343"/>
      </a:hlink>
      <a:folHlink>
        <a:srgbClr val="4298B5"/>
      </a:folHlink>
    </a:clrScheme>
    <a:fontScheme name="RCI Next">
      <a:majorFont>
        <a:latin typeface="Poppins"/>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RCI Next">
      <a:dk1>
        <a:srgbClr val="0E2343"/>
      </a:dk1>
      <a:lt1>
        <a:sysClr val="window" lastClr="FFFFFF"/>
      </a:lt1>
      <a:dk2>
        <a:srgbClr val="D82F28"/>
      </a:dk2>
      <a:lt2>
        <a:srgbClr val="E1EFF3"/>
      </a:lt2>
      <a:accent1>
        <a:srgbClr val="1C4585"/>
      </a:accent1>
      <a:accent2>
        <a:srgbClr val="4298B5"/>
      </a:accent2>
      <a:accent3>
        <a:srgbClr val="E1EFF3"/>
      </a:accent3>
      <a:accent4>
        <a:srgbClr val="D82F28"/>
      </a:accent4>
      <a:accent5>
        <a:srgbClr val="0E2343"/>
      </a:accent5>
      <a:accent6>
        <a:srgbClr val="4298B5"/>
      </a:accent6>
      <a:hlink>
        <a:srgbClr val="0E2343"/>
      </a:hlink>
      <a:folHlink>
        <a:srgbClr val="4298B5"/>
      </a:folHlink>
    </a:clrScheme>
    <a:fontScheme name="RCI Next">
      <a:majorFont>
        <a:latin typeface="Poppins"/>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7377</Words>
  <Application>Microsoft Office PowerPoint</Application>
  <PresentationFormat>Widescreen</PresentationFormat>
  <Paragraphs>847</Paragraphs>
  <Slides>60</Slides>
  <Notes>43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Arial</vt:lpstr>
      <vt:lpstr>Arial,Sans-Serif</vt:lpstr>
      <vt:lpstr>Calibri</vt:lpstr>
      <vt:lpstr>Century Gothic</vt:lpstr>
      <vt:lpstr>Noto Serif</vt:lpstr>
      <vt:lpstr>Poppins</vt:lpstr>
      <vt:lpstr>Segoe UI</vt:lpstr>
      <vt:lpstr>WordVisi_MSFontService</vt:lpstr>
      <vt:lpstr>1_Office Theme</vt:lpstr>
      <vt:lpstr>2_Office Theme</vt:lpstr>
      <vt:lpstr>District Urban Area Boundary and Functional Classification Process Webinar</vt:lpstr>
      <vt:lpstr>Introductions</vt:lpstr>
      <vt:lpstr>Overview</vt:lpstr>
      <vt:lpstr>Background</vt:lpstr>
      <vt:lpstr>Defining Urban Area Boundaries</vt:lpstr>
      <vt:lpstr>Defining Functional Classification</vt:lpstr>
      <vt:lpstr>Process Benefits and Impacts</vt:lpstr>
      <vt:lpstr>Process Timeline</vt:lpstr>
      <vt:lpstr>Roles and Responsibilities</vt:lpstr>
      <vt:lpstr>Update on Procedure and Handbook</vt:lpstr>
      <vt:lpstr>Procedure Update (525-020-311)</vt:lpstr>
      <vt:lpstr>Handbook Update</vt:lpstr>
      <vt:lpstr>Urban Area Boundary and Functional Classification Update Process</vt:lpstr>
      <vt:lpstr>FHWA Urban Area Boundary Adjustment Recommendations</vt:lpstr>
      <vt:lpstr>Urban Area Boundary Process Flow Chart</vt:lpstr>
      <vt:lpstr>FHWA Functional Classification Review Recommendations</vt:lpstr>
      <vt:lpstr>Functional Classification Process Flow Chart</vt:lpstr>
      <vt:lpstr>UABFC Map Requirements</vt:lpstr>
      <vt:lpstr>UAB GIS Data Format</vt:lpstr>
      <vt:lpstr>Functional Classification Reviews</vt:lpstr>
      <vt:lpstr>Urban Area Boundary Adjustment Guidelines and Considerations</vt:lpstr>
      <vt:lpstr>Recommended Statewide Datasets</vt:lpstr>
      <vt:lpstr>Urban Area Adjustment Considerations</vt:lpstr>
      <vt:lpstr>Include entire Municipality</vt:lpstr>
      <vt:lpstr>Include areas with Urban Characteristics</vt:lpstr>
      <vt:lpstr>Include large/significant traffic generators</vt:lpstr>
      <vt:lpstr>Boundary should follow municipal limits or physical features</vt:lpstr>
      <vt:lpstr>Boundary should be simple without irregularities</vt:lpstr>
      <vt:lpstr>Boundary should not split roadways or ramps</vt:lpstr>
      <vt:lpstr>Boundary should be contiguous</vt:lpstr>
      <vt:lpstr>Functional Classification Guidelines and Considerations</vt:lpstr>
      <vt:lpstr>What is Functional Classification</vt:lpstr>
      <vt:lpstr>Functional Classification Criteria</vt:lpstr>
      <vt:lpstr>Functional Classification Decision Tree</vt:lpstr>
      <vt:lpstr>How does FDOT use Functional Classification</vt:lpstr>
      <vt:lpstr>Functional Classification Influencers</vt:lpstr>
      <vt:lpstr>Functional Classification and Trip Purpose</vt:lpstr>
      <vt:lpstr>Functional Classification: Trip Purpose 1-6</vt:lpstr>
      <vt:lpstr>Functional Classification: Trip Purpose 7-12</vt:lpstr>
      <vt:lpstr>Functional Classification Update Triggers</vt:lpstr>
      <vt:lpstr>Functional Classification – Data Inventory Requirements</vt:lpstr>
      <vt:lpstr>Urban Area Boundary:  Dos       and Don’ts</vt:lpstr>
      <vt:lpstr>Urban Area Boundary – Do’s and Don’ts</vt:lpstr>
      <vt:lpstr>Common UA Adjustment Errors</vt:lpstr>
      <vt:lpstr>Common UA Adjustment Errors</vt:lpstr>
      <vt:lpstr>Common UA Adjustment Errors</vt:lpstr>
      <vt:lpstr>Functional Classification:  Dos       and Don’ts</vt:lpstr>
      <vt:lpstr>Functional Classification – Do’s and Don’ts</vt:lpstr>
      <vt:lpstr>Major Construction/Expansion</vt:lpstr>
      <vt:lpstr>Infrastructure Improvements</vt:lpstr>
      <vt:lpstr>Multimodal Purpose</vt:lpstr>
      <vt:lpstr>Extension of Prior Section</vt:lpstr>
      <vt:lpstr>Land Use</vt:lpstr>
      <vt:lpstr>2020 Urban Area Boundary and Functional Classification Hub Site</vt:lpstr>
      <vt:lpstr>Available Data on the UABFC Hub Site</vt:lpstr>
      <vt:lpstr>2010/2020 UABFC Comparison Tool</vt:lpstr>
      <vt:lpstr>UABFC Adjustment Workflow and Data Submission</vt:lpstr>
      <vt:lpstr>UABFC Adjustment Workflow and Data Submission</vt:lpstr>
      <vt:lpstr>Resources</vt:lpstr>
      <vt:lpstr>Questions?</vt:lpstr>
    </vt:vector>
  </TitlesOfParts>
  <Company>HDR,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Melissa</dc:creator>
  <cp:lastModifiedBy>Scott, Jerry</cp:lastModifiedBy>
  <cp:revision>43</cp:revision>
  <cp:lastPrinted>2023-06-21T14:04:13Z</cp:lastPrinted>
  <dcterms:created xsi:type="dcterms:W3CDTF">2019-08-27T17:53:51Z</dcterms:created>
  <dcterms:modified xsi:type="dcterms:W3CDTF">2023-06-21T16:01:05Z</dcterms:modified>
</cp:coreProperties>
</file>