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35"/>
  </p:notesMasterIdLst>
  <p:sldIdLst>
    <p:sldId id="256" r:id="rId5"/>
    <p:sldId id="257" r:id="rId6"/>
    <p:sldId id="258" r:id="rId7"/>
    <p:sldId id="298" r:id="rId8"/>
    <p:sldId id="261" r:id="rId9"/>
    <p:sldId id="272" r:id="rId10"/>
    <p:sldId id="262" r:id="rId11"/>
    <p:sldId id="264" r:id="rId12"/>
    <p:sldId id="265" r:id="rId13"/>
    <p:sldId id="259" r:id="rId14"/>
    <p:sldId id="263" r:id="rId15"/>
    <p:sldId id="266" r:id="rId16"/>
    <p:sldId id="267" r:id="rId17"/>
    <p:sldId id="268" r:id="rId18"/>
    <p:sldId id="295" r:id="rId19"/>
    <p:sldId id="296" r:id="rId20"/>
    <p:sldId id="270" r:id="rId21"/>
    <p:sldId id="283" r:id="rId22"/>
    <p:sldId id="275" r:id="rId23"/>
    <p:sldId id="279" r:id="rId24"/>
    <p:sldId id="276" r:id="rId25"/>
    <p:sldId id="277" r:id="rId26"/>
    <p:sldId id="278" r:id="rId27"/>
    <p:sldId id="281" r:id="rId28"/>
    <p:sldId id="282" r:id="rId29"/>
    <p:sldId id="284" r:id="rId30"/>
    <p:sldId id="286" r:id="rId31"/>
    <p:sldId id="297" r:id="rId32"/>
    <p:sldId id="288" r:id="rId33"/>
    <p:sldId id="287" r:id="rId34"/>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C000"/>
    <a:srgbClr val="ACD4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0941DA-752F-47F9-843B-00ED19115596}" type="doc">
      <dgm:prSet loTypeId="urn:microsoft.com/office/officeart/2005/8/layout/hChevron3" loCatId="process" qsTypeId="urn:microsoft.com/office/officeart/2005/8/quickstyle/simple1" qsCatId="simple" csTypeId="urn:microsoft.com/office/officeart/2005/8/colors/accent1_2" csCatId="accent1" phldr="1"/>
      <dgm:spPr/>
    </dgm:pt>
    <dgm:pt modelId="{D85E1706-5EA5-474E-BBF7-D2A4D9041869}" type="pres">
      <dgm:prSet presAssocID="{400941DA-752F-47F9-843B-00ED19115596}" presName="Name0" presStyleCnt="0">
        <dgm:presLayoutVars>
          <dgm:dir/>
          <dgm:resizeHandles val="exact"/>
        </dgm:presLayoutVars>
      </dgm:prSet>
      <dgm:spPr/>
    </dgm:pt>
  </dgm:ptLst>
  <dgm:cxnLst>
    <dgm:cxn modelId="{81625EA9-BBB9-4A5C-8DF2-D0355D5FF8DE}" type="presOf" srcId="{400941DA-752F-47F9-843B-00ED19115596}" destId="{D85E1706-5EA5-474E-BBF7-D2A4D9041869}"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BEAC53-25AE-41E6-A4DA-45DF8DA447EA}" type="doc">
      <dgm:prSet loTypeId="urn:microsoft.com/office/officeart/2008/layout/NameandTitleOrganizationalChart" loCatId="hierarchy" qsTypeId="urn:microsoft.com/office/officeart/2005/8/quickstyle/simple4" qsCatId="simple" csTypeId="urn:microsoft.com/office/officeart/2005/8/colors/accent1_2" csCatId="accent1" phldr="1"/>
      <dgm:spPr/>
      <dgm:t>
        <a:bodyPr/>
        <a:lstStyle/>
        <a:p>
          <a:endParaRPr lang="en-US"/>
        </a:p>
      </dgm:t>
    </dgm:pt>
    <dgm:pt modelId="{D3E7CA5A-43BC-4291-9E2E-C86B0190954E}">
      <dgm:prSet phldrT="[Text]"/>
      <dgm:spPr/>
      <dgm:t>
        <a:bodyPr/>
        <a:lstStyle/>
        <a:p>
          <a:r>
            <a:rPr lang="en-US"/>
            <a:t>Vince Vacchiano</a:t>
          </a:r>
        </a:p>
      </dgm:t>
    </dgm:pt>
    <dgm:pt modelId="{D9D68E00-A218-4AA6-8F68-5058CE2439CF}" type="parTrans" cxnId="{A83FAB4B-F6D7-416E-9B51-728CC3556C49}">
      <dgm:prSet/>
      <dgm:spPr/>
      <dgm:t>
        <a:bodyPr/>
        <a:lstStyle/>
        <a:p>
          <a:endParaRPr lang="en-US"/>
        </a:p>
      </dgm:t>
    </dgm:pt>
    <dgm:pt modelId="{F64C5A45-FD8B-4BAA-AB78-A03426465F26}" type="sibTrans" cxnId="{A83FAB4B-F6D7-416E-9B51-728CC3556C49}">
      <dgm:prSet/>
      <dgm:spPr/>
      <dgm:t>
        <a:bodyPr/>
        <a:lstStyle/>
        <a:p>
          <a:r>
            <a:rPr lang="en-US"/>
            <a:t>Construction Manager</a:t>
          </a:r>
        </a:p>
      </dgm:t>
    </dgm:pt>
    <dgm:pt modelId="{53660B12-04C4-4412-8D96-835BBF3C548A}" type="asst">
      <dgm:prSet phldrT="[Text]"/>
      <dgm:spPr/>
      <dgm:t>
        <a:bodyPr/>
        <a:lstStyle/>
        <a:p>
          <a:r>
            <a:rPr lang="en-US"/>
            <a:t>Rick Grooms</a:t>
          </a:r>
        </a:p>
      </dgm:t>
    </dgm:pt>
    <dgm:pt modelId="{92D9390E-AD51-4983-A02A-07FDE3FFA758}" type="parTrans" cxnId="{697F01FB-036B-413C-8880-3DA18AF1E7C4}">
      <dgm:prSet/>
      <dgm:spPr/>
      <dgm:t>
        <a:bodyPr/>
        <a:lstStyle/>
        <a:p>
          <a:endParaRPr lang="en-US"/>
        </a:p>
      </dgm:t>
    </dgm:pt>
    <dgm:pt modelId="{EF3BEB69-381F-424D-9FBA-118C3520665D}" type="sibTrans" cxnId="{697F01FB-036B-413C-8880-3DA18AF1E7C4}">
      <dgm:prSet/>
      <dgm:spPr/>
      <dgm:t>
        <a:bodyPr/>
        <a:lstStyle/>
        <a:p>
          <a:r>
            <a:rPr lang="en-US" dirty="0"/>
            <a:t>Special Projects Construction</a:t>
          </a:r>
        </a:p>
      </dgm:t>
    </dgm:pt>
    <dgm:pt modelId="{50CE0114-AF33-496D-8E91-CE2EB78FC245}">
      <dgm:prSet phldrT="[Text]"/>
      <dgm:spPr/>
      <dgm:t>
        <a:bodyPr/>
        <a:lstStyle/>
        <a:p>
          <a:r>
            <a:rPr lang="en-US"/>
            <a:t>Ashley Henning</a:t>
          </a:r>
        </a:p>
      </dgm:t>
    </dgm:pt>
    <dgm:pt modelId="{3554484B-3388-489D-BF14-E377773E42DF}" type="parTrans" cxnId="{67992073-88C7-4A64-B9D6-CDBD748E2A56}">
      <dgm:prSet/>
      <dgm:spPr/>
      <dgm:t>
        <a:bodyPr/>
        <a:lstStyle/>
        <a:p>
          <a:endParaRPr lang="en-US"/>
        </a:p>
      </dgm:t>
    </dgm:pt>
    <dgm:pt modelId="{F17DD398-551D-412C-A789-121463046DF6}" type="sibTrans" cxnId="{67992073-88C7-4A64-B9D6-CDBD748E2A56}">
      <dgm:prSet/>
      <dgm:spPr/>
      <dgm:t>
        <a:bodyPr/>
        <a:lstStyle/>
        <a:p>
          <a:r>
            <a:rPr lang="en-US"/>
            <a:t>Contract Support Specialist</a:t>
          </a:r>
        </a:p>
      </dgm:t>
    </dgm:pt>
    <dgm:pt modelId="{561E329E-EE68-4BF9-A33D-8F40F2D576DB}">
      <dgm:prSet phldrT="[Text]"/>
      <dgm:spPr/>
      <dgm:t>
        <a:bodyPr/>
        <a:lstStyle/>
        <a:p>
          <a:r>
            <a:rPr lang="en-US"/>
            <a:t>Deborah White</a:t>
          </a:r>
        </a:p>
      </dgm:t>
    </dgm:pt>
    <dgm:pt modelId="{B2EFA578-9BE7-4014-8EF7-16417FC1D287}" type="parTrans" cxnId="{2F085350-7B56-4FC0-85F2-88520EBC7053}">
      <dgm:prSet/>
      <dgm:spPr/>
      <dgm:t>
        <a:bodyPr/>
        <a:lstStyle/>
        <a:p>
          <a:endParaRPr lang="en-US"/>
        </a:p>
      </dgm:t>
    </dgm:pt>
    <dgm:pt modelId="{6C2C9B0F-5111-44C6-A920-C86F4F99EE45}" type="sibTrans" cxnId="{2F085350-7B56-4FC0-85F2-88520EBC7053}">
      <dgm:prSet/>
      <dgm:spPr/>
      <dgm:t>
        <a:bodyPr/>
        <a:lstStyle/>
        <a:p>
          <a:r>
            <a:rPr lang="en-US"/>
            <a:t>Consultant Project Administrator</a:t>
          </a:r>
        </a:p>
      </dgm:t>
    </dgm:pt>
    <dgm:pt modelId="{C97B87A6-CED5-4967-868D-7DA8EA5B199E}">
      <dgm:prSet phldrT="[Text]"/>
      <dgm:spPr/>
      <dgm:t>
        <a:bodyPr/>
        <a:lstStyle/>
        <a:p>
          <a:r>
            <a:rPr lang="en-US"/>
            <a:t>Chris Jones</a:t>
          </a:r>
        </a:p>
      </dgm:t>
    </dgm:pt>
    <dgm:pt modelId="{11ABAEB6-7715-483A-8AF4-2A4E6353D10A}" type="parTrans" cxnId="{8A82AB50-EBA6-4CFD-AFF7-601F98B4F3BE}">
      <dgm:prSet/>
      <dgm:spPr/>
      <dgm:t>
        <a:bodyPr/>
        <a:lstStyle/>
        <a:p>
          <a:endParaRPr lang="en-US"/>
        </a:p>
      </dgm:t>
    </dgm:pt>
    <dgm:pt modelId="{6B770DBE-7729-46F3-A310-E59B26DCD694}" type="sibTrans" cxnId="{8A82AB50-EBA6-4CFD-AFF7-601F98B4F3BE}">
      <dgm:prSet/>
      <dgm:spPr/>
      <dgm:t>
        <a:bodyPr/>
        <a:lstStyle/>
        <a:p>
          <a:r>
            <a:rPr lang="en-US"/>
            <a:t>Consultant Quality Assurance Specialist</a:t>
          </a:r>
        </a:p>
      </dgm:t>
    </dgm:pt>
    <dgm:pt modelId="{22CE2052-82A4-428F-AABE-2DDAA556719C}" type="pres">
      <dgm:prSet presAssocID="{72BEAC53-25AE-41E6-A4DA-45DF8DA447EA}" presName="hierChild1" presStyleCnt="0">
        <dgm:presLayoutVars>
          <dgm:orgChart val="1"/>
          <dgm:chPref val="1"/>
          <dgm:dir/>
          <dgm:animOne val="branch"/>
          <dgm:animLvl val="lvl"/>
          <dgm:resizeHandles/>
        </dgm:presLayoutVars>
      </dgm:prSet>
      <dgm:spPr/>
    </dgm:pt>
    <dgm:pt modelId="{AA7B5CA6-386C-4CF0-83A9-28621C7032B1}" type="pres">
      <dgm:prSet presAssocID="{D3E7CA5A-43BC-4291-9E2E-C86B0190954E}" presName="hierRoot1" presStyleCnt="0">
        <dgm:presLayoutVars>
          <dgm:hierBranch val="init"/>
        </dgm:presLayoutVars>
      </dgm:prSet>
      <dgm:spPr/>
    </dgm:pt>
    <dgm:pt modelId="{4EEB336F-6E91-43F8-91A2-713DCBA3CEC0}" type="pres">
      <dgm:prSet presAssocID="{D3E7CA5A-43BC-4291-9E2E-C86B0190954E}" presName="rootComposite1" presStyleCnt="0"/>
      <dgm:spPr/>
    </dgm:pt>
    <dgm:pt modelId="{923447E4-0D40-4A5A-AEF0-572D91356904}" type="pres">
      <dgm:prSet presAssocID="{D3E7CA5A-43BC-4291-9E2E-C86B0190954E}" presName="rootText1" presStyleLbl="node0" presStyleIdx="0" presStyleCnt="1">
        <dgm:presLayoutVars>
          <dgm:chMax/>
          <dgm:chPref val="3"/>
        </dgm:presLayoutVars>
      </dgm:prSet>
      <dgm:spPr/>
    </dgm:pt>
    <dgm:pt modelId="{6F4C020A-69E3-4FD2-827F-A0F306DC75CC}" type="pres">
      <dgm:prSet presAssocID="{D3E7CA5A-43BC-4291-9E2E-C86B0190954E}" presName="titleText1" presStyleLbl="fgAcc0" presStyleIdx="0" presStyleCnt="1">
        <dgm:presLayoutVars>
          <dgm:chMax val="0"/>
          <dgm:chPref val="0"/>
        </dgm:presLayoutVars>
      </dgm:prSet>
      <dgm:spPr/>
    </dgm:pt>
    <dgm:pt modelId="{CB5F2F9B-42D6-4F54-8949-352A008B1CE6}" type="pres">
      <dgm:prSet presAssocID="{D3E7CA5A-43BC-4291-9E2E-C86B0190954E}" presName="rootConnector1" presStyleLbl="node1" presStyleIdx="0" presStyleCnt="3"/>
      <dgm:spPr/>
    </dgm:pt>
    <dgm:pt modelId="{90E71A67-6FB5-413A-8412-35DA736D613A}" type="pres">
      <dgm:prSet presAssocID="{D3E7CA5A-43BC-4291-9E2E-C86B0190954E}" presName="hierChild2" presStyleCnt="0"/>
      <dgm:spPr/>
    </dgm:pt>
    <dgm:pt modelId="{CA316D29-3E99-49FD-B72C-4D5F310598AC}" type="pres">
      <dgm:prSet presAssocID="{3554484B-3388-489D-BF14-E377773E42DF}" presName="Name37" presStyleLbl="parChTrans1D2" presStyleIdx="0" presStyleCnt="4"/>
      <dgm:spPr/>
    </dgm:pt>
    <dgm:pt modelId="{C8D27FB0-D200-407E-960F-2ED9D2BD92CB}" type="pres">
      <dgm:prSet presAssocID="{50CE0114-AF33-496D-8E91-CE2EB78FC245}" presName="hierRoot2" presStyleCnt="0">
        <dgm:presLayoutVars>
          <dgm:hierBranch val="init"/>
        </dgm:presLayoutVars>
      </dgm:prSet>
      <dgm:spPr/>
    </dgm:pt>
    <dgm:pt modelId="{ACD6327A-0389-430C-8EC2-C9D7B5697C03}" type="pres">
      <dgm:prSet presAssocID="{50CE0114-AF33-496D-8E91-CE2EB78FC245}" presName="rootComposite" presStyleCnt="0"/>
      <dgm:spPr/>
    </dgm:pt>
    <dgm:pt modelId="{3BDEEA44-FAB1-47C0-863A-BD9765FD2496}" type="pres">
      <dgm:prSet presAssocID="{50CE0114-AF33-496D-8E91-CE2EB78FC245}" presName="rootText" presStyleLbl="node1" presStyleIdx="0" presStyleCnt="3">
        <dgm:presLayoutVars>
          <dgm:chMax/>
          <dgm:chPref val="3"/>
        </dgm:presLayoutVars>
      </dgm:prSet>
      <dgm:spPr/>
    </dgm:pt>
    <dgm:pt modelId="{36697BD7-9966-41B7-8851-70BCF110B3BB}" type="pres">
      <dgm:prSet presAssocID="{50CE0114-AF33-496D-8E91-CE2EB78FC245}" presName="titleText2" presStyleLbl="fgAcc1" presStyleIdx="0" presStyleCnt="3">
        <dgm:presLayoutVars>
          <dgm:chMax val="0"/>
          <dgm:chPref val="0"/>
        </dgm:presLayoutVars>
      </dgm:prSet>
      <dgm:spPr/>
    </dgm:pt>
    <dgm:pt modelId="{FF2A22DC-4944-4099-AFDF-2DFE835CEF65}" type="pres">
      <dgm:prSet presAssocID="{50CE0114-AF33-496D-8E91-CE2EB78FC245}" presName="rootConnector" presStyleLbl="node2" presStyleIdx="0" presStyleCnt="0"/>
      <dgm:spPr/>
    </dgm:pt>
    <dgm:pt modelId="{DA9A8BE9-22BD-409C-BB25-E9CA8B819B06}" type="pres">
      <dgm:prSet presAssocID="{50CE0114-AF33-496D-8E91-CE2EB78FC245}" presName="hierChild4" presStyleCnt="0"/>
      <dgm:spPr/>
    </dgm:pt>
    <dgm:pt modelId="{D54692A0-23F5-4596-9CFC-AF4310902CAE}" type="pres">
      <dgm:prSet presAssocID="{50CE0114-AF33-496D-8E91-CE2EB78FC245}" presName="hierChild5" presStyleCnt="0"/>
      <dgm:spPr/>
    </dgm:pt>
    <dgm:pt modelId="{2B783567-421B-4EA5-9307-3477CD83D3D9}" type="pres">
      <dgm:prSet presAssocID="{B2EFA578-9BE7-4014-8EF7-16417FC1D287}" presName="Name37" presStyleLbl="parChTrans1D2" presStyleIdx="1" presStyleCnt="4"/>
      <dgm:spPr/>
    </dgm:pt>
    <dgm:pt modelId="{75E1E701-888C-4D3C-BEFA-CF8D162BC66F}" type="pres">
      <dgm:prSet presAssocID="{561E329E-EE68-4BF9-A33D-8F40F2D576DB}" presName="hierRoot2" presStyleCnt="0">
        <dgm:presLayoutVars>
          <dgm:hierBranch val="init"/>
        </dgm:presLayoutVars>
      </dgm:prSet>
      <dgm:spPr/>
    </dgm:pt>
    <dgm:pt modelId="{E3407A82-E68A-4699-B661-CB4DA647FAE4}" type="pres">
      <dgm:prSet presAssocID="{561E329E-EE68-4BF9-A33D-8F40F2D576DB}" presName="rootComposite" presStyleCnt="0"/>
      <dgm:spPr/>
    </dgm:pt>
    <dgm:pt modelId="{8E82CA46-2EF8-4CFB-B957-7F67A0E2D783}" type="pres">
      <dgm:prSet presAssocID="{561E329E-EE68-4BF9-A33D-8F40F2D576DB}" presName="rootText" presStyleLbl="node1" presStyleIdx="1" presStyleCnt="3">
        <dgm:presLayoutVars>
          <dgm:chMax/>
          <dgm:chPref val="3"/>
        </dgm:presLayoutVars>
      </dgm:prSet>
      <dgm:spPr/>
    </dgm:pt>
    <dgm:pt modelId="{56D4115F-F3DE-41B4-9FE6-8691FEF0B09A}" type="pres">
      <dgm:prSet presAssocID="{561E329E-EE68-4BF9-A33D-8F40F2D576DB}" presName="titleText2" presStyleLbl="fgAcc1" presStyleIdx="1" presStyleCnt="3">
        <dgm:presLayoutVars>
          <dgm:chMax val="0"/>
          <dgm:chPref val="0"/>
        </dgm:presLayoutVars>
      </dgm:prSet>
      <dgm:spPr/>
    </dgm:pt>
    <dgm:pt modelId="{9BECAB80-AAE4-43CC-80D9-80612FD9F4F4}" type="pres">
      <dgm:prSet presAssocID="{561E329E-EE68-4BF9-A33D-8F40F2D576DB}" presName="rootConnector" presStyleLbl="node2" presStyleIdx="0" presStyleCnt="0"/>
      <dgm:spPr/>
    </dgm:pt>
    <dgm:pt modelId="{628A5D0D-F346-4A5A-ACC7-A0795F5B254A}" type="pres">
      <dgm:prSet presAssocID="{561E329E-EE68-4BF9-A33D-8F40F2D576DB}" presName="hierChild4" presStyleCnt="0"/>
      <dgm:spPr/>
    </dgm:pt>
    <dgm:pt modelId="{75C00875-0044-4E2E-B16E-5342CBE4B101}" type="pres">
      <dgm:prSet presAssocID="{561E329E-EE68-4BF9-A33D-8F40F2D576DB}" presName="hierChild5" presStyleCnt="0"/>
      <dgm:spPr/>
    </dgm:pt>
    <dgm:pt modelId="{E36326DF-7C1B-4843-AD56-7C3E8F97B423}" type="pres">
      <dgm:prSet presAssocID="{11ABAEB6-7715-483A-8AF4-2A4E6353D10A}" presName="Name37" presStyleLbl="parChTrans1D2" presStyleIdx="2" presStyleCnt="4"/>
      <dgm:spPr/>
    </dgm:pt>
    <dgm:pt modelId="{8CA61C59-2372-4429-835E-9E60FD3B9BB5}" type="pres">
      <dgm:prSet presAssocID="{C97B87A6-CED5-4967-868D-7DA8EA5B199E}" presName="hierRoot2" presStyleCnt="0">
        <dgm:presLayoutVars>
          <dgm:hierBranch val="init"/>
        </dgm:presLayoutVars>
      </dgm:prSet>
      <dgm:spPr/>
    </dgm:pt>
    <dgm:pt modelId="{A6AC2297-2D0B-4DF4-8A0C-30CAA802D62B}" type="pres">
      <dgm:prSet presAssocID="{C97B87A6-CED5-4967-868D-7DA8EA5B199E}" presName="rootComposite" presStyleCnt="0"/>
      <dgm:spPr/>
    </dgm:pt>
    <dgm:pt modelId="{E39E37B2-58D8-4FD7-8A3F-44A8E85CF8EE}" type="pres">
      <dgm:prSet presAssocID="{C97B87A6-CED5-4967-868D-7DA8EA5B199E}" presName="rootText" presStyleLbl="node1" presStyleIdx="2" presStyleCnt="3">
        <dgm:presLayoutVars>
          <dgm:chMax/>
          <dgm:chPref val="3"/>
        </dgm:presLayoutVars>
      </dgm:prSet>
      <dgm:spPr/>
    </dgm:pt>
    <dgm:pt modelId="{D82DDA74-46F3-4ADB-9C75-A1F5B47E2744}" type="pres">
      <dgm:prSet presAssocID="{C97B87A6-CED5-4967-868D-7DA8EA5B199E}" presName="titleText2" presStyleLbl="fgAcc1" presStyleIdx="2" presStyleCnt="3">
        <dgm:presLayoutVars>
          <dgm:chMax val="0"/>
          <dgm:chPref val="0"/>
        </dgm:presLayoutVars>
      </dgm:prSet>
      <dgm:spPr/>
    </dgm:pt>
    <dgm:pt modelId="{A012170F-3B0D-4591-88C8-EED4141C2F4E}" type="pres">
      <dgm:prSet presAssocID="{C97B87A6-CED5-4967-868D-7DA8EA5B199E}" presName="rootConnector" presStyleLbl="node2" presStyleIdx="0" presStyleCnt="0"/>
      <dgm:spPr/>
    </dgm:pt>
    <dgm:pt modelId="{0D8547AF-F76C-44FE-8256-A8EBE72F283A}" type="pres">
      <dgm:prSet presAssocID="{C97B87A6-CED5-4967-868D-7DA8EA5B199E}" presName="hierChild4" presStyleCnt="0"/>
      <dgm:spPr/>
    </dgm:pt>
    <dgm:pt modelId="{20E041EE-6000-41B6-AC48-D5ED72B711D3}" type="pres">
      <dgm:prSet presAssocID="{C97B87A6-CED5-4967-868D-7DA8EA5B199E}" presName="hierChild5" presStyleCnt="0"/>
      <dgm:spPr/>
    </dgm:pt>
    <dgm:pt modelId="{7886465B-2201-48E4-AADA-B23B1CF0BBCC}" type="pres">
      <dgm:prSet presAssocID="{D3E7CA5A-43BC-4291-9E2E-C86B0190954E}" presName="hierChild3" presStyleCnt="0"/>
      <dgm:spPr/>
    </dgm:pt>
    <dgm:pt modelId="{86D3BB00-B858-43B4-B031-03F0FA213DE5}" type="pres">
      <dgm:prSet presAssocID="{92D9390E-AD51-4983-A02A-07FDE3FFA758}" presName="Name96" presStyleLbl="parChTrans1D2" presStyleIdx="3" presStyleCnt="4"/>
      <dgm:spPr/>
    </dgm:pt>
    <dgm:pt modelId="{AC3AFD3E-8E68-44B9-ABB5-7FEC267497F9}" type="pres">
      <dgm:prSet presAssocID="{53660B12-04C4-4412-8D96-835BBF3C548A}" presName="hierRoot3" presStyleCnt="0">
        <dgm:presLayoutVars>
          <dgm:hierBranch val="init"/>
        </dgm:presLayoutVars>
      </dgm:prSet>
      <dgm:spPr/>
    </dgm:pt>
    <dgm:pt modelId="{8D4361A2-6B8C-4C8E-8A53-1CDDE1AF00E8}" type="pres">
      <dgm:prSet presAssocID="{53660B12-04C4-4412-8D96-835BBF3C548A}" presName="rootComposite3" presStyleCnt="0"/>
      <dgm:spPr/>
    </dgm:pt>
    <dgm:pt modelId="{0E5CF101-320C-49A5-B8DF-A9880BD2B10B}" type="pres">
      <dgm:prSet presAssocID="{53660B12-04C4-4412-8D96-835BBF3C548A}" presName="rootText3" presStyleLbl="asst1" presStyleIdx="0" presStyleCnt="1">
        <dgm:presLayoutVars>
          <dgm:chPref val="3"/>
        </dgm:presLayoutVars>
      </dgm:prSet>
      <dgm:spPr/>
    </dgm:pt>
    <dgm:pt modelId="{F6D20B5B-930C-4E2D-9FAE-A2BBF908F3B5}" type="pres">
      <dgm:prSet presAssocID="{53660B12-04C4-4412-8D96-835BBF3C548A}" presName="titleText3" presStyleLbl="fgAcc2" presStyleIdx="0" presStyleCnt="1">
        <dgm:presLayoutVars>
          <dgm:chMax val="0"/>
          <dgm:chPref val="0"/>
        </dgm:presLayoutVars>
      </dgm:prSet>
      <dgm:spPr/>
    </dgm:pt>
    <dgm:pt modelId="{47B174B3-0BA7-411D-BA6B-3C170B9C7F0E}" type="pres">
      <dgm:prSet presAssocID="{53660B12-04C4-4412-8D96-835BBF3C548A}" presName="rootConnector3" presStyleLbl="asst1" presStyleIdx="0" presStyleCnt="1"/>
      <dgm:spPr/>
    </dgm:pt>
    <dgm:pt modelId="{15A50B83-F2AB-48A5-B653-4E56F880905C}" type="pres">
      <dgm:prSet presAssocID="{53660B12-04C4-4412-8D96-835BBF3C548A}" presName="hierChild6" presStyleCnt="0"/>
      <dgm:spPr/>
    </dgm:pt>
    <dgm:pt modelId="{3F3502C5-776D-4623-AB28-69D9B4C42D03}" type="pres">
      <dgm:prSet presAssocID="{53660B12-04C4-4412-8D96-835BBF3C548A}" presName="hierChild7" presStyleCnt="0"/>
      <dgm:spPr/>
    </dgm:pt>
  </dgm:ptLst>
  <dgm:cxnLst>
    <dgm:cxn modelId="{8A4A1106-8CE5-46F3-8F6E-924E09948C85}" type="presOf" srcId="{3554484B-3388-489D-BF14-E377773E42DF}" destId="{CA316D29-3E99-49FD-B72C-4D5F310598AC}" srcOrd="0" destOrd="0" presId="urn:microsoft.com/office/officeart/2008/layout/NameandTitleOrganizationalChart"/>
    <dgm:cxn modelId="{3E846913-7F76-4B0F-B261-166E01E8E4AC}" type="presOf" srcId="{53660B12-04C4-4412-8D96-835BBF3C548A}" destId="{47B174B3-0BA7-411D-BA6B-3C170B9C7F0E}" srcOrd="1" destOrd="0" presId="urn:microsoft.com/office/officeart/2008/layout/NameandTitleOrganizationalChart"/>
    <dgm:cxn modelId="{BDC4D524-9684-44C9-BEDD-8384711E12F5}" type="presOf" srcId="{92D9390E-AD51-4983-A02A-07FDE3FFA758}" destId="{86D3BB00-B858-43B4-B031-03F0FA213DE5}" srcOrd="0" destOrd="0" presId="urn:microsoft.com/office/officeart/2008/layout/NameandTitleOrganizationalChart"/>
    <dgm:cxn modelId="{3D43CB2C-31D7-4A34-A47D-743E04477ACC}" type="presOf" srcId="{72BEAC53-25AE-41E6-A4DA-45DF8DA447EA}" destId="{22CE2052-82A4-428F-AABE-2DDAA556719C}" srcOrd="0" destOrd="0" presId="urn:microsoft.com/office/officeart/2008/layout/NameandTitleOrganizationalChart"/>
    <dgm:cxn modelId="{C45EEC2F-CD90-4736-8B8F-8CC74FB5084C}" type="presOf" srcId="{561E329E-EE68-4BF9-A33D-8F40F2D576DB}" destId="{9BECAB80-AAE4-43CC-80D9-80612FD9F4F4}" srcOrd="1" destOrd="0" presId="urn:microsoft.com/office/officeart/2008/layout/NameandTitleOrganizationalChart"/>
    <dgm:cxn modelId="{04A51B32-C8AC-4E80-96BB-5821829BD87F}" type="presOf" srcId="{C97B87A6-CED5-4967-868D-7DA8EA5B199E}" destId="{E39E37B2-58D8-4FD7-8A3F-44A8E85CF8EE}" srcOrd="0" destOrd="0" presId="urn:microsoft.com/office/officeart/2008/layout/NameandTitleOrganizationalChart"/>
    <dgm:cxn modelId="{616B533C-16ED-4E22-B392-EBA239581750}" type="presOf" srcId="{50CE0114-AF33-496D-8E91-CE2EB78FC245}" destId="{3BDEEA44-FAB1-47C0-863A-BD9765FD2496}" srcOrd="0" destOrd="0" presId="urn:microsoft.com/office/officeart/2008/layout/NameandTitleOrganizationalChart"/>
    <dgm:cxn modelId="{DC9A245D-E843-4176-B98A-5CEDA8AC72FB}" type="presOf" srcId="{F17DD398-551D-412C-A789-121463046DF6}" destId="{36697BD7-9966-41B7-8851-70BCF110B3BB}" srcOrd="0" destOrd="0" presId="urn:microsoft.com/office/officeart/2008/layout/NameandTitleOrganizationalChart"/>
    <dgm:cxn modelId="{09709D44-8934-4AD2-AE58-EB2BFDB497D5}" type="presOf" srcId="{11ABAEB6-7715-483A-8AF4-2A4E6353D10A}" destId="{E36326DF-7C1B-4843-AD56-7C3E8F97B423}" srcOrd="0" destOrd="0" presId="urn:microsoft.com/office/officeart/2008/layout/NameandTitleOrganizationalChart"/>
    <dgm:cxn modelId="{EDE87066-B19A-410F-A5FE-9ABD05B4FBF4}" type="presOf" srcId="{EF3BEB69-381F-424D-9FBA-118C3520665D}" destId="{F6D20B5B-930C-4E2D-9FAE-A2BBF908F3B5}" srcOrd="0" destOrd="0" presId="urn:microsoft.com/office/officeart/2008/layout/NameandTitleOrganizationalChart"/>
    <dgm:cxn modelId="{4FF6274B-AC95-423C-B8D2-B9F9FE79C349}" type="presOf" srcId="{D3E7CA5A-43BC-4291-9E2E-C86B0190954E}" destId="{CB5F2F9B-42D6-4F54-8949-352A008B1CE6}" srcOrd="1" destOrd="0" presId="urn:microsoft.com/office/officeart/2008/layout/NameandTitleOrganizationalChart"/>
    <dgm:cxn modelId="{A83FAB4B-F6D7-416E-9B51-728CC3556C49}" srcId="{72BEAC53-25AE-41E6-A4DA-45DF8DA447EA}" destId="{D3E7CA5A-43BC-4291-9E2E-C86B0190954E}" srcOrd="0" destOrd="0" parTransId="{D9D68E00-A218-4AA6-8F68-5058CE2439CF}" sibTransId="{F64C5A45-FD8B-4BAA-AB78-A03426465F26}"/>
    <dgm:cxn modelId="{2F085350-7B56-4FC0-85F2-88520EBC7053}" srcId="{D3E7CA5A-43BC-4291-9E2E-C86B0190954E}" destId="{561E329E-EE68-4BF9-A33D-8F40F2D576DB}" srcOrd="2" destOrd="0" parTransId="{B2EFA578-9BE7-4014-8EF7-16417FC1D287}" sibTransId="{6C2C9B0F-5111-44C6-A920-C86F4F99EE45}"/>
    <dgm:cxn modelId="{8A82AB50-EBA6-4CFD-AFF7-601F98B4F3BE}" srcId="{D3E7CA5A-43BC-4291-9E2E-C86B0190954E}" destId="{C97B87A6-CED5-4967-868D-7DA8EA5B199E}" srcOrd="3" destOrd="0" parTransId="{11ABAEB6-7715-483A-8AF4-2A4E6353D10A}" sibTransId="{6B770DBE-7729-46F3-A310-E59B26DCD694}"/>
    <dgm:cxn modelId="{67992073-88C7-4A64-B9D6-CDBD748E2A56}" srcId="{D3E7CA5A-43BC-4291-9E2E-C86B0190954E}" destId="{50CE0114-AF33-496D-8E91-CE2EB78FC245}" srcOrd="1" destOrd="0" parTransId="{3554484B-3388-489D-BF14-E377773E42DF}" sibTransId="{F17DD398-551D-412C-A789-121463046DF6}"/>
    <dgm:cxn modelId="{34EF3594-0CFA-449C-AAD2-F7F53003ABC4}" type="presOf" srcId="{561E329E-EE68-4BF9-A33D-8F40F2D576DB}" destId="{8E82CA46-2EF8-4CFB-B957-7F67A0E2D783}" srcOrd="0" destOrd="0" presId="urn:microsoft.com/office/officeart/2008/layout/NameandTitleOrganizationalChart"/>
    <dgm:cxn modelId="{A12008A6-31BE-4CF6-A36B-D3374DC6CDBC}" type="presOf" srcId="{C97B87A6-CED5-4967-868D-7DA8EA5B199E}" destId="{A012170F-3B0D-4591-88C8-EED4141C2F4E}" srcOrd="1" destOrd="0" presId="urn:microsoft.com/office/officeart/2008/layout/NameandTitleOrganizationalChart"/>
    <dgm:cxn modelId="{2EB849AD-F2C4-40B0-850C-A21AE6DEA141}" type="presOf" srcId="{50CE0114-AF33-496D-8E91-CE2EB78FC245}" destId="{FF2A22DC-4944-4099-AFDF-2DFE835CEF65}" srcOrd="1" destOrd="0" presId="urn:microsoft.com/office/officeart/2008/layout/NameandTitleOrganizationalChart"/>
    <dgm:cxn modelId="{A65CB0AE-3C78-4D46-8F68-887D34FEC85F}" type="presOf" srcId="{6B770DBE-7729-46F3-A310-E59B26DCD694}" destId="{D82DDA74-46F3-4ADB-9C75-A1F5B47E2744}" srcOrd="0" destOrd="0" presId="urn:microsoft.com/office/officeart/2008/layout/NameandTitleOrganizationalChart"/>
    <dgm:cxn modelId="{0B521FB8-24BE-48BC-A927-6D8A1353AE00}" type="presOf" srcId="{B2EFA578-9BE7-4014-8EF7-16417FC1D287}" destId="{2B783567-421B-4EA5-9307-3477CD83D3D9}" srcOrd="0" destOrd="0" presId="urn:microsoft.com/office/officeart/2008/layout/NameandTitleOrganizationalChart"/>
    <dgm:cxn modelId="{FADBDCBC-42F2-4559-AE7C-62C70C591116}" type="presOf" srcId="{6C2C9B0F-5111-44C6-A920-C86F4F99EE45}" destId="{56D4115F-F3DE-41B4-9FE6-8691FEF0B09A}" srcOrd="0" destOrd="0" presId="urn:microsoft.com/office/officeart/2008/layout/NameandTitleOrganizationalChart"/>
    <dgm:cxn modelId="{4EECD7D7-ED7A-477A-A1BF-2560F6F59312}" type="presOf" srcId="{53660B12-04C4-4412-8D96-835BBF3C548A}" destId="{0E5CF101-320C-49A5-B8DF-A9880BD2B10B}" srcOrd="0" destOrd="0" presId="urn:microsoft.com/office/officeart/2008/layout/NameandTitleOrganizationalChart"/>
    <dgm:cxn modelId="{1DAE25DC-F585-4480-AAF2-7E4490E84218}" type="presOf" srcId="{D3E7CA5A-43BC-4291-9E2E-C86B0190954E}" destId="{923447E4-0D40-4A5A-AEF0-572D91356904}" srcOrd="0" destOrd="0" presId="urn:microsoft.com/office/officeart/2008/layout/NameandTitleOrganizationalChart"/>
    <dgm:cxn modelId="{697F01FB-036B-413C-8880-3DA18AF1E7C4}" srcId="{D3E7CA5A-43BC-4291-9E2E-C86B0190954E}" destId="{53660B12-04C4-4412-8D96-835BBF3C548A}" srcOrd="0" destOrd="0" parTransId="{92D9390E-AD51-4983-A02A-07FDE3FFA758}" sibTransId="{EF3BEB69-381F-424D-9FBA-118C3520665D}"/>
    <dgm:cxn modelId="{1F16D3FB-B141-4057-AADC-B9B2799AC027}" type="presOf" srcId="{F64C5A45-FD8B-4BAA-AB78-A03426465F26}" destId="{6F4C020A-69E3-4FD2-827F-A0F306DC75CC}" srcOrd="0" destOrd="0" presId="urn:microsoft.com/office/officeart/2008/layout/NameandTitleOrganizationalChart"/>
    <dgm:cxn modelId="{5955BAD6-475F-4FDB-98B2-C2098546640F}" type="presParOf" srcId="{22CE2052-82A4-428F-AABE-2DDAA556719C}" destId="{AA7B5CA6-386C-4CF0-83A9-28621C7032B1}" srcOrd="0" destOrd="0" presId="urn:microsoft.com/office/officeart/2008/layout/NameandTitleOrganizationalChart"/>
    <dgm:cxn modelId="{BCC8E0EA-8A4C-42F3-BCC6-C311CA44D2EA}" type="presParOf" srcId="{AA7B5CA6-386C-4CF0-83A9-28621C7032B1}" destId="{4EEB336F-6E91-43F8-91A2-713DCBA3CEC0}" srcOrd="0" destOrd="0" presId="urn:microsoft.com/office/officeart/2008/layout/NameandTitleOrganizationalChart"/>
    <dgm:cxn modelId="{C30C1143-527A-4D65-985A-C76BF5E4910F}" type="presParOf" srcId="{4EEB336F-6E91-43F8-91A2-713DCBA3CEC0}" destId="{923447E4-0D40-4A5A-AEF0-572D91356904}" srcOrd="0" destOrd="0" presId="urn:microsoft.com/office/officeart/2008/layout/NameandTitleOrganizationalChart"/>
    <dgm:cxn modelId="{24E61011-10F4-4078-8BE6-420866BBD28D}" type="presParOf" srcId="{4EEB336F-6E91-43F8-91A2-713DCBA3CEC0}" destId="{6F4C020A-69E3-4FD2-827F-A0F306DC75CC}" srcOrd="1" destOrd="0" presId="urn:microsoft.com/office/officeart/2008/layout/NameandTitleOrganizationalChart"/>
    <dgm:cxn modelId="{05AE6363-AFD3-46A7-979F-8F4DEC223046}" type="presParOf" srcId="{4EEB336F-6E91-43F8-91A2-713DCBA3CEC0}" destId="{CB5F2F9B-42D6-4F54-8949-352A008B1CE6}" srcOrd="2" destOrd="0" presId="urn:microsoft.com/office/officeart/2008/layout/NameandTitleOrganizationalChart"/>
    <dgm:cxn modelId="{5FD01B96-B87A-41B6-821A-50B19015E12A}" type="presParOf" srcId="{AA7B5CA6-386C-4CF0-83A9-28621C7032B1}" destId="{90E71A67-6FB5-413A-8412-35DA736D613A}" srcOrd="1" destOrd="0" presId="urn:microsoft.com/office/officeart/2008/layout/NameandTitleOrganizationalChart"/>
    <dgm:cxn modelId="{6C7EB2E6-FA46-44B6-B5C6-00A5EA7855B6}" type="presParOf" srcId="{90E71A67-6FB5-413A-8412-35DA736D613A}" destId="{CA316D29-3E99-49FD-B72C-4D5F310598AC}" srcOrd="0" destOrd="0" presId="urn:microsoft.com/office/officeart/2008/layout/NameandTitleOrganizationalChart"/>
    <dgm:cxn modelId="{6FDF8713-38FD-4F59-B49C-733DC44FBDF9}" type="presParOf" srcId="{90E71A67-6FB5-413A-8412-35DA736D613A}" destId="{C8D27FB0-D200-407E-960F-2ED9D2BD92CB}" srcOrd="1" destOrd="0" presId="urn:microsoft.com/office/officeart/2008/layout/NameandTitleOrganizationalChart"/>
    <dgm:cxn modelId="{1EA17498-95A2-470D-BAF8-39FFE1E6F1D4}" type="presParOf" srcId="{C8D27FB0-D200-407E-960F-2ED9D2BD92CB}" destId="{ACD6327A-0389-430C-8EC2-C9D7B5697C03}" srcOrd="0" destOrd="0" presId="urn:microsoft.com/office/officeart/2008/layout/NameandTitleOrganizationalChart"/>
    <dgm:cxn modelId="{BB15DB94-52BD-40DB-8C67-D781331074F1}" type="presParOf" srcId="{ACD6327A-0389-430C-8EC2-C9D7B5697C03}" destId="{3BDEEA44-FAB1-47C0-863A-BD9765FD2496}" srcOrd="0" destOrd="0" presId="urn:microsoft.com/office/officeart/2008/layout/NameandTitleOrganizationalChart"/>
    <dgm:cxn modelId="{3AC8D55F-79EE-476C-A7AA-D1E9FF9B30F3}" type="presParOf" srcId="{ACD6327A-0389-430C-8EC2-C9D7B5697C03}" destId="{36697BD7-9966-41B7-8851-70BCF110B3BB}" srcOrd="1" destOrd="0" presId="urn:microsoft.com/office/officeart/2008/layout/NameandTitleOrganizationalChart"/>
    <dgm:cxn modelId="{5B9D91E4-7EFB-4DB9-87DF-ED0D518F1910}" type="presParOf" srcId="{ACD6327A-0389-430C-8EC2-C9D7B5697C03}" destId="{FF2A22DC-4944-4099-AFDF-2DFE835CEF65}" srcOrd="2" destOrd="0" presId="urn:microsoft.com/office/officeart/2008/layout/NameandTitleOrganizationalChart"/>
    <dgm:cxn modelId="{23CC7F60-D68A-43D5-836A-779CCFB992AF}" type="presParOf" srcId="{C8D27FB0-D200-407E-960F-2ED9D2BD92CB}" destId="{DA9A8BE9-22BD-409C-BB25-E9CA8B819B06}" srcOrd="1" destOrd="0" presId="urn:microsoft.com/office/officeart/2008/layout/NameandTitleOrganizationalChart"/>
    <dgm:cxn modelId="{0EBA1D7C-30C7-40C1-BC0F-92D9CC973E95}" type="presParOf" srcId="{C8D27FB0-D200-407E-960F-2ED9D2BD92CB}" destId="{D54692A0-23F5-4596-9CFC-AF4310902CAE}" srcOrd="2" destOrd="0" presId="urn:microsoft.com/office/officeart/2008/layout/NameandTitleOrganizationalChart"/>
    <dgm:cxn modelId="{AA43C362-3EF1-43A0-9C7A-DE33DDDB9667}" type="presParOf" srcId="{90E71A67-6FB5-413A-8412-35DA736D613A}" destId="{2B783567-421B-4EA5-9307-3477CD83D3D9}" srcOrd="2" destOrd="0" presId="urn:microsoft.com/office/officeart/2008/layout/NameandTitleOrganizationalChart"/>
    <dgm:cxn modelId="{431C3746-9A0C-40D9-BE60-BFC077CB5D54}" type="presParOf" srcId="{90E71A67-6FB5-413A-8412-35DA736D613A}" destId="{75E1E701-888C-4D3C-BEFA-CF8D162BC66F}" srcOrd="3" destOrd="0" presId="urn:microsoft.com/office/officeart/2008/layout/NameandTitleOrganizationalChart"/>
    <dgm:cxn modelId="{5CAD86C4-4015-44E1-860F-8CE4286DCB3F}" type="presParOf" srcId="{75E1E701-888C-4D3C-BEFA-CF8D162BC66F}" destId="{E3407A82-E68A-4699-B661-CB4DA647FAE4}" srcOrd="0" destOrd="0" presId="urn:microsoft.com/office/officeart/2008/layout/NameandTitleOrganizationalChart"/>
    <dgm:cxn modelId="{B0195B7E-CAEA-4D10-A948-7EBF63E39777}" type="presParOf" srcId="{E3407A82-E68A-4699-B661-CB4DA647FAE4}" destId="{8E82CA46-2EF8-4CFB-B957-7F67A0E2D783}" srcOrd="0" destOrd="0" presId="urn:microsoft.com/office/officeart/2008/layout/NameandTitleOrganizationalChart"/>
    <dgm:cxn modelId="{96953A4E-C435-4403-8361-D118325657D9}" type="presParOf" srcId="{E3407A82-E68A-4699-B661-CB4DA647FAE4}" destId="{56D4115F-F3DE-41B4-9FE6-8691FEF0B09A}" srcOrd="1" destOrd="0" presId="urn:microsoft.com/office/officeart/2008/layout/NameandTitleOrganizationalChart"/>
    <dgm:cxn modelId="{310DACF2-6F66-4F07-8D3F-3908E1835B99}" type="presParOf" srcId="{E3407A82-E68A-4699-B661-CB4DA647FAE4}" destId="{9BECAB80-AAE4-43CC-80D9-80612FD9F4F4}" srcOrd="2" destOrd="0" presId="urn:microsoft.com/office/officeart/2008/layout/NameandTitleOrganizationalChart"/>
    <dgm:cxn modelId="{4E424A95-6500-4605-92C9-D63ABA0C5B3E}" type="presParOf" srcId="{75E1E701-888C-4D3C-BEFA-CF8D162BC66F}" destId="{628A5D0D-F346-4A5A-ACC7-A0795F5B254A}" srcOrd="1" destOrd="0" presId="urn:microsoft.com/office/officeart/2008/layout/NameandTitleOrganizationalChart"/>
    <dgm:cxn modelId="{D770915D-A1E2-44E1-9A8F-F56B5A773F58}" type="presParOf" srcId="{75E1E701-888C-4D3C-BEFA-CF8D162BC66F}" destId="{75C00875-0044-4E2E-B16E-5342CBE4B101}" srcOrd="2" destOrd="0" presId="urn:microsoft.com/office/officeart/2008/layout/NameandTitleOrganizationalChart"/>
    <dgm:cxn modelId="{B25ACB08-6E6B-4834-B3E5-98444EA075C0}" type="presParOf" srcId="{90E71A67-6FB5-413A-8412-35DA736D613A}" destId="{E36326DF-7C1B-4843-AD56-7C3E8F97B423}" srcOrd="4" destOrd="0" presId="urn:microsoft.com/office/officeart/2008/layout/NameandTitleOrganizationalChart"/>
    <dgm:cxn modelId="{1DECF909-51D8-4B18-BE93-8B519847772E}" type="presParOf" srcId="{90E71A67-6FB5-413A-8412-35DA736D613A}" destId="{8CA61C59-2372-4429-835E-9E60FD3B9BB5}" srcOrd="5" destOrd="0" presId="urn:microsoft.com/office/officeart/2008/layout/NameandTitleOrganizationalChart"/>
    <dgm:cxn modelId="{690CA88E-FC85-45F5-B6E4-7A84B20B5A5C}" type="presParOf" srcId="{8CA61C59-2372-4429-835E-9E60FD3B9BB5}" destId="{A6AC2297-2D0B-4DF4-8A0C-30CAA802D62B}" srcOrd="0" destOrd="0" presId="urn:microsoft.com/office/officeart/2008/layout/NameandTitleOrganizationalChart"/>
    <dgm:cxn modelId="{46C67B5F-5108-4FFC-BD41-3CE0E405FD41}" type="presParOf" srcId="{A6AC2297-2D0B-4DF4-8A0C-30CAA802D62B}" destId="{E39E37B2-58D8-4FD7-8A3F-44A8E85CF8EE}" srcOrd="0" destOrd="0" presId="urn:microsoft.com/office/officeart/2008/layout/NameandTitleOrganizationalChart"/>
    <dgm:cxn modelId="{CFFB9B67-A1A4-4B27-A931-9B78DA298B0A}" type="presParOf" srcId="{A6AC2297-2D0B-4DF4-8A0C-30CAA802D62B}" destId="{D82DDA74-46F3-4ADB-9C75-A1F5B47E2744}" srcOrd="1" destOrd="0" presId="urn:microsoft.com/office/officeart/2008/layout/NameandTitleOrganizationalChart"/>
    <dgm:cxn modelId="{A4380D12-45E6-41CC-AFC6-636D67B88EAC}" type="presParOf" srcId="{A6AC2297-2D0B-4DF4-8A0C-30CAA802D62B}" destId="{A012170F-3B0D-4591-88C8-EED4141C2F4E}" srcOrd="2" destOrd="0" presId="urn:microsoft.com/office/officeart/2008/layout/NameandTitleOrganizationalChart"/>
    <dgm:cxn modelId="{A037778B-FBDC-4AD8-AB38-2C89868342FD}" type="presParOf" srcId="{8CA61C59-2372-4429-835E-9E60FD3B9BB5}" destId="{0D8547AF-F76C-44FE-8256-A8EBE72F283A}" srcOrd="1" destOrd="0" presId="urn:microsoft.com/office/officeart/2008/layout/NameandTitleOrganizationalChart"/>
    <dgm:cxn modelId="{1B0E71D6-3C07-446B-B607-013CCBB2009A}" type="presParOf" srcId="{8CA61C59-2372-4429-835E-9E60FD3B9BB5}" destId="{20E041EE-6000-41B6-AC48-D5ED72B711D3}" srcOrd="2" destOrd="0" presId="urn:microsoft.com/office/officeart/2008/layout/NameandTitleOrganizationalChart"/>
    <dgm:cxn modelId="{1871AC3B-E931-4785-95E8-0F96AD9F84AC}" type="presParOf" srcId="{AA7B5CA6-386C-4CF0-83A9-28621C7032B1}" destId="{7886465B-2201-48E4-AADA-B23B1CF0BBCC}" srcOrd="2" destOrd="0" presId="urn:microsoft.com/office/officeart/2008/layout/NameandTitleOrganizationalChart"/>
    <dgm:cxn modelId="{855CB104-4280-4281-B15C-1E42C57EE60A}" type="presParOf" srcId="{7886465B-2201-48E4-AADA-B23B1CF0BBCC}" destId="{86D3BB00-B858-43B4-B031-03F0FA213DE5}" srcOrd="0" destOrd="0" presId="urn:microsoft.com/office/officeart/2008/layout/NameandTitleOrganizationalChart"/>
    <dgm:cxn modelId="{0C80A463-210C-4DBA-9560-BC571FFB4BCE}" type="presParOf" srcId="{7886465B-2201-48E4-AADA-B23B1CF0BBCC}" destId="{AC3AFD3E-8E68-44B9-ABB5-7FEC267497F9}" srcOrd="1" destOrd="0" presId="urn:microsoft.com/office/officeart/2008/layout/NameandTitleOrganizationalChart"/>
    <dgm:cxn modelId="{F9EDCA7A-DB66-4B54-803A-DB8E53EE30CD}" type="presParOf" srcId="{AC3AFD3E-8E68-44B9-ABB5-7FEC267497F9}" destId="{8D4361A2-6B8C-4C8E-8A53-1CDDE1AF00E8}" srcOrd="0" destOrd="0" presId="urn:microsoft.com/office/officeart/2008/layout/NameandTitleOrganizationalChart"/>
    <dgm:cxn modelId="{1189250F-E9B1-4FD3-9008-461AA4B571A3}" type="presParOf" srcId="{8D4361A2-6B8C-4C8E-8A53-1CDDE1AF00E8}" destId="{0E5CF101-320C-49A5-B8DF-A9880BD2B10B}" srcOrd="0" destOrd="0" presId="urn:microsoft.com/office/officeart/2008/layout/NameandTitleOrganizationalChart"/>
    <dgm:cxn modelId="{E029040C-94D7-4B01-9377-68A581BC439E}" type="presParOf" srcId="{8D4361A2-6B8C-4C8E-8A53-1CDDE1AF00E8}" destId="{F6D20B5B-930C-4E2D-9FAE-A2BBF908F3B5}" srcOrd="1" destOrd="0" presId="urn:microsoft.com/office/officeart/2008/layout/NameandTitleOrganizationalChart"/>
    <dgm:cxn modelId="{FC137378-F9B4-452C-9C61-78B3451E078C}" type="presParOf" srcId="{8D4361A2-6B8C-4C8E-8A53-1CDDE1AF00E8}" destId="{47B174B3-0BA7-411D-BA6B-3C170B9C7F0E}" srcOrd="2" destOrd="0" presId="urn:microsoft.com/office/officeart/2008/layout/NameandTitleOrganizationalChart"/>
    <dgm:cxn modelId="{BD928092-5B87-4A8E-9941-5A4A1A589BE6}" type="presParOf" srcId="{AC3AFD3E-8E68-44B9-ABB5-7FEC267497F9}" destId="{15A50B83-F2AB-48A5-B653-4E56F880905C}" srcOrd="1" destOrd="0" presId="urn:microsoft.com/office/officeart/2008/layout/NameandTitleOrganizationalChart"/>
    <dgm:cxn modelId="{2EC50580-5824-4EEF-B537-EB4AF07F2411}" type="presParOf" srcId="{AC3AFD3E-8E68-44B9-ABB5-7FEC267497F9}" destId="{3F3502C5-776D-4623-AB28-69D9B4C42D03}"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3BB00-B858-43B4-B031-03F0FA213DE5}">
      <dsp:nvSpPr>
        <dsp:cNvPr id="0" name=""/>
        <dsp:cNvSpPr/>
      </dsp:nvSpPr>
      <dsp:spPr>
        <a:xfrm>
          <a:off x="5653286" y="1041321"/>
          <a:ext cx="342465" cy="1118815"/>
        </a:xfrm>
        <a:custGeom>
          <a:avLst/>
          <a:gdLst/>
          <a:ahLst/>
          <a:cxnLst/>
          <a:rect l="0" t="0" r="0" b="0"/>
          <a:pathLst>
            <a:path>
              <a:moveTo>
                <a:pt x="342465" y="0"/>
              </a:moveTo>
              <a:lnTo>
                <a:pt x="342465" y="1118815"/>
              </a:lnTo>
              <a:lnTo>
                <a:pt x="0" y="1118815"/>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36326DF-7C1B-4843-AD56-7C3E8F97B423}">
      <dsp:nvSpPr>
        <dsp:cNvPr id="0" name=""/>
        <dsp:cNvSpPr/>
      </dsp:nvSpPr>
      <dsp:spPr>
        <a:xfrm>
          <a:off x="5995751" y="1041321"/>
          <a:ext cx="2689884" cy="2237630"/>
        </a:xfrm>
        <a:custGeom>
          <a:avLst/>
          <a:gdLst/>
          <a:ahLst/>
          <a:cxnLst/>
          <a:rect l="0" t="0" r="0" b="0"/>
          <a:pathLst>
            <a:path>
              <a:moveTo>
                <a:pt x="0" y="0"/>
              </a:moveTo>
              <a:lnTo>
                <a:pt x="0" y="1995412"/>
              </a:lnTo>
              <a:lnTo>
                <a:pt x="2689884" y="1995412"/>
              </a:lnTo>
              <a:lnTo>
                <a:pt x="2689884" y="2237630"/>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B783567-421B-4EA5-9307-3477CD83D3D9}">
      <dsp:nvSpPr>
        <dsp:cNvPr id="0" name=""/>
        <dsp:cNvSpPr/>
      </dsp:nvSpPr>
      <dsp:spPr>
        <a:xfrm>
          <a:off x="5950031" y="1041321"/>
          <a:ext cx="91440" cy="2237630"/>
        </a:xfrm>
        <a:custGeom>
          <a:avLst/>
          <a:gdLst/>
          <a:ahLst/>
          <a:cxnLst/>
          <a:rect l="0" t="0" r="0" b="0"/>
          <a:pathLst>
            <a:path>
              <a:moveTo>
                <a:pt x="45720" y="0"/>
              </a:moveTo>
              <a:lnTo>
                <a:pt x="45720" y="2237630"/>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A316D29-3E99-49FD-B72C-4D5F310598AC}">
      <dsp:nvSpPr>
        <dsp:cNvPr id="0" name=""/>
        <dsp:cNvSpPr/>
      </dsp:nvSpPr>
      <dsp:spPr>
        <a:xfrm>
          <a:off x="3305867" y="1041321"/>
          <a:ext cx="2689884" cy="2237630"/>
        </a:xfrm>
        <a:custGeom>
          <a:avLst/>
          <a:gdLst/>
          <a:ahLst/>
          <a:cxnLst/>
          <a:rect l="0" t="0" r="0" b="0"/>
          <a:pathLst>
            <a:path>
              <a:moveTo>
                <a:pt x="2689884" y="0"/>
              </a:moveTo>
              <a:lnTo>
                <a:pt x="2689884" y="1995412"/>
              </a:lnTo>
              <a:lnTo>
                <a:pt x="0" y="1995412"/>
              </a:lnTo>
              <a:lnTo>
                <a:pt x="0" y="2237630"/>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23447E4-0D40-4A5A-AEF0-572D91356904}">
      <dsp:nvSpPr>
        <dsp:cNvPr id="0" name=""/>
        <dsp:cNvSpPr/>
      </dsp:nvSpPr>
      <dsp:spPr>
        <a:xfrm>
          <a:off x="4993275" y="3245"/>
          <a:ext cx="2004953" cy="1038076"/>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46484" numCol="1" spcCol="1270" anchor="ctr" anchorCtr="0">
          <a:noAutofit/>
        </a:bodyPr>
        <a:lstStyle/>
        <a:p>
          <a:pPr marL="0" lvl="0" indent="0" algn="ctr" defTabSz="1244600">
            <a:lnSpc>
              <a:spcPct val="90000"/>
            </a:lnSpc>
            <a:spcBef>
              <a:spcPct val="0"/>
            </a:spcBef>
            <a:spcAft>
              <a:spcPct val="35000"/>
            </a:spcAft>
            <a:buNone/>
          </a:pPr>
          <a:r>
            <a:rPr lang="en-US" sz="2800" kern="1200"/>
            <a:t>Vince Vacchiano</a:t>
          </a:r>
        </a:p>
      </dsp:txBody>
      <dsp:txXfrm>
        <a:off x="4993275" y="3245"/>
        <a:ext cx="2004953" cy="1038076"/>
      </dsp:txXfrm>
    </dsp:sp>
    <dsp:sp modelId="{6F4C020A-69E3-4FD2-827F-A0F306DC75CC}">
      <dsp:nvSpPr>
        <dsp:cNvPr id="0" name=""/>
        <dsp:cNvSpPr/>
      </dsp:nvSpPr>
      <dsp:spPr>
        <a:xfrm>
          <a:off x="5394265" y="810637"/>
          <a:ext cx="1804458" cy="346025"/>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7620" rIns="30480" bIns="7620" numCol="1" spcCol="1270" anchor="ctr" anchorCtr="0">
          <a:noAutofit/>
        </a:bodyPr>
        <a:lstStyle/>
        <a:p>
          <a:pPr marL="0" lvl="0" indent="0" algn="r" defTabSz="533400">
            <a:lnSpc>
              <a:spcPct val="90000"/>
            </a:lnSpc>
            <a:spcBef>
              <a:spcPct val="0"/>
            </a:spcBef>
            <a:spcAft>
              <a:spcPct val="35000"/>
            </a:spcAft>
            <a:buNone/>
          </a:pPr>
          <a:r>
            <a:rPr lang="en-US" sz="1200" kern="1200"/>
            <a:t>Construction Manager</a:t>
          </a:r>
        </a:p>
      </dsp:txBody>
      <dsp:txXfrm>
        <a:off x="5394265" y="810637"/>
        <a:ext cx="1804458" cy="346025"/>
      </dsp:txXfrm>
    </dsp:sp>
    <dsp:sp modelId="{3BDEEA44-FAB1-47C0-863A-BD9765FD2496}">
      <dsp:nvSpPr>
        <dsp:cNvPr id="0" name=""/>
        <dsp:cNvSpPr/>
      </dsp:nvSpPr>
      <dsp:spPr>
        <a:xfrm>
          <a:off x="2303390" y="3278951"/>
          <a:ext cx="2004953" cy="1038076"/>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46484" numCol="1" spcCol="1270" anchor="ctr" anchorCtr="0">
          <a:noAutofit/>
        </a:bodyPr>
        <a:lstStyle/>
        <a:p>
          <a:pPr marL="0" lvl="0" indent="0" algn="ctr" defTabSz="1244600">
            <a:lnSpc>
              <a:spcPct val="90000"/>
            </a:lnSpc>
            <a:spcBef>
              <a:spcPct val="0"/>
            </a:spcBef>
            <a:spcAft>
              <a:spcPct val="35000"/>
            </a:spcAft>
            <a:buNone/>
          </a:pPr>
          <a:r>
            <a:rPr lang="en-US" sz="2800" kern="1200"/>
            <a:t>Ashley Henning</a:t>
          </a:r>
        </a:p>
      </dsp:txBody>
      <dsp:txXfrm>
        <a:off x="2303390" y="3278951"/>
        <a:ext cx="2004953" cy="1038076"/>
      </dsp:txXfrm>
    </dsp:sp>
    <dsp:sp modelId="{36697BD7-9966-41B7-8851-70BCF110B3BB}">
      <dsp:nvSpPr>
        <dsp:cNvPr id="0" name=""/>
        <dsp:cNvSpPr/>
      </dsp:nvSpPr>
      <dsp:spPr>
        <a:xfrm>
          <a:off x="2704381" y="4086344"/>
          <a:ext cx="1804458" cy="346025"/>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6985" rIns="27940" bIns="6985" numCol="1" spcCol="1270" anchor="ctr" anchorCtr="0">
          <a:noAutofit/>
        </a:bodyPr>
        <a:lstStyle/>
        <a:p>
          <a:pPr marL="0" lvl="0" indent="0" algn="r" defTabSz="488950">
            <a:lnSpc>
              <a:spcPct val="90000"/>
            </a:lnSpc>
            <a:spcBef>
              <a:spcPct val="0"/>
            </a:spcBef>
            <a:spcAft>
              <a:spcPct val="35000"/>
            </a:spcAft>
            <a:buNone/>
          </a:pPr>
          <a:r>
            <a:rPr lang="en-US" sz="1100" kern="1200"/>
            <a:t>Contract Support Specialist</a:t>
          </a:r>
        </a:p>
      </dsp:txBody>
      <dsp:txXfrm>
        <a:off x="2704381" y="4086344"/>
        <a:ext cx="1804458" cy="346025"/>
      </dsp:txXfrm>
    </dsp:sp>
    <dsp:sp modelId="{8E82CA46-2EF8-4CFB-B957-7F67A0E2D783}">
      <dsp:nvSpPr>
        <dsp:cNvPr id="0" name=""/>
        <dsp:cNvSpPr/>
      </dsp:nvSpPr>
      <dsp:spPr>
        <a:xfrm>
          <a:off x="4993275" y="3278951"/>
          <a:ext cx="2004953" cy="1038076"/>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46484" numCol="1" spcCol="1270" anchor="ctr" anchorCtr="0">
          <a:noAutofit/>
        </a:bodyPr>
        <a:lstStyle/>
        <a:p>
          <a:pPr marL="0" lvl="0" indent="0" algn="ctr" defTabSz="1244600">
            <a:lnSpc>
              <a:spcPct val="90000"/>
            </a:lnSpc>
            <a:spcBef>
              <a:spcPct val="0"/>
            </a:spcBef>
            <a:spcAft>
              <a:spcPct val="35000"/>
            </a:spcAft>
            <a:buNone/>
          </a:pPr>
          <a:r>
            <a:rPr lang="en-US" sz="2800" kern="1200"/>
            <a:t>Deborah White</a:t>
          </a:r>
        </a:p>
      </dsp:txBody>
      <dsp:txXfrm>
        <a:off x="4993275" y="3278951"/>
        <a:ext cx="2004953" cy="1038076"/>
      </dsp:txXfrm>
    </dsp:sp>
    <dsp:sp modelId="{56D4115F-F3DE-41B4-9FE6-8691FEF0B09A}">
      <dsp:nvSpPr>
        <dsp:cNvPr id="0" name=""/>
        <dsp:cNvSpPr/>
      </dsp:nvSpPr>
      <dsp:spPr>
        <a:xfrm>
          <a:off x="5394265" y="4086344"/>
          <a:ext cx="1804458" cy="346025"/>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6985" rIns="27940" bIns="6985" numCol="1" spcCol="1270" anchor="ctr" anchorCtr="0">
          <a:noAutofit/>
        </a:bodyPr>
        <a:lstStyle/>
        <a:p>
          <a:pPr marL="0" lvl="0" indent="0" algn="r" defTabSz="488950">
            <a:lnSpc>
              <a:spcPct val="90000"/>
            </a:lnSpc>
            <a:spcBef>
              <a:spcPct val="0"/>
            </a:spcBef>
            <a:spcAft>
              <a:spcPct val="35000"/>
            </a:spcAft>
            <a:buNone/>
          </a:pPr>
          <a:r>
            <a:rPr lang="en-US" sz="1100" kern="1200"/>
            <a:t>Consultant Project Administrator</a:t>
          </a:r>
        </a:p>
      </dsp:txBody>
      <dsp:txXfrm>
        <a:off x="5394265" y="4086344"/>
        <a:ext cx="1804458" cy="346025"/>
      </dsp:txXfrm>
    </dsp:sp>
    <dsp:sp modelId="{E39E37B2-58D8-4FD7-8A3F-44A8E85CF8EE}">
      <dsp:nvSpPr>
        <dsp:cNvPr id="0" name=""/>
        <dsp:cNvSpPr/>
      </dsp:nvSpPr>
      <dsp:spPr>
        <a:xfrm>
          <a:off x="7683159" y="3278951"/>
          <a:ext cx="2004953" cy="1038076"/>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46484" numCol="1" spcCol="1270" anchor="ctr" anchorCtr="0">
          <a:noAutofit/>
        </a:bodyPr>
        <a:lstStyle/>
        <a:p>
          <a:pPr marL="0" lvl="0" indent="0" algn="ctr" defTabSz="1244600">
            <a:lnSpc>
              <a:spcPct val="90000"/>
            </a:lnSpc>
            <a:spcBef>
              <a:spcPct val="0"/>
            </a:spcBef>
            <a:spcAft>
              <a:spcPct val="35000"/>
            </a:spcAft>
            <a:buNone/>
          </a:pPr>
          <a:r>
            <a:rPr lang="en-US" sz="2800" kern="1200"/>
            <a:t>Chris Jones</a:t>
          </a:r>
        </a:p>
      </dsp:txBody>
      <dsp:txXfrm>
        <a:off x="7683159" y="3278951"/>
        <a:ext cx="2004953" cy="1038076"/>
      </dsp:txXfrm>
    </dsp:sp>
    <dsp:sp modelId="{D82DDA74-46F3-4ADB-9C75-A1F5B47E2744}">
      <dsp:nvSpPr>
        <dsp:cNvPr id="0" name=""/>
        <dsp:cNvSpPr/>
      </dsp:nvSpPr>
      <dsp:spPr>
        <a:xfrm>
          <a:off x="8084150" y="4086344"/>
          <a:ext cx="1804458" cy="346025"/>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6985" rIns="27940" bIns="6985" numCol="1" spcCol="1270" anchor="ctr" anchorCtr="0">
          <a:noAutofit/>
        </a:bodyPr>
        <a:lstStyle/>
        <a:p>
          <a:pPr marL="0" lvl="0" indent="0" algn="r" defTabSz="488950">
            <a:lnSpc>
              <a:spcPct val="90000"/>
            </a:lnSpc>
            <a:spcBef>
              <a:spcPct val="0"/>
            </a:spcBef>
            <a:spcAft>
              <a:spcPct val="35000"/>
            </a:spcAft>
            <a:buNone/>
          </a:pPr>
          <a:r>
            <a:rPr lang="en-US" sz="1100" kern="1200"/>
            <a:t>Consultant Quality Assurance Specialist</a:t>
          </a:r>
        </a:p>
      </dsp:txBody>
      <dsp:txXfrm>
        <a:off x="8084150" y="4086344"/>
        <a:ext cx="1804458" cy="346025"/>
      </dsp:txXfrm>
    </dsp:sp>
    <dsp:sp modelId="{0E5CF101-320C-49A5-B8DF-A9880BD2B10B}">
      <dsp:nvSpPr>
        <dsp:cNvPr id="0" name=""/>
        <dsp:cNvSpPr/>
      </dsp:nvSpPr>
      <dsp:spPr>
        <a:xfrm>
          <a:off x="3648332" y="1641098"/>
          <a:ext cx="2004953" cy="1038076"/>
        </a:xfrm>
        <a:prstGeom prst="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46484" numCol="1" spcCol="1270" anchor="ctr" anchorCtr="0">
          <a:noAutofit/>
        </a:bodyPr>
        <a:lstStyle/>
        <a:p>
          <a:pPr marL="0" lvl="0" indent="0" algn="ctr" defTabSz="1244600">
            <a:lnSpc>
              <a:spcPct val="90000"/>
            </a:lnSpc>
            <a:spcBef>
              <a:spcPct val="0"/>
            </a:spcBef>
            <a:spcAft>
              <a:spcPct val="35000"/>
            </a:spcAft>
            <a:buNone/>
          </a:pPr>
          <a:r>
            <a:rPr lang="en-US" sz="2800" kern="1200"/>
            <a:t>Rick Grooms</a:t>
          </a:r>
        </a:p>
      </dsp:txBody>
      <dsp:txXfrm>
        <a:off x="3648332" y="1641098"/>
        <a:ext cx="2004953" cy="1038076"/>
      </dsp:txXfrm>
    </dsp:sp>
    <dsp:sp modelId="{F6D20B5B-930C-4E2D-9FAE-A2BBF908F3B5}">
      <dsp:nvSpPr>
        <dsp:cNvPr id="0" name=""/>
        <dsp:cNvSpPr/>
      </dsp:nvSpPr>
      <dsp:spPr>
        <a:xfrm>
          <a:off x="4049323" y="2448491"/>
          <a:ext cx="1804458" cy="346025"/>
        </a:xfrm>
        <a:prstGeom prst="rect">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6985" rIns="27940" bIns="6985" numCol="1" spcCol="1270" anchor="ctr" anchorCtr="0">
          <a:noAutofit/>
        </a:bodyPr>
        <a:lstStyle/>
        <a:p>
          <a:pPr marL="0" lvl="0" indent="0" algn="r" defTabSz="488950">
            <a:lnSpc>
              <a:spcPct val="90000"/>
            </a:lnSpc>
            <a:spcBef>
              <a:spcPct val="0"/>
            </a:spcBef>
            <a:spcAft>
              <a:spcPct val="35000"/>
            </a:spcAft>
            <a:buNone/>
          </a:pPr>
          <a:r>
            <a:rPr lang="en-US" sz="1100" kern="1200" dirty="0"/>
            <a:t>Special Projects Construction</a:t>
          </a:r>
        </a:p>
      </dsp:txBody>
      <dsp:txXfrm>
        <a:off x="4049323" y="2448491"/>
        <a:ext cx="1804458" cy="346025"/>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6E3752EB-E7A1-4649-A1CA-46B2E35C6052}" type="datetimeFigureOut">
              <a:rPr lang="en-US" smtClean="0"/>
              <a:t>11/24/2021</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A01234DA-ED18-4164-B0EF-3A758379675B}" type="slidenum">
              <a:rPr lang="en-US" smtClean="0"/>
              <a:t>‹#›</a:t>
            </a:fld>
            <a:endParaRPr lang="en-US"/>
          </a:p>
        </p:txBody>
      </p:sp>
    </p:spTree>
    <p:extLst>
      <p:ext uri="{BB962C8B-B14F-4D97-AF65-F5344CB8AC3E}">
        <p14:creationId xmlns:p14="http://schemas.microsoft.com/office/powerpoint/2010/main" val="1479256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1234DA-ED18-4164-B0EF-3A758379675B}" type="slidenum">
              <a:rPr lang="en-US" smtClean="0"/>
              <a:t>16</a:t>
            </a:fld>
            <a:endParaRPr lang="en-US"/>
          </a:p>
        </p:txBody>
      </p:sp>
    </p:spTree>
    <p:extLst>
      <p:ext uri="{BB962C8B-B14F-4D97-AF65-F5344CB8AC3E}">
        <p14:creationId xmlns:p14="http://schemas.microsoft.com/office/powerpoint/2010/main" val="24343742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11/24/2021</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11/24/2021</a:t>
            </a:fld>
            <a:endParaRPr lang="en-US"/>
          </a:p>
        </p:txBody>
      </p:sp>
      <p:sp>
        <p:nvSpPr>
          <p:cNvPr id="6" name="Footer Placeholder 5"/>
          <p:cNvSpPr>
            <a:spLocks noGrp="1"/>
          </p:cNvSpPr>
          <p:nvPr>
            <p:ph type="ftr" sz="quarter" idx="11"/>
          </p:nvPr>
        </p:nvSpPr>
        <p:spPr/>
        <p:txBody>
          <a:bodyPr/>
          <a:lstStyle/>
          <a:p>
            <a:r>
              <a:rPr lang="en-US"/>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11/24/2021</a:t>
            </a:fld>
            <a:endParaRPr lang="en-US"/>
          </a:p>
        </p:txBody>
      </p:sp>
      <p:sp>
        <p:nvSpPr>
          <p:cNvPr id="5" name="Footer Placeholder 4"/>
          <p:cNvSpPr>
            <a:spLocks noGrp="1"/>
          </p:cNvSpPr>
          <p:nvPr>
            <p:ph type="ftr" sz="quarter" idx="11"/>
          </p:nvPr>
        </p:nvSpPr>
        <p:spPr/>
        <p:txBody>
          <a:bodyPr/>
          <a:lstStyle/>
          <a:p>
            <a:r>
              <a:rPr lang="en-US"/>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11/24/2021</a:t>
            </a:fld>
            <a:endParaRPr lang="en-US"/>
          </a:p>
        </p:txBody>
      </p:sp>
      <p:sp>
        <p:nvSpPr>
          <p:cNvPr id="5" name="Footer Placeholder 4"/>
          <p:cNvSpPr>
            <a:spLocks noGrp="1"/>
          </p:cNvSpPr>
          <p:nvPr>
            <p:ph type="ftr" sz="quarter" idx="11"/>
          </p:nvPr>
        </p:nvSpPr>
        <p:spPr/>
        <p:txBody>
          <a:bodyPr/>
          <a:lstStyle/>
          <a:p>
            <a:r>
              <a:rPr lang="en-US"/>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11/24/2021</a:t>
            </a:fld>
            <a:endParaRPr lang="en-US"/>
          </a:p>
        </p:txBody>
      </p:sp>
      <p:sp>
        <p:nvSpPr>
          <p:cNvPr id="5" name="Footer Placeholder 4"/>
          <p:cNvSpPr>
            <a:spLocks noGrp="1"/>
          </p:cNvSpPr>
          <p:nvPr>
            <p:ph type="ftr" sz="quarter" idx="11"/>
          </p:nvPr>
        </p:nvSpPr>
        <p:spPr/>
        <p:txBody>
          <a:bodyPr/>
          <a:lstStyle/>
          <a:p>
            <a:r>
              <a:rPr lang="en-US"/>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11/24/2021</a:t>
            </a:fld>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11/24/2021</a:t>
            </a:fld>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DBE609-F3F2-45E6-BD6A-E03A8C86C1AE}" type="datetimeFigureOut">
              <a:rPr lang="en-US" dirty="0"/>
              <a:t>11/24/2021</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24AD68-089C-4467-A8F3-EA2BBCA6B44E}" type="datetimeFigureOut">
              <a:rPr lang="en-US" dirty="0"/>
              <a:t>11/24/2021</a:t>
            </a:fld>
            <a:endParaRPr lang="en-US"/>
          </a:p>
        </p:txBody>
      </p:sp>
      <p:sp>
        <p:nvSpPr>
          <p:cNvPr id="5" name="Footer Placeholder 4"/>
          <p:cNvSpPr>
            <a:spLocks noGrp="1"/>
          </p:cNvSpPr>
          <p:nvPr>
            <p:ph type="ftr" sz="quarter" idx="11"/>
          </p:nvPr>
        </p:nvSpPr>
        <p:spPr/>
        <p:txBody>
          <a:bodyPr/>
          <a:lstStyle/>
          <a:p>
            <a:r>
              <a:rPr lang="en-US"/>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C51FCE-E4BB-4680-8E50-3C0E348D2609}" type="datetimeFigureOut">
              <a:rPr lang="en-US" dirty="0"/>
              <a:t>11/24/2021</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11/24/2021</a:t>
            </a:fld>
            <a:endParaRPr lang="en-US"/>
          </a:p>
        </p:txBody>
      </p:sp>
      <p:sp>
        <p:nvSpPr>
          <p:cNvPr id="5" name="Footer Placeholder 4"/>
          <p:cNvSpPr>
            <a:spLocks noGrp="1"/>
          </p:cNvSpPr>
          <p:nvPr>
            <p:ph type="ftr" sz="quarter" idx="11"/>
          </p:nvPr>
        </p:nvSpPr>
        <p:spPr/>
        <p:txBody>
          <a:bodyPr/>
          <a:lstStyle/>
          <a:p>
            <a:r>
              <a:rPr lang="en-US"/>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91FA40-626B-4CA1-85D0-7A9016E395BA}" type="datetimeFigureOut">
              <a:rPr lang="en-US" dirty="0"/>
              <a:t>11/24/2021</a:t>
            </a:fld>
            <a:endParaRPr lang="en-US"/>
          </a:p>
        </p:txBody>
      </p:sp>
      <p:sp>
        <p:nvSpPr>
          <p:cNvPr id="6" name="Footer Placeholder 5"/>
          <p:cNvSpPr>
            <a:spLocks noGrp="1"/>
          </p:cNvSpPr>
          <p:nvPr>
            <p:ph type="ftr" sz="quarter" idx="11"/>
          </p:nvPr>
        </p:nvSpPr>
        <p:spPr/>
        <p:txBody>
          <a:bodyPr/>
          <a:lstStyle/>
          <a:p>
            <a:r>
              <a:rPr lang="en-US"/>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F425EA-B9DC-48A7-991E-9A82573B1B21}" type="datetimeFigureOut">
              <a:rPr lang="en-US" dirty="0"/>
              <a:t>11/24/2021</a:t>
            </a:fld>
            <a:endParaRPr lang="en-US"/>
          </a:p>
        </p:txBody>
      </p:sp>
      <p:sp>
        <p:nvSpPr>
          <p:cNvPr id="8" name="Footer Placeholder 7"/>
          <p:cNvSpPr>
            <a:spLocks noGrp="1"/>
          </p:cNvSpPr>
          <p:nvPr>
            <p:ph type="ftr" sz="quarter" idx="11"/>
          </p:nvPr>
        </p:nvSpPr>
        <p:spPr/>
        <p:txBody>
          <a:bodyPr/>
          <a:lstStyle/>
          <a:p>
            <a:r>
              <a:rPr lang="en-US"/>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CB97F8-6CEB-469B-AFCC-889F2A2B1D5A}" type="datetimeFigureOut">
              <a:rPr lang="en-US" dirty="0"/>
              <a:t>11/24/2021</a:t>
            </a:fld>
            <a:endParaRPr lang="en-US"/>
          </a:p>
        </p:txBody>
      </p:sp>
      <p:sp>
        <p:nvSpPr>
          <p:cNvPr id="4" name="Footer Placeholder 3"/>
          <p:cNvSpPr>
            <a:spLocks noGrp="1"/>
          </p:cNvSpPr>
          <p:nvPr>
            <p:ph type="ftr" sz="quarter" idx="11"/>
          </p:nvPr>
        </p:nvSpPr>
        <p:spPr/>
        <p:txBody>
          <a:bodyPr/>
          <a:lstStyle/>
          <a:p>
            <a:r>
              <a:rPr lang="en-US"/>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11/24/2021</a:t>
            </a:fld>
            <a:endParaRPr lang="en-US"/>
          </a:p>
        </p:txBody>
      </p:sp>
      <p:sp>
        <p:nvSpPr>
          <p:cNvPr id="3" name="Footer Placeholder 2"/>
          <p:cNvSpPr>
            <a:spLocks noGrp="1"/>
          </p:cNvSpPr>
          <p:nvPr>
            <p:ph type="ftr" sz="quarter" idx="11"/>
          </p:nvPr>
        </p:nvSpPr>
        <p:spPr/>
        <p:txBody>
          <a:bodyPr/>
          <a:lstStyle/>
          <a:p>
            <a:r>
              <a:rPr lang="en-US"/>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11/24/2021</a:t>
            </a:fld>
            <a:endParaRPr lang="en-US"/>
          </a:p>
        </p:txBody>
      </p:sp>
      <p:sp>
        <p:nvSpPr>
          <p:cNvPr id="6" name="Footer Placeholder 5"/>
          <p:cNvSpPr>
            <a:spLocks noGrp="1"/>
          </p:cNvSpPr>
          <p:nvPr>
            <p:ph type="ftr" sz="quarter" idx="11"/>
          </p:nvPr>
        </p:nvSpPr>
        <p:spPr/>
        <p:txBody>
          <a:bodyPr/>
          <a:lstStyle/>
          <a:p>
            <a:r>
              <a:rPr lang="en-US"/>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11/24/2021</a:t>
            </a:fld>
            <a:endParaRPr lang="en-US"/>
          </a:p>
        </p:txBody>
      </p:sp>
      <p:sp>
        <p:nvSpPr>
          <p:cNvPr id="6" name="Footer Placeholder 5"/>
          <p:cNvSpPr>
            <a:spLocks noGrp="1"/>
          </p:cNvSpPr>
          <p:nvPr>
            <p:ph type="ftr" sz="quarter" idx="11"/>
          </p:nvPr>
        </p:nvSpPr>
        <p:spPr/>
        <p:txBody>
          <a:bodyPr/>
          <a:lstStyle/>
          <a:p>
            <a:r>
              <a:rPr lang="en-US"/>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11/24/2021</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D5-ConstructionSpecialProjects@dot.state.fl.us" TargetMode="External"/><Relationship Id="rId2" Type="http://schemas.openxmlformats.org/officeDocument/2006/relationships/hyperlink" Target="mailto:D5-LocalPrograms@dot.state.fl.u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ftp.fdot.gov/public/file/vACloJ1D20Keyk2h0-Ja3g/District%20Five%20Special%20Projects%20Guide.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33474BD5-5CDD-4624-B265-461D5D2FA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64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9">
            <a:extLst>
              <a:ext uri="{FF2B5EF4-FFF2-40B4-BE49-F238E27FC236}">
                <a16:creationId xmlns:a16="http://schemas.microsoft.com/office/drawing/2014/main" id="{97541F74-7AB4-44F5-B299-DC46587E9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373"/>
            <a:ext cx="12192000" cy="6867027"/>
            <a:chOff x="0" y="-2373"/>
            <a:chExt cx="12192000" cy="6867027"/>
          </a:xfrm>
        </p:grpSpPr>
        <p:sp>
          <p:nvSpPr>
            <p:cNvPr id="11" name="Rectangle 10">
              <a:extLst>
                <a:ext uri="{FF2B5EF4-FFF2-40B4-BE49-F238E27FC236}">
                  <a16:creationId xmlns:a16="http://schemas.microsoft.com/office/drawing/2014/main" id="{B7C5CDCA-4575-4FF4-A5EC-64DC449B20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Oval 11">
              <a:extLst>
                <a:ext uri="{FF2B5EF4-FFF2-40B4-BE49-F238E27FC236}">
                  <a16:creationId xmlns:a16="http://schemas.microsoft.com/office/drawing/2014/main" id="{0742D19B-10DE-4D94-98F8-1F12F9938F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9BC4F9F2-5068-498F-A8BD-B7B1053288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53E1DABB-ED82-4D7D-8F9D-4F5168E3E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93468F7E-1797-41D7-AB73-3AD2C4C253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a:extLst>
                <a:ext uri="{FF2B5EF4-FFF2-40B4-BE49-F238E27FC236}">
                  <a16:creationId xmlns:a16="http://schemas.microsoft.com/office/drawing/2014/main" id="{A20D4073-E031-435E-B8A6-63CEA7375E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a:extLst>
                <a:ext uri="{FF2B5EF4-FFF2-40B4-BE49-F238E27FC236}">
                  <a16:creationId xmlns:a16="http://schemas.microsoft.com/office/drawing/2014/main" id="{8304B15C-CB59-49EF-BEFA-F4B5CFF1F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6739E239-4B56-4CD1-B3C9-F44730C4B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9" name="Freeform 5">
              <a:extLst>
                <a:ext uri="{FF2B5EF4-FFF2-40B4-BE49-F238E27FC236}">
                  <a16:creationId xmlns:a16="http://schemas.microsoft.com/office/drawing/2014/main" id="{B97F9A81-D694-4C86-AF0C-8D592AFE28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1" name="Rectangle 20">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929CA57-3403-433C-897C-443984D66005}"/>
              </a:ext>
            </a:extLst>
          </p:cNvPr>
          <p:cNvSpPr>
            <a:spLocks noGrp="1"/>
          </p:cNvSpPr>
          <p:nvPr>
            <p:ph type="ctrTitle"/>
          </p:nvPr>
        </p:nvSpPr>
        <p:spPr>
          <a:xfrm>
            <a:off x="1683171" y="1143000"/>
            <a:ext cx="8825658" cy="3389217"/>
          </a:xfrm>
        </p:spPr>
        <p:txBody>
          <a:bodyPr anchor="ctr">
            <a:normAutofit/>
          </a:bodyPr>
          <a:lstStyle/>
          <a:p>
            <a:pPr algn="ctr"/>
            <a:r>
              <a:rPr lang="en-US" sz="6600" dirty="0">
                <a:solidFill>
                  <a:srgbClr val="FFFFFF"/>
                </a:solidFill>
              </a:rPr>
              <a:t>FDOT District 5 Construction Special Projects</a:t>
            </a:r>
          </a:p>
        </p:txBody>
      </p:sp>
      <p:sp>
        <p:nvSpPr>
          <p:cNvPr id="3" name="Subtitle 2">
            <a:extLst>
              <a:ext uri="{FF2B5EF4-FFF2-40B4-BE49-F238E27FC236}">
                <a16:creationId xmlns:a16="http://schemas.microsoft.com/office/drawing/2014/main" id="{0F600BC2-092E-4782-BF50-059E5A697FF5}"/>
              </a:ext>
            </a:extLst>
          </p:cNvPr>
          <p:cNvSpPr>
            <a:spLocks noGrp="1"/>
          </p:cNvSpPr>
          <p:nvPr>
            <p:ph type="subTitle" idx="1"/>
          </p:nvPr>
        </p:nvSpPr>
        <p:spPr>
          <a:xfrm>
            <a:off x="1683171" y="5240851"/>
            <a:ext cx="8825658" cy="828932"/>
          </a:xfrm>
        </p:spPr>
        <p:txBody>
          <a:bodyPr>
            <a:normAutofit/>
          </a:bodyPr>
          <a:lstStyle/>
          <a:p>
            <a:pPr algn="ctr">
              <a:lnSpc>
                <a:spcPct val="90000"/>
              </a:lnSpc>
            </a:pPr>
            <a:r>
              <a:rPr lang="en-US" sz="2200" b="1">
                <a:solidFill>
                  <a:schemeClr val="tx2"/>
                </a:solidFill>
              </a:rPr>
              <a:t>Local Agency Program </a:t>
            </a:r>
          </a:p>
          <a:p>
            <a:pPr algn="ctr">
              <a:lnSpc>
                <a:spcPct val="90000"/>
              </a:lnSpc>
            </a:pPr>
            <a:r>
              <a:rPr lang="en-US" sz="2200" b="1">
                <a:solidFill>
                  <a:schemeClr val="tx2"/>
                </a:solidFill>
              </a:rPr>
              <a:t>Construction Phase Overview</a:t>
            </a:r>
          </a:p>
        </p:txBody>
      </p:sp>
    </p:spTree>
    <p:extLst>
      <p:ext uri="{BB962C8B-B14F-4D97-AF65-F5344CB8AC3E}">
        <p14:creationId xmlns:p14="http://schemas.microsoft.com/office/powerpoint/2010/main" val="3237822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8EF09-2A7B-4AF6-AD87-D833A2F67266}"/>
              </a:ext>
            </a:extLst>
          </p:cNvPr>
          <p:cNvSpPr>
            <a:spLocks noGrp="1"/>
          </p:cNvSpPr>
          <p:nvPr>
            <p:ph type="title"/>
          </p:nvPr>
        </p:nvSpPr>
        <p:spPr/>
        <p:txBody>
          <a:bodyPr/>
          <a:lstStyle/>
          <a:p>
            <a:r>
              <a:rPr lang="en-US"/>
              <a:t>Construction Special Projects Staff</a:t>
            </a:r>
          </a:p>
        </p:txBody>
      </p:sp>
      <p:graphicFrame>
        <p:nvGraphicFramePr>
          <p:cNvPr id="5" name="Diagram 4">
            <a:extLst>
              <a:ext uri="{FF2B5EF4-FFF2-40B4-BE49-F238E27FC236}">
                <a16:creationId xmlns:a16="http://schemas.microsoft.com/office/drawing/2014/main" id="{E5D13BD6-DA34-4451-BD8B-B27F1991AC1C}"/>
              </a:ext>
            </a:extLst>
          </p:cNvPr>
          <p:cNvGraphicFramePr/>
          <p:nvPr>
            <p:extLst>
              <p:ext uri="{D42A27DB-BD31-4B8C-83A1-F6EECF244321}">
                <p14:modId xmlns:p14="http://schemas.microsoft.com/office/powerpoint/2010/main" val="998230527"/>
              </p:ext>
            </p:extLst>
          </p:nvPr>
        </p:nvGraphicFramePr>
        <p:xfrm>
          <a:off x="0" y="2329169"/>
          <a:ext cx="12191999" cy="4435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71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C61EF-CC73-4993-85EE-638266AA40FA}"/>
              </a:ext>
            </a:extLst>
          </p:cNvPr>
          <p:cNvSpPr>
            <a:spLocks noGrp="1"/>
          </p:cNvSpPr>
          <p:nvPr>
            <p:ph type="title"/>
          </p:nvPr>
        </p:nvSpPr>
        <p:spPr/>
        <p:txBody>
          <a:bodyPr/>
          <a:lstStyle/>
          <a:p>
            <a:r>
              <a:rPr lang="en-US"/>
              <a:t>Special Projects Construction         Core Functions</a:t>
            </a:r>
          </a:p>
        </p:txBody>
      </p:sp>
      <p:sp>
        <p:nvSpPr>
          <p:cNvPr id="3" name="Content Placeholder 2">
            <a:extLst>
              <a:ext uri="{FF2B5EF4-FFF2-40B4-BE49-F238E27FC236}">
                <a16:creationId xmlns:a16="http://schemas.microsoft.com/office/drawing/2014/main" id="{447CB49A-E100-4215-A887-932C57B73618}"/>
              </a:ext>
            </a:extLst>
          </p:cNvPr>
          <p:cNvSpPr>
            <a:spLocks noGrp="1"/>
          </p:cNvSpPr>
          <p:nvPr>
            <p:ph idx="1"/>
          </p:nvPr>
        </p:nvSpPr>
        <p:spPr>
          <a:xfrm>
            <a:off x="0" y="1970843"/>
            <a:ext cx="12192000" cy="4887157"/>
          </a:xfrm>
        </p:spPr>
        <p:txBody>
          <a:bodyPr>
            <a:normAutofit/>
          </a:bodyPr>
          <a:lstStyle/>
          <a:p>
            <a:pPr lvl="1"/>
            <a:endParaRPr lang="en-US" dirty="0"/>
          </a:p>
          <a:p>
            <a:pPr lvl="1"/>
            <a:r>
              <a:rPr lang="en-US" sz="1800" dirty="0"/>
              <a:t>During Procurement </a:t>
            </a:r>
          </a:p>
          <a:p>
            <a:pPr lvl="2"/>
            <a:r>
              <a:rPr lang="en-US" sz="1600" dirty="0"/>
              <a:t>Review Addenda and Bid Tabulations/Bid Analysis and provide concurrence prior to publication of addenda and contract award.</a:t>
            </a:r>
            <a:endParaRPr lang="en-US" sz="1800" dirty="0"/>
          </a:p>
          <a:p>
            <a:pPr lvl="1"/>
            <a:r>
              <a:rPr lang="en-US" sz="1800" dirty="0"/>
              <a:t>During Construction</a:t>
            </a:r>
          </a:p>
          <a:p>
            <a:pPr lvl="2"/>
            <a:r>
              <a:rPr lang="en-US" sz="1600" dirty="0"/>
              <a:t>Project Tracking/Records - Track project milestones and review GAP to ensure Agency is keeping it up to date.</a:t>
            </a:r>
          </a:p>
          <a:p>
            <a:pPr lvl="2"/>
            <a:r>
              <a:rPr lang="en-US" sz="1600" dirty="0"/>
              <a:t>Review contract changes (change orders) before providing concurrence.	</a:t>
            </a:r>
          </a:p>
          <a:p>
            <a:pPr lvl="2"/>
            <a:r>
              <a:rPr lang="en-US" sz="1600" dirty="0"/>
              <a:t>Oversight and Monitoring - Coordinate and attend preconstruction meetings, Quality Assurance Reviews and field visits.</a:t>
            </a:r>
          </a:p>
          <a:p>
            <a:pPr lvl="2"/>
            <a:r>
              <a:rPr lang="en-US" sz="1600" dirty="0"/>
              <a:t>Process invoices and project close out documents.</a:t>
            </a:r>
          </a:p>
          <a:p>
            <a:pPr marL="457200" lvl="1" indent="0">
              <a:buNone/>
            </a:pPr>
            <a:endParaRPr lang="en-US" dirty="0"/>
          </a:p>
        </p:txBody>
      </p:sp>
    </p:spTree>
    <p:extLst>
      <p:ext uri="{BB962C8B-B14F-4D97-AF65-F5344CB8AC3E}">
        <p14:creationId xmlns:p14="http://schemas.microsoft.com/office/powerpoint/2010/main" val="995323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084FD-35BD-49F3-B78E-9D7EED869E2A}"/>
              </a:ext>
            </a:extLst>
          </p:cNvPr>
          <p:cNvSpPr>
            <a:spLocks noGrp="1"/>
          </p:cNvSpPr>
          <p:nvPr>
            <p:ph type="title"/>
          </p:nvPr>
        </p:nvSpPr>
        <p:spPr/>
        <p:txBody>
          <a:bodyPr/>
          <a:lstStyle/>
          <a:p>
            <a:r>
              <a:rPr lang="en-US"/>
              <a:t>Procurement - Advertisement</a:t>
            </a:r>
          </a:p>
        </p:txBody>
      </p:sp>
      <p:sp>
        <p:nvSpPr>
          <p:cNvPr id="3" name="Content Placeholder 2">
            <a:extLst>
              <a:ext uri="{FF2B5EF4-FFF2-40B4-BE49-F238E27FC236}">
                <a16:creationId xmlns:a16="http://schemas.microsoft.com/office/drawing/2014/main" id="{CA1AEF75-C91A-487C-84B6-92C2F3010918}"/>
              </a:ext>
            </a:extLst>
          </p:cNvPr>
          <p:cNvSpPr>
            <a:spLocks noGrp="1"/>
          </p:cNvSpPr>
          <p:nvPr>
            <p:ph idx="1"/>
          </p:nvPr>
        </p:nvSpPr>
        <p:spPr>
          <a:xfrm>
            <a:off x="0" y="2262433"/>
            <a:ext cx="12192000" cy="4595567"/>
          </a:xfrm>
        </p:spPr>
        <p:txBody>
          <a:bodyPr/>
          <a:lstStyle/>
          <a:p>
            <a:endParaRPr lang="en-US" dirty="0"/>
          </a:p>
          <a:p>
            <a:pPr lvl="1"/>
            <a:r>
              <a:rPr lang="en-US" sz="1800" dirty="0"/>
              <a:t>Your project must be advertised in a newspaper of general circulation in the County where the project is located. All LAP projects must have two advertisements within a minimum of three weeks.                       (</a:t>
            </a:r>
            <a:r>
              <a:rPr lang="en-US" sz="1800" i="1" dirty="0"/>
              <a:t>LAP Manual Chapter 21</a:t>
            </a:r>
            <a:r>
              <a:rPr lang="en-US" sz="1800" dirty="0"/>
              <a:t>)</a:t>
            </a:r>
          </a:p>
          <a:p>
            <a:pPr lvl="2"/>
            <a:r>
              <a:rPr lang="en-US" sz="1800" dirty="0"/>
              <a:t>When a pre-qualified contractor is not required and estimate exceeds $500,000, at least one of the two ads must appear in a newspaper a minimum of </a:t>
            </a:r>
            <a:r>
              <a:rPr lang="en-US" sz="1800" b="1" dirty="0"/>
              <a:t>30</a:t>
            </a:r>
            <a:r>
              <a:rPr lang="en-US" sz="1800" dirty="0"/>
              <a:t> days prior to bid opening.</a:t>
            </a:r>
          </a:p>
          <a:p>
            <a:pPr lvl="2"/>
            <a:r>
              <a:rPr lang="en-US" sz="1800" dirty="0"/>
              <a:t>When a pre-qualified contractor is required, both ads must appear in a newspaper at least three weeks prior to bid opening. </a:t>
            </a:r>
          </a:p>
          <a:p>
            <a:pPr lvl="1"/>
            <a:r>
              <a:rPr lang="en-US" sz="1800" dirty="0"/>
              <a:t>A copy of the Newspaper Advertisement, showing the broadcast dates, must be uploaded into GAP.</a:t>
            </a:r>
          </a:p>
          <a:p>
            <a:pPr lvl="1"/>
            <a:r>
              <a:rPr lang="en-US" sz="1800" dirty="0"/>
              <a:t>It is imperative that we have a copy of the same documents that you advertise to the public.</a:t>
            </a:r>
            <a:endParaRPr lang="en-US" dirty="0"/>
          </a:p>
          <a:p>
            <a:endParaRPr lang="en-US" dirty="0"/>
          </a:p>
        </p:txBody>
      </p:sp>
    </p:spTree>
    <p:extLst>
      <p:ext uri="{BB962C8B-B14F-4D97-AF65-F5344CB8AC3E}">
        <p14:creationId xmlns:p14="http://schemas.microsoft.com/office/powerpoint/2010/main" val="72248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68C23-1189-4169-8896-9E2F2ABB8B0D}"/>
              </a:ext>
            </a:extLst>
          </p:cNvPr>
          <p:cNvSpPr>
            <a:spLocks noGrp="1"/>
          </p:cNvSpPr>
          <p:nvPr>
            <p:ph type="title"/>
          </p:nvPr>
        </p:nvSpPr>
        <p:spPr/>
        <p:txBody>
          <a:bodyPr/>
          <a:lstStyle/>
          <a:p>
            <a:r>
              <a:rPr lang="en-US"/>
              <a:t>Procurement - Addenda</a:t>
            </a:r>
          </a:p>
        </p:txBody>
      </p:sp>
      <p:sp>
        <p:nvSpPr>
          <p:cNvPr id="3" name="Content Placeholder 2">
            <a:extLst>
              <a:ext uri="{FF2B5EF4-FFF2-40B4-BE49-F238E27FC236}">
                <a16:creationId xmlns:a16="http://schemas.microsoft.com/office/drawing/2014/main" id="{7E1BDAC1-A248-4982-97D8-9F56C19840F0}"/>
              </a:ext>
            </a:extLst>
          </p:cNvPr>
          <p:cNvSpPr>
            <a:spLocks noGrp="1"/>
          </p:cNvSpPr>
          <p:nvPr>
            <p:ph idx="1"/>
          </p:nvPr>
        </p:nvSpPr>
        <p:spPr>
          <a:xfrm>
            <a:off x="0" y="2262433"/>
            <a:ext cx="12192000" cy="4595567"/>
          </a:xfrm>
        </p:spPr>
        <p:txBody>
          <a:bodyPr/>
          <a:lstStyle/>
          <a:p>
            <a:endParaRPr lang="en-US" dirty="0"/>
          </a:p>
          <a:p>
            <a:r>
              <a:rPr lang="en-US" dirty="0"/>
              <a:t>All addenda (changes made after the project is advertised, but before bids are opened) must be concurred with by the Department prior to issuance to bidders.(</a:t>
            </a:r>
            <a:r>
              <a:rPr lang="en-US" i="1" dirty="0"/>
              <a:t>LAP Manual Chapter 21</a:t>
            </a:r>
            <a:r>
              <a:rPr lang="en-US" dirty="0"/>
              <a:t>)</a:t>
            </a:r>
          </a:p>
          <a:p>
            <a:pPr lvl="1"/>
            <a:r>
              <a:rPr lang="en-US" sz="1800" dirty="0"/>
              <a:t>Identify in an email any changes being proposed and provide any attachments/plan revisions/backup documentation listed on your addenda for review. </a:t>
            </a:r>
          </a:p>
          <a:p>
            <a:pPr lvl="1"/>
            <a:r>
              <a:rPr lang="en-US" sz="1800" dirty="0"/>
              <a:t>Review Davis-Bacon wage rates 10 days prior to the bid opening date to ensure most recent wage rates are included in the construction contract (</a:t>
            </a:r>
            <a:r>
              <a:rPr lang="en-US" sz="1800" i="1" dirty="0"/>
              <a:t>LAP Manual Chapters 6 and 21</a:t>
            </a:r>
            <a:r>
              <a:rPr lang="en-US" sz="1800" dirty="0"/>
              <a:t>).</a:t>
            </a:r>
          </a:p>
          <a:p>
            <a:pPr lvl="2"/>
            <a:r>
              <a:rPr lang="en-US" sz="1800" dirty="0"/>
              <a:t>Issue an addendum updating the wage rates if there has been a new version published. If you have to change it after the contract is awarded (via change order), contractor may want to be compensated.</a:t>
            </a:r>
          </a:p>
          <a:p>
            <a:endParaRPr lang="en-US" dirty="0"/>
          </a:p>
        </p:txBody>
      </p:sp>
    </p:spTree>
    <p:extLst>
      <p:ext uri="{BB962C8B-B14F-4D97-AF65-F5344CB8AC3E}">
        <p14:creationId xmlns:p14="http://schemas.microsoft.com/office/powerpoint/2010/main" val="3029504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39E1F-3965-44E4-8B5E-02CE6FEE7D81}"/>
              </a:ext>
            </a:extLst>
          </p:cNvPr>
          <p:cNvSpPr>
            <a:spLocks noGrp="1"/>
          </p:cNvSpPr>
          <p:nvPr>
            <p:ph type="title"/>
          </p:nvPr>
        </p:nvSpPr>
        <p:spPr>
          <a:xfrm>
            <a:off x="1154953" y="973668"/>
            <a:ext cx="9242812" cy="706964"/>
          </a:xfrm>
        </p:spPr>
        <p:txBody>
          <a:bodyPr/>
          <a:lstStyle/>
          <a:p>
            <a:r>
              <a:rPr lang="en-US"/>
              <a:t>Procurement – Bid Opening and Award</a:t>
            </a:r>
          </a:p>
        </p:txBody>
      </p:sp>
      <p:sp>
        <p:nvSpPr>
          <p:cNvPr id="3" name="Content Placeholder 2">
            <a:extLst>
              <a:ext uri="{FF2B5EF4-FFF2-40B4-BE49-F238E27FC236}">
                <a16:creationId xmlns:a16="http://schemas.microsoft.com/office/drawing/2014/main" id="{919A4D67-41DE-4519-8D83-2E3379CA8D98}"/>
              </a:ext>
            </a:extLst>
          </p:cNvPr>
          <p:cNvSpPr>
            <a:spLocks noGrp="1"/>
          </p:cNvSpPr>
          <p:nvPr>
            <p:ph idx="1"/>
          </p:nvPr>
        </p:nvSpPr>
        <p:spPr>
          <a:xfrm>
            <a:off x="0" y="2281287"/>
            <a:ext cx="12192000" cy="4576713"/>
          </a:xfrm>
        </p:spPr>
        <p:txBody>
          <a:bodyPr/>
          <a:lstStyle/>
          <a:p>
            <a:endParaRPr lang="en-US" dirty="0"/>
          </a:p>
          <a:p>
            <a:r>
              <a:rPr lang="en-US" dirty="0"/>
              <a:t>Bids must be publicly opened and read aloud. (</a:t>
            </a:r>
            <a:r>
              <a:rPr lang="en-US" i="1" dirty="0"/>
              <a:t>LAP Manual Chapter 21</a:t>
            </a:r>
            <a:r>
              <a:rPr lang="en-US" dirty="0"/>
              <a:t>)</a:t>
            </a:r>
          </a:p>
          <a:p>
            <a:pPr lvl="1"/>
            <a:r>
              <a:rPr lang="en-US" sz="1800" dirty="0"/>
              <a:t>If any individual bids are rejected for any reason, the Local Agency must provide justification to the Department.</a:t>
            </a:r>
          </a:p>
          <a:p>
            <a:pPr lvl="1"/>
            <a:r>
              <a:rPr lang="en-US" sz="1800" dirty="0"/>
              <a:t>Specific bid concurrence request instructions are available and will also be sent to you upon scheduled bid opening date.</a:t>
            </a:r>
          </a:p>
          <a:p>
            <a:pPr lvl="1"/>
            <a:r>
              <a:rPr lang="en-US" sz="1800" dirty="0"/>
              <a:t>Certified bid tabulation will be key in your request to award your project to the lowest responsive and responsible bidder (signed by Local Agency staff).</a:t>
            </a:r>
          </a:p>
          <a:p>
            <a:pPr lvl="1"/>
            <a:r>
              <a:rPr lang="en-US" sz="1800" dirty="0"/>
              <a:t>Agency will need to identify any funding shortage and be prepared to cover the difference with Agency funds. </a:t>
            </a:r>
          </a:p>
          <a:p>
            <a:pPr lvl="1"/>
            <a:r>
              <a:rPr lang="en-US" sz="1800" dirty="0"/>
              <a:t>Agency will need to justify deviations for any bid items whose prices differ from the Engineer’s Estimate by more than 10%, high or low. This needs to be done for the apparent low responsive/responsible bidder only. </a:t>
            </a:r>
          </a:p>
          <a:p>
            <a:pPr lvl="1"/>
            <a:endParaRPr lang="en-US" sz="1800" dirty="0"/>
          </a:p>
          <a:p>
            <a:pPr marL="457200" lvl="1" indent="0">
              <a:buNone/>
            </a:pPr>
            <a:endParaRPr lang="en-US" sz="1800" dirty="0"/>
          </a:p>
          <a:p>
            <a:pPr lvl="1"/>
            <a:endParaRPr lang="en-US" sz="1800" dirty="0"/>
          </a:p>
        </p:txBody>
      </p:sp>
    </p:spTree>
    <p:extLst>
      <p:ext uri="{BB962C8B-B14F-4D97-AF65-F5344CB8AC3E}">
        <p14:creationId xmlns:p14="http://schemas.microsoft.com/office/powerpoint/2010/main" val="2323554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A5D5-DE1B-49B4-BD9B-B6A873A65E76}"/>
              </a:ext>
            </a:extLst>
          </p:cNvPr>
          <p:cNvSpPr>
            <a:spLocks noGrp="1"/>
          </p:cNvSpPr>
          <p:nvPr>
            <p:ph type="title"/>
          </p:nvPr>
        </p:nvSpPr>
        <p:spPr/>
        <p:txBody>
          <a:bodyPr/>
          <a:lstStyle/>
          <a:p>
            <a:r>
              <a:rPr lang="en-US"/>
              <a:t>Bid Tabulation</a:t>
            </a:r>
          </a:p>
        </p:txBody>
      </p:sp>
      <p:graphicFrame>
        <p:nvGraphicFramePr>
          <p:cNvPr id="4" name="Table 3">
            <a:extLst>
              <a:ext uri="{FF2B5EF4-FFF2-40B4-BE49-F238E27FC236}">
                <a16:creationId xmlns:a16="http://schemas.microsoft.com/office/drawing/2014/main" id="{9A771D62-BA43-426D-83E0-A7AB6D4C9443}"/>
              </a:ext>
            </a:extLst>
          </p:cNvPr>
          <p:cNvGraphicFramePr>
            <a:graphicFrameLocks noGrp="1"/>
          </p:cNvGraphicFramePr>
          <p:nvPr>
            <p:extLst>
              <p:ext uri="{D42A27DB-BD31-4B8C-83A1-F6EECF244321}">
                <p14:modId xmlns:p14="http://schemas.microsoft.com/office/powerpoint/2010/main" val="450672164"/>
              </p:ext>
            </p:extLst>
          </p:nvPr>
        </p:nvGraphicFramePr>
        <p:xfrm>
          <a:off x="59185" y="2120671"/>
          <a:ext cx="12073630" cy="4737329"/>
        </p:xfrm>
        <a:graphic>
          <a:graphicData uri="http://schemas.openxmlformats.org/drawingml/2006/table">
            <a:tbl>
              <a:tblPr>
                <a:tableStyleId>{5C22544A-7EE6-4342-B048-85BDC9FD1C3A}</a:tableStyleId>
              </a:tblPr>
              <a:tblGrid>
                <a:gridCol w="607780">
                  <a:extLst>
                    <a:ext uri="{9D8B030D-6E8A-4147-A177-3AD203B41FA5}">
                      <a16:colId xmlns:a16="http://schemas.microsoft.com/office/drawing/2014/main" val="832727764"/>
                    </a:ext>
                  </a:extLst>
                </a:gridCol>
                <a:gridCol w="2049027">
                  <a:extLst>
                    <a:ext uri="{9D8B030D-6E8A-4147-A177-3AD203B41FA5}">
                      <a16:colId xmlns:a16="http://schemas.microsoft.com/office/drawing/2014/main" val="3614033222"/>
                    </a:ext>
                  </a:extLst>
                </a:gridCol>
                <a:gridCol w="335848">
                  <a:extLst>
                    <a:ext uri="{9D8B030D-6E8A-4147-A177-3AD203B41FA5}">
                      <a16:colId xmlns:a16="http://schemas.microsoft.com/office/drawing/2014/main" val="2200105072"/>
                    </a:ext>
                  </a:extLst>
                </a:gridCol>
                <a:gridCol w="617712">
                  <a:extLst>
                    <a:ext uri="{9D8B030D-6E8A-4147-A177-3AD203B41FA5}">
                      <a16:colId xmlns:a16="http://schemas.microsoft.com/office/drawing/2014/main" val="491026019"/>
                    </a:ext>
                  </a:extLst>
                </a:gridCol>
                <a:gridCol w="825854">
                  <a:extLst>
                    <a:ext uri="{9D8B030D-6E8A-4147-A177-3AD203B41FA5}">
                      <a16:colId xmlns:a16="http://schemas.microsoft.com/office/drawing/2014/main" val="15456546"/>
                    </a:ext>
                  </a:extLst>
                </a:gridCol>
                <a:gridCol w="948703">
                  <a:extLst>
                    <a:ext uri="{9D8B030D-6E8A-4147-A177-3AD203B41FA5}">
                      <a16:colId xmlns:a16="http://schemas.microsoft.com/office/drawing/2014/main" val="4244743174"/>
                    </a:ext>
                  </a:extLst>
                </a:gridCol>
                <a:gridCol w="1036962">
                  <a:extLst>
                    <a:ext uri="{9D8B030D-6E8A-4147-A177-3AD203B41FA5}">
                      <a16:colId xmlns:a16="http://schemas.microsoft.com/office/drawing/2014/main" val="580712185"/>
                    </a:ext>
                  </a:extLst>
                </a:gridCol>
                <a:gridCol w="1137019">
                  <a:extLst>
                    <a:ext uri="{9D8B030D-6E8A-4147-A177-3AD203B41FA5}">
                      <a16:colId xmlns:a16="http://schemas.microsoft.com/office/drawing/2014/main" val="2756301334"/>
                    </a:ext>
                  </a:extLst>
                </a:gridCol>
                <a:gridCol w="1046059">
                  <a:extLst>
                    <a:ext uri="{9D8B030D-6E8A-4147-A177-3AD203B41FA5}">
                      <a16:colId xmlns:a16="http://schemas.microsoft.com/office/drawing/2014/main" val="1285061428"/>
                    </a:ext>
                  </a:extLst>
                </a:gridCol>
                <a:gridCol w="1109731">
                  <a:extLst>
                    <a:ext uri="{9D8B030D-6E8A-4147-A177-3AD203B41FA5}">
                      <a16:colId xmlns:a16="http://schemas.microsoft.com/office/drawing/2014/main" val="2638340657"/>
                    </a:ext>
                  </a:extLst>
                </a:gridCol>
                <a:gridCol w="1164308">
                  <a:extLst>
                    <a:ext uri="{9D8B030D-6E8A-4147-A177-3AD203B41FA5}">
                      <a16:colId xmlns:a16="http://schemas.microsoft.com/office/drawing/2014/main" val="338221276"/>
                    </a:ext>
                  </a:extLst>
                </a:gridCol>
                <a:gridCol w="1194627">
                  <a:extLst>
                    <a:ext uri="{9D8B030D-6E8A-4147-A177-3AD203B41FA5}">
                      <a16:colId xmlns:a16="http://schemas.microsoft.com/office/drawing/2014/main" val="2743690850"/>
                    </a:ext>
                  </a:extLst>
                </a:gridCol>
              </a:tblGrid>
              <a:tr h="343897">
                <a:tc>
                  <a:txBody>
                    <a:bodyPr/>
                    <a:lstStyle/>
                    <a:p>
                      <a:pPr algn="ctr" fontAlgn="ctr"/>
                      <a:r>
                        <a:rPr lang="en-US" sz="700" b="1" i="0" u="none" strike="noStrike" baseline="0" dirty="0">
                          <a:effectLst/>
                        </a:rPr>
                        <a:t>FDOT PAY ITEM</a:t>
                      </a:r>
                      <a:endParaRPr lang="en-US" sz="700" b="1" i="0" u="none" strike="noStrike" baseline="0" dirty="0">
                        <a:effectLst/>
                        <a:latin typeface="Arial" panose="020B0604020202020204" pitchFamily="34" charset="0"/>
                      </a:endParaRPr>
                    </a:p>
                  </a:txBody>
                  <a:tcPr marL="4591" marR="4591" marT="4591" marB="27547" anchor="ctr"/>
                </a:tc>
                <a:tc>
                  <a:txBody>
                    <a:bodyPr/>
                    <a:lstStyle/>
                    <a:p>
                      <a:pPr algn="ctr" fontAlgn="ctr"/>
                      <a:r>
                        <a:rPr lang="en-US" sz="700" b="1" i="0" u="none" strike="noStrike" baseline="0">
                          <a:effectLst/>
                        </a:rPr>
                        <a:t>ITEM</a:t>
                      </a:r>
                      <a:endParaRPr lang="en-US" sz="700" b="1" i="0" u="none" strike="noStrike" baseline="0">
                        <a:effectLst/>
                        <a:latin typeface="Arial" panose="020B0604020202020204" pitchFamily="34" charset="0"/>
                      </a:endParaRPr>
                    </a:p>
                  </a:txBody>
                  <a:tcPr marL="4591" marR="4591" marT="4591" marB="27547" anchor="ctr"/>
                </a:tc>
                <a:tc>
                  <a:txBody>
                    <a:bodyPr/>
                    <a:lstStyle/>
                    <a:p>
                      <a:pPr algn="ctr" fontAlgn="ctr"/>
                      <a:r>
                        <a:rPr lang="en-US" sz="700" b="1" i="0" u="none" strike="noStrike" baseline="0">
                          <a:effectLst/>
                        </a:rPr>
                        <a:t>UNIT</a:t>
                      </a:r>
                      <a:endParaRPr lang="en-US" sz="700" b="1" i="0" u="none" strike="noStrike" baseline="0">
                        <a:effectLst/>
                        <a:latin typeface="Arial" panose="020B0604020202020204" pitchFamily="34" charset="0"/>
                      </a:endParaRPr>
                    </a:p>
                  </a:txBody>
                  <a:tcPr marL="4591" marR="4591" marT="4591" marB="27547" anchor="ctr"/>
                </a:tc>
                <a:tc>
                  <a:txBody>
                    <a:bodyPr/>
                    <a:lstStyle/>
                    <a:p>
                      <a:pPr algn="ctr" fontAlgn="ctr"/>
                      <a:r>
                        <a:rPr lang="en-US" sz="700" b="1" i="0" u="none" strike="noStrike" baseline="0">
                          <a:effectLst/>
                        </a:rPr>
                        <a:t>QUANTITY</a:t>
                      </a:r>
                      <a:endParaRPr lang="en-US" sz="700" b="1" i="0" u="none" strike="noStrike" baseline="0">
                        <a:effectLst/>
                        <a:latin typeface="Arial" panose="020B0604020202020204" pitchFamily="34" charset="0"/>
                      </a:endParaRPr>
                    </a:p>
                  </a:txBody>
                  <a:tcPr marL="4591" marR="4591" marT="4591" marB="27547" anchor="ctr"/>
                </a:tc>
                <a:tc>
                  <a:txBody>
                    <a:bodyPr/>
                    <a:lstStyle/>
                    <a:p>
                      <a:pPr algn="ctr" fontAlgn="b"/>
                      <a:r>
                        <a:rPr lang="en-US" sz="700" b="1" i="0" u="none" strike="noStrike" dirty="0">
                          <a:effectLst/>
                          <a:latin typeface="Arial" panose="020B0604020202020204" pitchFamily="34" charset="0"/>
                        </a:rPr>
                        <a:t>EOPC</a:t>
                      </a:r>
                      <a:br>
                        <a:rPr lang="en-US" sz="700" b="1" i="0" u="none" strike="noStrike" dirty="0">
                          <a:effectLst/>
                          <a:latin typeface="Arial" panose="020B0604020202020204" pitchFamily="34" charset="0"/>
                        </a:rPr>
                      </a:br>
                      <a:r>
                        <a:rPr lang="en-US" sz="700" b="1" i="0" u="none" strike="noStrike" dirty="0">
                          <a:effectLst/>
                          <a:latin typeface="Arial" panose="020B0604020202020204" pitchFamily="34" charset="0"/>
                        </a:rPr>
                        <a:t>UNIT PRICE</a:t>
                      </a:r>
                    </a:p>
                  </a:txBody>
                  <a:tcPr marL="7620" marR="7620" marT="7620" anchor="b"/>
                </a:tc>
                <a:tc>
                  <a:txBody>
                    <a:bodyPr/>
                    <a:lstStyle/>
                    <a:p>
                      <a:pPr algn="ctr" fontAlgn="b"/>
                      <a:r>
                        <a:rPr lang="en-US" sz="700" b="1" i="0" u="none" strike="noStrike" dirty="0">
                          <a:effectLst/>
                          <a:latin typeface="Arial" panose="020B0604020202020204" pitchFamily="34" charset="0"/>
                        </a:rPr>
                        <a:t>EOPC</a:t>
                      </a:r>
                      <a:br>
                        <a:rPr lang="en-US" sz="700" b="1" i="0" u="none" strike="noStrike" dirty="0">
                          <a:effectLst/>
                          <a:latin typeface="Arial" panose="020B0604020202020204" pitchFamily="34" charset="0"/>
                        </a:rPr>
                      </a:br>
                      <a:r>
                        <a:rPr lang="en-US" sz="700" b="1" i="0" u="none" strike="noStrike" dirty="0">
                          <a:effectLst/>
                          <a:latin typeface="Arial" panose="020B0604020202020204" pitchFamily="34" charset="0"/>
                        </a:rPr>
                        <a:t>AMOUNT</a:t>
                      </a:r>
                    </a:p>
                  </a:txBody>
                  <a:tcPr marL="7620" marR="7620" marT="7620" anchor="b"/>
                </a:tc>
                <a:tc>
                  <a:txBody>
                    <a:bodyPr/>
                    <a:lstStyle/>
                    <a:p>
                      <a:pPr algn="ctr" fontAlgn="ctr"/>
                      <a:r>
                        <a:rPr lang="en-US" sz="700" b="1" i="0" u="none" strike="noStrike" baseline="0" dirty="0">
                          <a:effectLst/>
                        </a:rPr>
                        <a:t>Contractor 1</a:t>
                      </a:r>
                      <a:endParaRPr lang="en-US" sz="700" b="1" i="0" u="none" strike="noStrike" baseline="0" dirty="0">
                        <a:effectLst/>
                        <a:latin typeface="Arial" panose="020B0604020202020204" pitchFamily="34" charset="0"/>
                      </a:endParaRPr>
                    </a:p>
                  </a:txBody>
                  <a:tcPr marL="4591" marR="4591" marT="4591" marB="27547" anchor="ctr"/>
                </a:tc>
                <a:tc>
                  <a:txBody>
                    <a:bodyPr/>
                    <a:lstStyle/>
                    <a:p>
                      <a:pPr algn="ctr" fontAlgn="ctr"/>
                      <a:r>
                        <a:rPr lang="en-US" sz="700" b="1" i="0" u="none" strike="noStrike" baseline="0">
                          <a:effectLst/>
                        </a:rPr>
                        <a:t>   Contractor 1</a:t>
                      </a:r>
                      <a:endParaRPr lang="en-US" sz="700" b="1" i="0" u="none" strike="noStrike" baseline="0">
                        <a:effectLst/>
                        <a:latin typeface="Arial" panose="020B0604020202020204" pitchFamily="34" charset="0"/>
                      </a:endParaRPr>
                    </a:p>
                  </a:txBody>
                  <a:tcPr marL="4591" marR="4591" marT="4591" marB="27547" anchor="ctr"/>
                </a:tc>
                <a:tc>
                  <a:txBody>
                    <a:bodyPr/>
                    <a:lstStyle/>
                    <a:p>
                      <a:pPr algn="ctr" fontAlgn="ctr"/>
                      <a:r>
                        <a:rPr lang="en-US" sz="700" b="1" i="0" u="none" strike="noStrike" baseline="0">
                          <a:effectLst/>
                        </a:rPr>
                        <a:t>  Contractor 2</a:t>
                      </a:r>
                      <a:endParaRPr lang="en-US" sz="700" b="1" i="0" u="none" strike="noStrike" baseline="0">
                        <a:effectLst/>
                        <a:latin typeface="Arial" panose="020B0604020202020204" pitchFamily="34" charset="0"/>
                      </a:endParaRPr>
                    </a:p>
                  </a:txBody>
                  <a:tcPr marL="4591" marR="4591" marT="4591" marB="27547" anchor="ctr"/>
                </a:tc>
                <a:tc>
                  <a:txBody>
                    <a:bodyPr/>
                    <a:lstStyle/>
                    <a:p>
                      <a:pPr algn="ctr" fontAlgn="ctr"/>
                      <a:r>
                        <a:rPr lang="en-US" sz="700" b="1" i="0" u="none" strike="noStrike" baseline="0">
                          <a:effectLst/>
                        </a:rPr>
                        <a:t>    Contractor 2</a:t>
                      </a:r>
                      <a:endParaRPr lang="en-US" sz="700" b="1" i="0" u="none" strike="noStrike" baseline="0">
                        <a:effectLst/>
                        <a:latin typeface="Arial" panose="020B0604020202020204" pitchFamily="34" charset="0"/>
                      </a:endParaRPr>
                    </a:p>
                  </a:txBody>
                  <a:tcPr marL="4591" marR="4591" marT="4591" marB="27547" anchor="ctr"/>
                </a:tc>
                <a:tc>
                  <a:txBody>
                    <a:bodyPr/>
                    <a:lstStyle/>
                    <a:p>
                      <a:pPr algn="ctr" fontAlgn="ctr"/>
                      <a:r>
                        <a:rPr lang="en-US" sz="700" b="1" i="0" u="none" strike="noStrike" baseline="0">
                          <a:effectLst/>
                        </a:rPr>
                        <a:t>    Contractor 3</a:t>
                      </a:r>
                      <a:endParaRPr lang="en-US" sz="700" b="1" i="0" u="none" strike="noStrike" baseline="0">
                        <a:effectLst/>
                        <a:latin typeface="Arial" panose="020B0604020202020204" pitchFamily="34" charset="0"/>
                      </a:endParaRPr>
                    </a:p>
                  </a:txBody>
                  <a:tcPr marL="4591" marR="4591" marT="4591" marB="27547" anchor="ctr"/>
                </a:tc>
                <a:tc>
                  <a:txBody>
                    <a:bodyPr/>
                    <a:lstStyle/>
                    <a:p>
                      <a:pPr algn="ctr" fontAlgn="ctr"/>
                      <a:r>
                        <a:rPr lang="en-US" sz="700" b="1" i="0" u="none" strike="noStrike" baseline="0" dirty="0">
                          <a:effectLst/>
                        </a:rPr>
                        <a:t>Contractor 3</a:t>
                      </a:r>
                      <a:endParaRPr lang="en-US" sz="700" b="1" i="0" u="none" strike="noStrike" baseline="0" dirty="0">
                        <a:effectLst/>
                        <a:latin typeface="Arial" panose="020B0604020202020204" pitchFamily="34" charset="0"/>
                      </a:endParaRPr>
                    </a:p>
                  </a:txBody>
                  <a:tcPr marL="4591" marR="4591" marT="4591" marB="27547" anchor="ctr"/>
                </a:tc>
                <a:extLst>
                  <a:ext uri="{0D108BD9-81ED-4DB2-BD59-A6C34878D82A}">
                    <a16:rowId xmlns:a16="http://schemas.microsoft.com/office/drawing/2014/main" val="781070690"/>
                  </a:ext>
                </a:extLst>
              </a:tr>
              <a:tr h="213215">
                <a:tc>
                  <a:txBody>
                    <a:bodyPr/>
                    <a:lstStyle/>
                    <a:p>
                      <a:pPr algn="ctr" fontAlgn="b"/>
                      <a:r>
                        <a:rPr lang="en-US" sz="700" b="1" i="0" u="none" strike="noStrike" baseline="0">
                          <a:effectLst/>
                        </a:rPr>
                        <a:t>101-1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MOBILIZATION</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LS</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dirty="0">
                          <a:solidFill>
                            <a:srgbClr val="0070C0"/>
                          </a:solidFill>
                          <a:effectLst/>
                          <a:latin typeface="Arial" panose="020B0604020202020204" pitchFamily="34" charset="0"/>
                        </a:rPr>
                        <a:t>$49,790.15</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$49,790.15</a:t>
                      </a:r>
                    </a:p>
                  </a:txBody>
                  <a:tcPr marL="7620" marR="7620" marT="7620" anchor="b"/>
                </a:tc>
                <a:tc>
                  <a:txBody>
                    <a:bodyPr/>
                    <a:lstStyle/>
                    <a:p>
                      <a:pPr algn="r" fontAlgn="b"/>
                      <a:r>
                        <a:rPr lang="en-US" sz="700" b="1" i="0" u="none" strike="noStrike" baseline="0">
                          <a:effectLst/>
                        </a:rPr>
                        <a:t>$67,257.37</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$67,257.37</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$76,000.00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$76,000.00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$63,440.85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$63,440.85</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2432927521"/>
                  </a:ext>
                </a:extLst>
              </a:tr>
              <a:tr h="213215">
                <a:tc>
                  <a:txBody>
                    <a:bodyPr/>
                    <a:lstStyle/>
                    <a:p>
                      <a:pPr algn="ctr" fontAlgn="b"/>
                      <a:r>
                        <a:rPr lang="en-US" sz="700" b="1" i="0" u="none" strike="noStrike" baseline="0">
                          <a:effectLst/>
                        </a:rPr>
                        <a:t>102-1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MAINTENANCE OF TRAFFIC</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LS</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$38,053.90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$38,053.90</a:t>
                      </a:r>
                    </a:p>
                  </a:txBody>
                  <a:tcPr marL="7620" marR="7620" marT="7620" anchor="b"/>
                </a:tc>
                <a:tc>
                  <a:txBody>
                    <a:bodyPr/>
                    <a:lstStyle/>
                    <a:p>
                      <a:pPr algn="r" fontAlgn="b"/>
                      <a:r>
                        <a:rPr lang="en-US" sz="700" b="1" i="0" u="none" strike="noStrike" baseline="0">
                          <a:effectLst/>
                        </a:rPr>
                        <a:t>$47,531.70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$47,531.70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$85,000.00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$85,000.00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$88,476.85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$88,476.85</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4283548294"/>
                  </a:ext>
                </a:extLst>
              </a:tr>
              <a:tr h="242291">
                <a:tc>
                  <a:txBody>
                    <a:bodyPr/>
                    <a:lstStyle/>
                    <a:p>
                      <a:pPr algn="ctr" fontAlgn="b"/>
                      <a:r>
                        <a:rPr lang="en-US" sz="700" b="1" i="0" u="none" strike="noStrike" baseline="0">
                          <a:effectLst/>
                        </a:rPr>
                        <a:t>104-1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ARTIFICIAL COVERINGS/ROLLED EROSION CONTROL PRODUCTS</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SY</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122</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$2.00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$244.00</a:t>
                      </a:r>
                    </a:p>
                  </a:txBody>
                  <a:tcPr marL="7620" marR="7620" marT="7620" anchor="b"/>
                </a:tc>
                <a:tc>
                  <a:txBody>
                    <a:bodyPr/>
                    <a:lstStyle/>
                    <a:p>
                      <a:pPr algn="r" fontAlgn="b"/>
                      <a:r>
                        <a:rPr lang="en-US" sz="700" b="1" i="0" u="none" strike="noStrike" baseline="0">
                          <a:effectLst/>
                        </a:rPr>
                        <a:t>$6.57</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$801.54</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$6.00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$732.00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$18.82</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$2,296.04</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1484834927"/>
                  </a:ext>
                </a:extLst>
              </a:tr>
              <a:tr h="213215">
                <a:tc>
                  <a:txBody>
                    <a:bodyPr/>
                    <a:lstStyle/>
                    <a:p>
                      <a:pPr algn="ctr" fontAlgn="b"/>
                      <a:r>
                        <a:rPr lang="en-US" sz="700" b="1" i="0" u="none" strike="noStrike" baseline="0">
                          <a:effectLst/>
                        </a:rPr>
                        <a:t>104-10-3</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SEDIMENT BARRIER</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LF</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22,776</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$1.60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$36,441.60</a:t>
                      </a:r>
                    </a:p>
                  </a:txBody>
                  <a:tcPr marL="7620" marR="7620" marT="7620" anchor="b"/>
                </a:tc>
                <a:tc>
                  <a:txBody>
                    <a:bodyPr/>
                    <a:lstStyle/>
                    <a:p>
                      <a:pPr algn="r" fontAlgn="b"/>
                      <a:r>
                        <a:rPr lang="en-US" sz="700" b="1" i="0" u="none" strike="noStrike" baseline="0">
                          <a:effectLst/>
                        </a:rPr>
                        <a:t>$0.67</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$15,259.92</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$1.50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$34,164.00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$1.41</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$32,114.16</a:t>
                      </a:r>
                      <a:endParaRPr lang="en-US" sz="700" b="1" i="0" u="none" strike="noStrike" baseline="0">
                        <a:effectLst/>
                        <a:latin typeface="Arial" panose="020B0604020202020204" pitchFamily="34" charset="0"/>
                      </a:endParaRPr>
                    </a:p>
                  </a:txBody>
                  <a:tcPr marL="4591" marR="4591" marT="4591" marB="27547" anchor="b"/>
                </a:tc>
                <a:extLst>
                  <a:ext uri="{0D108BD9-81ED-4DB2-BD59-A6C34878D82A}">
                    <a16:rowId xmlns:a16="http://schemas.microsoft.com/office/drawing/2014/main" val="2355716950"/>
                  </a:ext>
                </a:extLst>
              </a:tr>
              <a:tr h="213215">
                <a:tc>
                  <a:txBody>
                    <a:bodyPr/>
                    <a:lstStyle/>
                    <a:p>
                      <a:pPr algn="ctr" fontAlgn="b"/>
                      <a:r>
                        <a:rPr lang="en-US" sz="700" b="1" i="0" u="none" strike="noStrike" baseline="0">
                          <a:effectLst/>
                        </a:rPr>
                        <a:t>104-15</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SOIL TRACKING PREVENTION DEVICE</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EA</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2</a:t>
                      </a:r>
                      <a:endParaRPr lang="en-US" sz="700" b="1" i="0" u="none" strike="noStrike" baseline="0" dirty="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$2,790.00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$5,580.00</a:t>
                      </a:r>
                    </a:p>
                  </a:txBody>
                  <a:tcPr marL="7620" marR="7620" marT="7620" anchor="b"/>
                </a:tc>
                <a:tc>
                  <a:txBody>
                    <a:bodyPr/>
                    <a:lstStyle/>
                    <a:p>
                      <a:pPr algn="r" fontAlgn="b"/>
                      <a:r>
                        <a:rPr lang="en-US" sz="700" b="1" i="0" u="none" strike="noStrike" baseline="0">
                          <a:effectLst/>
                        </a:rPr>
                        <a:t>$1,789.19</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$3,578.38</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$1,500.00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$3,000.00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$1,577.00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$3,154.00</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2347968086"/>
                  </a:ext>
                </a:extLst>
              </a:tr>
              <a:tr h="213215">
                <a:tc>
                  <a:txBody>
                    <a:bodyPr/>
                    <a:lstStyle/>
                    <a:p>
                      <a:pPr algn="ctr" fontAlgn="b"/>
                      <a:r>
                        <a:rPr lang="en-US" sz="700" b="1" i="0" u="none" strike="noStrike" baseline="0">
                          <a:effectLst/>
                        </a:rPr>
                        <a:t>104-18</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INLET PROTECTION SYSTEM</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EA</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$111.00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$222.00</a:t>
                      </a:r>
                    </a:p>
                  </a:txBody>
                  <a:tcPr marL="7620" marR="7620" marT="7620" anchor="b"/>
                </a:tc>
                <a:tc>
                  <a:txBody>
                    <a:bodyPr/>
                    <a:lstStyle/>
                    <a:p>
                      <a:pPr algn="r" fontAlgn="b"/>
                      <a:r>
                        <a:rPr lang="en-US" sz="700" b="1" i="0" u="none" strike="noStrike" baseline="0">
                          <a:effectLst/>
                        </a:rPr>
                        <a:t>$78.31</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$156.62</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$120.00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$240.00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$504.78</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$1,009.56</a:t>
                      </a:r>
                      <a:endParaRPr lang="en-US" sz="700" b="1" i="0" u="none" strike="noStrike" baseline="0">
                        <a:effectLst/>
                        <a:latin typeface="Arial" panose="020B0604020202020204" pitchFamily="34" charset="0"/>
                      </a:endParaRPr>
                    </a:p>
                  </a:txBody>
                  <a:tcPr marL="4591" marR="4591" marT="4591" marB="27547" anchor="b"/>
                </a:tc>
                <a:extLst>
                  <a:ext uri="{0D108BD9-81ED-4DB2-BD59-A6C34878D82A}">
                    <a16:rowId xmlns:a16="http://schemas.microsoft.com/office/drawing/2014/main" val="2344685022"/>
                  </a:ext>
                </a:extLst>
              </a:tr>
              <a:tr h="213215">
                <a:tc>
                  <a:txBody>
                    <a:bodyPr/>
                    <a:lstStyle/>
                    <a:p>
                      <a:pPr algn="ctr" fontAlgn="b"/>
                      <a:r>
                        <a:rPr lang="en-US" sz="700" b="1" i="0" u="none" strike="noStrike" baseline="0">
                          <a:effectLst/>
                        </a:rPr>
                        <a:t>107-1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LITTER REMOVAL AND DISPOSAL</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AC</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78.84</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$40.00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$3,153.60</a:t>
                      </a:r>
                    </a:p>
                  </a:txBody>
                  <a:tcPr marL="7620" marR="7620" marT="7620" anchor="b"/>
                </a:tc>
                <a:tc>
                  <a:txBody>
                    <a:bodyPr/>
                    <a:lstStyle/>
                    <a:p>
                      <a:pPr algn="r" fontAlgn="b"/>
                      <a:r>
                        <a:rPr lang="en-US" sz="700" b="1" i="0" u="none" strike="noStrike" baseline="0">
                          <a:effectLst/>
                        </a:rPr>
                        <a:t>$132.02</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$10,408.46</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$60.00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$4,730.40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$327.56</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$25,824.83</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1519937018"/>
                  </a:ext>
                </a:extLst>
              </a:tr>
              <a:tr h="213215">
                <a:tc>
                  <a:txBody>
                    <a:bodyPr/>
                    <a:lstStyle/>
                    <a:p>
                      <a:pPr algn="ctr" fontAlgn="b"/>
                      <a:r>
                        <a:rPr lang="en-US" sz="700" b="1" i="0" u="none" strike="noStrike" baseline="0">
                          <a:effectLst/>
                        </a:rPr>
                        <a:t>107-2</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MOWING</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AC</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67.36</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$50.00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$3,368.00</a:t>
                      </a:r>
                    </a:p>
                  </a:txBody>
                  <a:tcPr marL="7620" marR="7620" marT="7620" anchor="b"/>
                </a:tc>
                <a:tc>
                  <a:txBody>
                    <a:bodyPr/>
                    <a:lstStyle/>
                    <a:p>
                      <a:pPr algn="r" fontAlgn="b"/>
                      <a:r>
                        <a:rPr lang="en-US" sz="700" b="1" i="0" u="none" strike="noStrike" baseline="0">
                          <a:effectLst/>
                        </a:rPr>
                        <a:t>$82.68</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$5,569.32</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$60.00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$4,041.60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$247.50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$16,671.60</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2737791548"/>
                  </a:ext>
                </a:extLst>
              </a:tr>
              <a:tr h="213215">
                <a:tc>
                  <a:txBody>
                    <a:bodyPr/>
                    <a:lstStyle/>
                    <a:p>
                      <a:pPr algn="ctr" fontAlgn="b"/>
                      <a:r>
                        <a:rPr lang="en-US" sz="700" b="1" i="0" u="none" strike="noStrike" baseline="0">
                          <a:effectLst/>
                        </a:rPr>
                        <a:t>110-1-1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CLEARING AND GRUBBING  (5.21 AC)               </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LS</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$62,520.00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$62,520.00</a:t>
                      </a:r>
                    </a:p>
                  </a:txBody>
                  <a:tcPr marL="7620" marR="7620" marT="7620" anchor="b"/>
                </a:tc>
                <a:tc>
                  <a:txBody>
                    <a:bodyPr/>
                    <a:lstStyle/>
                    <a:p>
                      <a:pPr algn="r" fontAlgn="b"/>
                      <a:r>
                        <a:rPr lang="en-US" sz="700" b="1" i="0" u="none" strike="noStrike" baseline="0">
                          <a:effectLst/>
                        </a:rPr>
                        <a:t>$47,484.48</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$47,484.48</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$43,000.00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$43,000.00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$27,193.45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$27,193.45</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3038258761"/>
                  </a:ext>
                </a:extLst>
              </a:tr>
              <a:tr h="213215">
                <a:tc>
                  <a:txBody>
                    <a:bodyPr/>
                    <a:lstStyle/>
                    <a:p>
                      <a:pPr algn="ctr" fontAlgn="b"/>
                      <a:r>
                        <a:rPr lang="en-US" sz="700" b="1" i="0" u="none" strike="noStrike" baseline="0">
                          <a:effectLst/>
                        </a:rPr>
                        <a:t>110-7-1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MAILBOX, F&amp;I, SINGLE</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EA</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$150.00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$1,200.00</a:t>
                      </a:r>
                    </a:p>
                  </a:txBody>
                  <a:tcPr marL="7620" marR="7620" marT="7620" anchor="b"/>
                </a:tc>
                <a:tc>
                  <a:txBody>
                    <a:bodyPr/>
                    <a:lstStyle/>
                    <a:p>
                      <a:pPr algn="r" fontAlgn="b"/>
                      <a:r>
                        <a:rPr lang="en-US" sz="700" b="1" i="0" u="none" strike="noStrike" baseline="0">
                          <a:effectLst/>
                        </a:rPr>
                        <a:t>$228.52</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$1,828.16</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$180.00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$1,440.00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$225.00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$1,800.00</a:t>
                      </a:r>
                      <a:endParaRPr lang="en-US" sz="700" b="1" i="0" u="none" strike="noStrike" baseline="0">
                        <a:effectLst/>
                        <a:latin typeface="Arial" panose="020B0604020202020204" pitchFamily="34" charset="0"/>
                      </a:endParaRPr>
                    </a:p>
                  </a:txBody>
                  <a:tcPr marL="4591" marR="4591" marT="4591" marB="27547" anchor="b"/>
                </a:tc>
                <a:extLst>
                  <a:ext uri="{0D108BD9-81ED-4DB2-BD59-A6C34878D82A}">
                    <a16:rowId xmlns:a16="http://schemas.microsoft.com/office/drawing/2014/main" val="13287208"/>
                  </a:ext>
                </a:extLst>
              </a:tr>
              <a:tr h="213215">
                <a:tc>
                  <a:txBody>
                    <a:bodyPr/>
                    <a:lstStyle/>
                    <a:p>
                      <a:pPr algn="ctr" fontAlgn="b"/>
                      <a:r>
                        <a:rPr lang="en-US" sz="700" b="1" i="0" u="none" strike="noStrike" baseline="0">
                          <a:effectLst/>
                        </a:rPr>
                        <a:t>120-1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REGULAR EXCAVATION</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CY</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2,536</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$6.00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$15,214.20</a:t>
                      </a:r>
                    </a:p>
                  </a:txBody>
                  <a:tcPr marL="7620" marR="7620" marT="7620" anchor="b"/>
                </a:tc>
                <a:tc>
                  <a:txBody>
                    <a:bodyPr/>
                    <a:lstStyle/>
                    <a:p>
                      <a:pPr algn="r" fontAlgn="b"/>
                      <a:r>
                        <a:rPr lang="en-US" sz="700" b="1" i="0" u="none" strike="noStrike" baseline="0">
                          <a:effectLst/>
                        </a:rPr>
                        <a:t>$27.06</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$68,624.16</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$29.00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$73,544.00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$16.62</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$42,148.32</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80061581"/>
                  </a:ext>
                </a:extLst>
              </a:tr>
              <a:tr h="213215">
                <a:tc>
                  <a:txBody>
                    <a:bodyPr/>
                    <a:lstStyle/>
                    <a:p>
                      <a:pPr algn="ctr" fontAlgn="b"/>
                      <a:r>
                        <a:rPr lang="en-US" sz="700" b="1" i="0" u="none" strike="noStrike" baseline="0">
                          <a:effectLst/>
                        </a:rPr>
                        <a:t>120-6</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EMBANKMENT  </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CY</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1,041</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$10.00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$10,412.00</a:t>
                      </a:r>
                    </a:p>
                  </a:txBody>
                  <a:tcPr marL="7620" marR="7620" marT="7620" anchor="b"/>
                </a:tc>
                <a:tc>
                  <a:txBody>
                    <a:bodyPr/>
                    <a:lstStyle/>
                    <a:p>
                      <a:pPr algn="r" fontAlgn="b"/>
                      <a:r>
                        <a:rPr lang="en-US" sz="700" b="1" i="0" u="none" strike="noStrike" baseline="0">
                          <a:effectLst/>
                        </a:rPr>
                        <a:t>$21.83</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$22,725.03</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$21.45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$22,329.45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$87.86</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$91,462.26</a:t>
                      </a:r>
                      <a:endParaRPr lang="en-US" sz="700" b="1" i="0" u="none" strike="noStrike" baseline="0">
                        <a:effectLst/>
                        <a:latin typeface="Arial" panose="020B0604020202020204" pitchFamily="34" charset="0"/>
                      </a:endParaRPr>
                    </a:p>
                  </a:txBody>
                  <a:tcPr marL="4591" marR="4591" marT="4591" marB="27547" anchor="b"/>
                </a:tc>
                <a:extLst>
                  <a:ext uri="{0D108BD9-81ED-4DB2-BD59-A6C34878D82A}">
                    <a16:rowId xmlns:a16="http://schemas.microsoft.com/office/drawing/2014/main" val="489698638"/>
                  </a:ext>
                </a:extLst>
              </a:tr>
              <a:tr h="213215">
                <a:tc>
                  <a:txBody>
                    <a:bodyPr/>
                    <a:lstStyle/>
                    <a:p>
                      <a:pPr algn="ctr" fontAlgn="b"/>
                      <a:r>
                        <a:rPr lang="en-US" sz="700" b="1" i="0" u="none" strike="noStrike" baseline="0">
                          <a:effectLst/>
                        </a:rPr>
                        <a:t>160-4</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TYPE B STABILIZATION</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SY</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17,665</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$4.25</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$75,076.25</a:t>
                      </a:r>
                    </a:p>
                  </a:txBody>
                  <a:tcPr marL="7620" marR="7620" marT="7620" anchor="b"/>
                </a:tc>
                <a:tc>
                  <a:txBody>
                    <a:bodyPr/>
                    <a:lstStyle/>
                    <a:p>
                      <a:pPr algn="r" fontAlgn="b"/>
                      <a:r>
                        <a:rPr lang="en-US" sz="700" b="1" i="0" u="none" strike="noStrike" baseline="0">
                          <a:effectLst/>
                        </a:rPr>
                        <a:t>$6.57</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$116,059.05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$4.35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$76,842.75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$123,655.00</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486555236"/>
                  </a:ext>
                </a:extLst>
              </a:tr>
              <a:tr h="213215">
                <a:tc>
                  <a:txBody>
                    <a:bodyPr/>
                    <a:lstStyle/>
                    <a:p>
                      <a:pPr algn="ctr" fontAlgn="b"/>
                      <a:r>
                        <a:rPr lang="en-US" sz="700" b="1" i="0" u="none" strike="noStrike" baseline="0">
                          <a:effectLst/>
                        </a:rPr>
                        <a:t>285-701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OPTIONAL BASE, BASE GROUP 01</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SY</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14,472</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$15.00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$217,080.00</a:t>
                      </a:r>
                    </a:p>
                  </a:txBody>
                  <a:tcPr marL="7620" marR="7620" marT="7620" anchor="b"/>
                </a:tc>
                <a:tc>
                  <a:txBody>
                    <a:bodyPr/>
                    <a:lstStyle/>
                    <a:p>
                      <a:pPr algn="r" fontAlgn="b"/>
                      <a:r>
                        <a:rPr lang="en-US" sz="700" b="1" i="0" u="none" strike="noStrike" baseline="0">
                          <a:effectLst/>
                        </a:rPr>
                        <a:t>$8.64</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$125,038.08</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$8.55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$123,735.60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$115,776.00</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2141765647"/>
                  </a:ext>
                </a:extLst>
              </a:tr>
              <a:tr h="213215">
                <a:tc>
                  <a:txBody>
                    <a:bodyPr/>
                    <a:lstStyle/>
                    <a:p>
                      <a:pPr algn="ctr" fontAlgn="b"/>
                      <a:r>
                        <a:rPr lang="en-US" sz="700" b="1" i="0" u="none" strike="noStrike" baseline="0">
                          <a:effectLst/>
                        </a:rPr>
                        <a:t>286-1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TURNOUT CONSTRUCTION</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SY</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368</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$18.00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$6,624.00</a:t>
                      </a:r>
                    </a:p>
                  </a:txBody>
                  <a:tcPr marL="7620" marR="7620" marT="7620" anchor="b"/>
                </a:tc>
                <a:tc>
                  <a:txBody>
                    <a:bodyPr/>
                    <a:lstStyle/>
                    <a:p>
                      <a:pPr algn="r" fontAlgn="b"/>
                      <a:r>
                        <a:rPr lang="en-US" sz="700" b="1" i="0" u="none" strike="noStrike" baseline="0">
                          <a:effectLst/>
                        </a:rPr>
                        <a:t>$22.75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$8,372.00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$11.40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$4,195.20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$53.44</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$19,665.92</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2936575990"/>
                  </a:ext>
                </a:extLst>
              </a:tr>
              <a:tr h="242291">
                <a:tc>
                  <a:txBody>
                    <a:bodyPr/>
                    <a:lstStyle/>
                    <a:p>
                      <a:pPr algn="ctr" fontAlgn="b"/>
                      <a:r>
                        <a:rPr lang="en-US" sz="700" b="1" i="0" u="none" strike="noStrike" baseline="0">
                          <a:effectLst/>
                        </a:rPr>
                        <a:t>334-1-53</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SUPERPAVE ASPHALTIC CONC, TRAFFIC C, PG 76-22</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TN</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12</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$105.00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$1,260.00</a:t>
                      </a:r>
                    </a:p>
                  </a:txBody>
                  <a:tcPr marL="7620" marR="7620" marT="7620" anchor="b"/>
                </a:tc>
                <a:tc>
                  <a:txBody>
                    <a:bodyPr/>
                    <a:lstStyle/>
                    <a:p>
                      <a:pPr algn="r" fontAlgn="b"/>
                      <a:r>
                        <a:rPr lang="en-US" sz="700" b="1" i="0" u="none" strike="noStrike" baseline="0">
                          <a:effectLst/>
                        </a:rPr>
                        <a:t>$273.15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$3,277.80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$160.00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$1,920.00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$226.60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$2,719.20</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2021658293"/>
                  </a:ext>
                </a:extLst>
              </a:tr>
              <a:tr h="242291">
                <a:tc>
                  <a:txBody>
                    <a:bodyPr/>
                    <a:lstStyle/>
                    <a:p>
                      <a:pPr algn="ctr" fontAlgn="b"/>
                      <a:r>
                        <a:rPr lang="en-US" sz="700" b="1" i="0" u="none" strike="noStrike" baseline="0">
                          <a:effectLst/>
                        </a:rPr>
                        <a:t>337-7-82</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ASPHALT FRICTION COURSE, TRAFFIC C, FC-9.5, PG 76-22</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TN</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728.5</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$125.00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$91,062.50</a:t>
                      </a:r>
                    </a:p>
                  </a:txBody>
                  <a:tcPr marL="7620" marR="7620" marT="7620" anchor="b"/>
                </a:tc>
                <a:tc>
                  <a:txBody>
                    <a:bodyPr/>
                    <a:lstStyle/>
                    <a:p>
                      <a:pPr algn="r" fontAlgn="b"/>
                      <a:r>
                        <a:rPr lang="en-US" sz="700" b="1" i="0" u="none" strike="noStrike" baseline="0">
                          <a:effectLst/>
                        </a:rPr>
                        <a:t>$127.05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$92,555.93</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$150.00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$109,275.00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$117.45</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$85,562.33</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124004563"/>
                  </a:ext>
                </a:extLst>
              </a:tr>
              <a:tr h="213215">
                <a:tc>
                  <a:txBody>
                    <a:bodyPr/>
                    <a:lstStyle/>
                    <a:p>
                      <a:pPr algn="ctr" fontAlgn="b"/>
                      <a:r>
                        <a:rPr lang="en-US" sz="700" b="1" i="0" u="none" strike="noStrike" baseline="0">
                          <a:effectLst/>
                        </a:rPr>
                        <a:t>339-1</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MISCELLANEOUS ASPHALT PAVEMENT</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TN</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79.8</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$175.00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$13,965.00</a:t>
                      </a:r>
                    </a:p>
                  </a:txBody>
                  <a:tcPr marL="7620" marR="7620" marT="7620" anchor="b"/>
                </a:tc>
                <a:tc>
                  <a:txBody>
                    <a:bodyPr/>
                    <a:lstStyle/>
                    <a:p>
                      <a:pPr algn="r" fontAlgn="b"/>
                      <a:r>
                        <a:rPr lang="en-US" sz="700" b="1" i="0" u="none" strike="noStrike" baseline="0">
                          <a:effectLst/>
                        </a:rPr>
                        <a:t>$86.06</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$6,867.59</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$150.00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$11,970.00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$227.00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$18,114.60</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1992743130"/>
                  </a:ext>
                </a:extLst>
              </a:tr>
              <a:tr h="213215">
                <a:tc>
                  <a:txBody>
                    <a:bodyPr/>
                    <a:lstStyle/>
                    <a:p>
                      <a:pPr algn="ctr" fontAlgn="b"/>
                      <a:r>
                        <a:rPr lang="en-US" sz="700" b="1" i="0" u="none" strike="noStrike" baseline="0">
                          <a:effectLst/>
                        </a:rPr>
                        <a:t>522-2</a:t>
                      </a:r>
                      <a:endParaRPr lang="en-US" sz="700" b="1" i="0" u="none" strike="noStrike" baseline="0">
                        <a:effectLst/>
                        <a:latin typeface="Arial" panose="020B0604020202020204" pitchFamily="34" charset="0"/>
                      </a:endParaRPr>
                    </a:p>
                  </a:txBody>
                  <a:tcPr marL="4591" marR="4591" marT="4591" marB="27547" anchor="b"/>
                </a:tc>
                <a:tc>
                  <a:txBody>
                    <a:bodyPr/>
                    <a:lstStyle/>
                    <a:p>
                      <a:pPr algn="l" fontAlgn="b"/>
                      <a:r>
                        <a:rPr lang="en-US" sz="700" b="1" i="0" u="none" strike="noStrike" baseline="0">
                          <a:effectLst/>
                        </a:rPr>
                        <a:t>CONCRETE SIDEWALK AND DRIVEWAYS, 6" THICK</a:t>
                      </a:r>
                      <a:endParaRPr lang="en-US" sz="700" b="1" i="0" u="none" strike="noStrike" baseline="0">
                        <a:effectLst/>
                        <a:latin typeface="Arial" panose="020B0604020202020204" pitchFamily="34" charset="0"/>
                      </a:endParaRPr>
                    </a:p>
                  </a:txBody>
                  <a:tcPr marL="4591" marR="4591" marT="4591" marB="27547" anchor="b"/>
                </a:tc>
                <a:tc>
                  <a:txBody>
                    <a:bodyPr/>
                    <a:lstStyle/>
                    <a:p>
                      <a:pPr algn="ctr" fontAlgn="b"/>
                      <a:r>
                        <a:rPr lang="en-US" sz="700" b="1" i="0" u="none" strike="noStrike" baseline="0">
                          <a:effectLst/>
                        </a:rPr>
                        <a:t>SY</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45</a:t>
                      </a:r>
                      <a:endParaRPr lang="en-US" sz="700" b="1" i="0" u="none" strike="noStrike" baseline="0">
                        <a:effectLst/>
                        <a:latin typeface="Arial" panose="020B0604020202020204" pitchFamily="34" charset="0"/>
                      </a:endParaRPr>
                    </a:p>
                  </a:txBody>
                  <a:tcPr marL="4591" marR="137734" marT="4591" marB="27547" anchor="b"/>
                </a:tc>
                <a:tc>
                  <a:txBody>
                    <a:bodyPr/>
                    <a:lstStyle/>
                    <a:p>
                      <a:pPr algn="r" fontAlgn="b"/>
                      <a:r>
                        <a:rPr lang="en-US" sz="700" b="1" i="0" u="none" strike="noStrike">
                          <a:solidFill>
                            <a:srgbClr val="0070C0"/>
                          </a:solidFill>
                          <a:effectLst/>
                          <a:latin typeface="Arial" panose="020B0604020202020204" pitchFamily="34" charset="0"/>
                        </a:rPr>
                        <a:t>$48.50</a:t>
                      </a:r>
                    </a:p>
                  </a:txBody>
                  <a:tcPr marL="7620" marR="7620" marT="7620" anchor="b"/>
                </a:tc>
                <a:tc>
                  <a:txBody>
                    <a:bodyPr/>
                    <a:lstStyle/>
                    <a:p>
                      <a:pPr algn="r" fontAlgn="b"/>
                      <a:r>
                        <a:rPr lang="en-US" sz="700" b="1" i="0" u="none" strike="noStrike" dirty="0">
                          <a:solidFill>
                            <a:srgbClr val="0070C0"/>
                          </a:solidFill>
                          <a:effectLst/>
                          <a:latin typeface="Arial" panose="020B0604020202020204" pitchFamily="34" charset="0"/>
                        </a:rPr>
                        <a:t>$2,182.50</a:t>
                      </a:r>
                    </a:p>
                  </a:txBody>
                  <a:tcPr marL="7620" marR="7620" marT="7620" anchor="b"/>
                </a:tc>
                <a:tc>
                  <a:txBody>
                    <a:bodyPr/>
                    <a:lstStyle/>
                    <a:p>
                      <a:pPr algn="r" fontAlgn="b"/>
                      <a:r>
                        <a:rPr lang="en-US" sz="700" b="1" i="0" u="none" strike="noStrike" baseline="0">
                          <a:effectLst/>
                        </a:rPr>
                        <a:t>$71.10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$3,199.50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$82.00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$3,690.00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a:effectLst/>
                        </a:rPr>
                        <a:t>$74.80</a:t>
                      </a:r>
                      <a:endParaRPr lang="en-US" sz="700" b="1" i="0" u="none" strike="noStrike" baseline="0">
                        <a:effectLst/>
                        <a:latin typeface="Arial" panose="020B0604020202020204" pitchFamily="34" charset="0"/>
                      </a:endParaRPr>
                    </a:p>
                  </a:txBody>
                  <a:tcPr marL="4591" marR="4591" marT="4591" marB="27547" anchor="b"/>
                </a:tc>
                <a:tc>
                  <a:txBody>
                    <a:bodyPr/>
                    <a:lstStyle/>
                    <a:p>
                      <a:pPr algn="r" fontAlgn="b"/>
                      <a:r>
                        <a:rPr lang="en-US" sz="700" b="1" i="0" u="none" strike="noStrike" baseline="0" dirty="0">
                          <a:effectLst/>
                        </a:rPr>
                        <a:t>$3,366.00</a:t>
                      </a:r>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3372936793"/>
                  </a:ext>
                </a:extLst>
              </a:tr>
              <a:tr h="213215">
                <a:tc>
                  <a:txBody>
                    <a:bodyPr/>
                    <a:lstStyle/>
                    <a:p>
                      <a:pPr algn="ctr" fontAlgn="b"/>
                      <a:endParaRPr lang="en-US" sz="700" b="1" i="0" u="none" strike="noStrike" baseline="0" dirty="0">
                        <a:effectLst/>
                        <a:latin typeface="Arial" panose="020B0604020202020204" pitchFamily="34" charset="0"/>
                      </a:endParaRPr>
                    </a:p>
                  </a:txBody>
                  <a:tcPr marL="4591" marR="4591" marT="4591" marB="27547" anchor="b"/>
                </a:tc>
                <a:tc>
                  <a:txBody>
                    <a:bodyPr/>
                    <a:lstStyle/>
                    <a:p>
                      <a:pPr algn="l" fontAlgn="b"/>
                      <a:endParaRPr lang="en-US" sz="700" b="1" i="0" u="none" strike="noStrike" baseline="0" dirty="0">
                        <a:effectLst/>
                        <a:latin typeface="Arial" panose="020B0604020202020204" pitchFamily="34" charset="0"/>
                      </a:endParaRPr>
                    </a:p>
                  </a:txBody>
                  <a:tcPr marL="4591" marR="4591" marT="4591" marB="27547" anchor="b"/>
                </a:tc>
                <a:tc>
                  <a:txBody>
                    <a:bodyPr/>
                    <a:lstStyle/>
                    <a:p>
                      <a:pPr algn="ctr" fontAlgn="b"/>
                      <a:endParaRPr lang="en-US" sz="700" b="1" i="0" u="none" strike="noStrike" baseline="0" dirty="0">
                        <a:effectLst/>
                        <a:latin typeface="Arial" panose="020B0604020202020204" pitchFamily="34" charset="0"/>
                      </a:endParaRPr>
                    </a:p>
                  </a:txBody>
                  <a:tcPr marL="4591" marR="4591" marT="4591" marB="27547" anchor="b"/>
                </a:tc>
                <a:tc>
                  <a:txBody>
                    <a:bodyPr/>
                    <a:lstStyle/>
                    <a:p>
                      <a:pPr algn="r" fontAlgn="b"/>
                      <a:endParaRPr lang="en-US" sz="700" b="1" i="0" u="none" strike="noStrike" baseline="0">
                        <a:effectLst/>
                        <a:latin typeface="Arial" panose="020B0604020202020204" pitchFamily="34" charset="0"/>
                      </a:endParaRPr>
                    </a:p>
                  </a:txBody>
                  <a:tcPr marL="4591" marR="137734" marT="4591" marB="27547" anchor="b"/>
                </a:tc>
                <a:tc>
                  <a:txBody>
                    <a:bodyPr/>
                    <a:lstStyle/>
                    <a:p>
                      <a:pPr algn="ctr" fontAlgn="b"/>
                      <a:endParaRPr lang="en-US" sz="700" b="1" i="0" u="none" strike="noStrike" dirty="0">
                        <a:effectLst/>
                        <a:latin typeface="Arial" panose="020B0604020202020204" pitchFamily="34" charset="0"/>
                      </a:endParaRPr>
                    </a:p>
                  </a:txBody>
                  <a:tcPr marL="7620" marR="7620" marT="7620" anchor="b"/>
                </a:tc>
                <a:tc>
                  <a:txBody>
                    <a:bodyPr/>
                    <a:lstStyle/>
                    <a:p>
                      <a:pPr algn="r" fontAlgn="b"/>
                      <a:endParaRPr lang="en-US" sz="700" b="1" i="0" u="none" strike="noStrike" baseline="0" dirty="0">
                        <a:effectLst/>
                        <a:latin typeface="Arial" panose="020B0604020202020204" pitchFamily="34" charset="0"/>
                      </a:endParaRPr>
                    </a:p>
                  </a:txBody>
                  <a:tcPr marL="4591" marR="4591" marT="4591" marB="27547" anchor="b"/>
                </a:tc>
                <a:tc>
                  <a:txBody>
                    <a:bodyPr/>
                    <a:lstStyle/>
                    <a:p>
                      <a:pPr algn="r" fontAlgn="b"/>
                      <a:endParaRPr lang="en-US" sz="700" b="1" i="0" u="none" strike="noStrike" baseline="0" dirty="0">
                        <a:effectLst/>
                        <a:latin typeface="Arial" panose="020B0604020202020204" pitchFamily="34" charset="0"/>
                      </a:endParaRPr>
                    </a:p>
                  </a:txBody>
                  <a:tcPr marL="4591" marR="4591" marT="4591" marB="27547" anchor="b"/>
                </a:tc>
                <a:tc>
                  <a:txBody>
                    <a:bodyPr/>
                    <a:lstStyle/>
                    <a:p>
                      <a:pPr algn="r" fontAlgn="b"/>
                      <a:endParaRPr lang="en-US" sz="700" b="1" i="0" u="none" strike="noStrike" baseline="0" dirty="0">
                        <a:effectLst/>
                        <a:latin typeface="Arial" panose="020B0604020202020204" pitchFamily="34" charset="0"/>
                      </a:endParaRPr>
                    </a:p>
                  </a:txBody>
                  <a:tcPr marL="4591" marR="4591" marT="4591" marB="27547" anchor="b"/>
                </a:tc>
                <a:tc>
                  <a:txBody>
                    <a:bodyPr/>
                    <a:lstStyle/>
                    <a:p>
                      <a:pPr algn="r" fontAlgn="b"/>
                      <a:endParaRPr lang="en-US" sz="700" b="1" i="0" u="none" strike="noStrike" baseline="0" dirty="0">
                        <a:effectLst/>
                        <a:latin typeface="Arial" panose="020B0604020202020204" pitchFamily="34" charset="0"/>
                      </a:endParaRPr>
                    </a:p>
                  </a:txBody>
                  <a:tcPr marL="4591" marR="4591" marT="4591" marB="27547" anchor="b"/>
                </a:tc>
                <a:tc>
                  <a:txBody>
                    <a:bodyPr/>
                    <a:lstStyle/>
                    <a:p>
                      <a:pPr algn="r" fontAlgn="b"/>
                      <a:endParaRPr lang="en-US" sz="700" b="1" i="0" u="none" strike="noStrike" baseline="0" dirty="0">
                        <a:effectLst/>
                        <a:latin typeface="Arial" panose="020B0604020202020204" pitchFamily="34" charset="0"/>
                      </a:endParaRPr>
                    </a:p>
                  </a:txBody>
                  <a:tcPr marL="4591" marR="4591" marT="4591" marB="27547" anchor="b"/>
                </a:tc>
                <a:tc>
                  <a:txBody>
                    <a:bodyPr/>
                    <a:lstStyle/>
                    <a:p>
                      <a:pPr algn="r" fontAlgn="b"/>
                      <a:endParaRPr lang="en-US" sz="700" b="1" i="0" u="none" strike="noStrike" baseline="0" dirty="0">
                        <a:effectLst/>
                        <a:latin typeface="Arial" panose="020B0604020202020204" pitchFamily="34" charset="0"/>
                      </a:endParaRPr>
                    </a:p>
                  </a:txBody>
                  <a:tcPr marL="4591" marR="4591" marT="4591" marB="27547" anchor="b"/>
                </a:tc>
                <a:tc>
                  <a:txBody>
                    <a:bodyPr/>
                    <a:lstStyle/>
                    <a:p>
                      <a:pPr algn="ctr" fontAlgn="b"/>
                      <a:endParaRPr lang="en-US" sz="700" b="1" i="0" u="none" strike="noStrike" baseline="0" dirty="0">
                        <a:effectLst/>
                        <a:latin typeface="Arial" panose="020B0604020202020204" pitchFamily="34" charset="0"/>
                      </a:endParaRPr>
                    </a:p>
                  </a:txBody>
                  <a:tcPr marL="4591" marR="4591" marT="4591" marB="27547" anchor="b"/>
                </a:tc>
                <a:extLst>
                  <a:ext uri="{0D108BD9-81ED-4DB2-BD59-A6C34878D82A}">
                    <a16:rowId xmlns:a16="http://schemas.microsoft.com/office/drawing/2014/main" val="2650685473"/>
                  </a:ext>
                </a:extLst>
              </a:tr>
            </a:tbl>
          </a:graphicData>
        </a:graphic>
      </p:graphicFrame>
    </p:spTree>
    <p:extLst>
      <p:ext uri="{BB962C8B-B14F-4D97-AF65-F5344CB8AC3E}">
        <p14:creationId xmlns:p14="http://schemas.microsoft.com/office/powerpoint/2010/main" val="188674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FD34E-8D23-404F-95B9-E16ABECB7E8F}"/>
              </a:ext>
            </a:extLst>
          </p:cNvPr>
          <p:cNvSpPr>
            <a:spLocks noGrp="1"/>
          </p:cNvSpPr>
          <p:nvPr>
            <p:ph type="title"/>
          </p:nvPr>
        </p:nvSpPr>
        <p:spPr/>
        <p:txBody>
          <a:bodyPr/>
          <a:lstStyle/>
          <a:p>
            <a:r>
              <a:rPr lang="en-US"/>
              <a:t>Bid Tab with Deviations Explained</a:t>
            </a:r>
          </a:p>
        </p:txBody>
      </p:sp>
      <p:graphicFrame>
        <p:nvGraphicFramePr>
          <p:cNvPr id="3" name="Table 2">
            <a:extLst>
              <a:ext uri="{FF2B5EF4-FFF2-40B4-BE49-F238E27FC236}">
                <a16:creationId xmlns:a16="http://schemas.microsoft.com/office/drawing/2014/main" id="{E708BF7E-BB57-48C1-946D-40C426DC8760}"/>
              </a:ext>
            </a:extLst>
          </p:cNvPr>
          <p:cNvGraphicFramePr>
            <a:graphicFrameLocks noGrp="1"/>
          </p:cNvGraphicFramePr>
          <p:nvPr>
            <p:extLst>
              <p:ext uri="{D42A27DB-BD31-4B8C-83A1-F6EECF244321}">
                <p14:modId xmlns:p14="http://schemas.microsoft.com/office/powerpoint/2010/main" val="3747441759"/>
              </p:ext>
            </p:extLst>
          </p:nvPr>
        </p:nvGraphicFramePr>
        <p:xfrm>
          <a:off x="45868" y="2077378"/>
          <a:ext cx="12100263" cy="4780622"/>
        </p:xfrm>
        <a:graphic>
          <a:graphicData uri="http://schemas.openxmlformats.org/drawingml/2006/table">
            <a:tbl>
              <a:tblPr>
                <a:tableStyleId>{5C22544A-7EE6-4342-B048-85BDC9FD1C3A}</a:tableStyleId>
              </a:tblPr>
              <a:tblGrid>
                <a:gridCol w="582299">
                  <a:extLst>
                    <a:ext uri="{9D8B030D-6E8A-4147-A177-3AD203B41FA5}">
                      <a16:colId xmlns:a16="http://schemas.microsoft.com/office/drawing/2014/main" val="1324560569"/>
                    </a:ext>
                  </a:extLst>
                </a:gridCol>
                <a:gridCol w="1572996">
                  <a:extLst>
                    <a:ext uri="{9D8B030D-6E8A-4147-A177-3AD203B41FA5}">
                      <a16:colId xmlns:a16="http://schemas.microsoft.com/office/drawing/2014/main" val="838746142"/>
                    </a:ext>
                  </a:extLst>
                </a:gridCol>
                <a:gridCol w="383268">
                  <a:extLst>
                    <a:ext uri="{9D8B030D-6E8A-4147-A177-3AD203B41FA5}">
                      <a16:colId xmlns:a16="http://schemas.microsoft.com/office/drawing/2014/main" val="4262272719"/>
                    </a:ext>
                  </a:extLst>
                </a:gridCol>
                <a:gridCol w="289725">
                  <a:extLst>
                    <a:ext uri="{9D8B030D-6E8A-4147-A177-3AD203B41FA5}">
                      <a16:colId xmlns:a16="http://schemas.microsoft.com/office/drawing/2014/main" val="883366844"/>
                    </a:ext>
                  </a:extLst>
                </a:gridCol>
                <a:gridCol w="669626">
                  <a:extLst>
                    <a:ext uri="{9D8B030D-6E8A-4147-A177-3AD203B41FA5}">
                      <a16:colId xmlns:a16="http://schemas.microsoft.com/office/drawing/2014/main" val="2587109241"/>
                    </a:ext>
                  </a:extLst>
                </a:gridCol>
                <a:gridCol w="696059">
                  <a:extLst>
                    <a:ext uri="{9D8B030D-6E8A-4147-A177-3AD203B41FA5}">
                      <a16:colId xmlns:a16="http://schemas.microsoft.com/office/drawing/2014/main" val="4004648088"/>
                    </a:ext>
                  </a:extLst>
                </a:gridCol>
                <a:gridCol w="581516">
                  <a:extLst>
                    <a:ext uri="{9D8B030D-6E8A-4147-A177-3AD203B41FA5}">
                      <a16:colId xmlns:a16="http://schemas.microsoft.com/office/drawing/2014/main" val="4211278261"/>
                    </a:ext>
                  </a:extLst>
                </a:gridCol>
                <a:gridCol w="599141">
                  <a:extLst>
                    <a:ext uri="{9D8B030D-6E8A-4147-A177-3AD203B41FA5}">
                      <a16:colId xmlns:a16="http://schemas.microsoft.com/office/drawing/2014/main" val="753089754"/>
                    </a:ext>
                  </a:extLst>
                </a:gridCol>
                <a:gridCol w="599140">
                  <a:extLst>
                    <a:ext uri="{9D8B030D-6E8A-4147-A177-3AD203B41FA5}">
                      <a16:colId xmlns:a16="http://schemas.microsoft.com/office/drawing/2014/main" val="2202984170"/>
                    </a:ext>
                  </a:extLst>
                </a:gridCol>
                <a:gridCol w="607949">
                  <a:extLst>
                    <a:ext uri="{9D8B030D-6E8A-4147-A177-3AD203B41FA5}">
                      <a16:colId xmlns:a16="http://schemas.microsoft.com/office/drawing/2014/main" val="1882764890"/>
                    </a:ext>
                  </a:extLst>
                </a:gridCol>
                <a:gridCol w="5518544">
                  <a:extLst>
                    <a:ext uri="{9D8B030D-6E8A-4147-A177-3AD203B41FA5}">
                      <a16:colId xmlns:a16="http://schemas.microsoft.com/office/drawing/2014/main" val="1809052326"/>
                    </a:ext>
                  </a:extLst>
                </a:gridCol>
              </a:tblGrid>
              <a:tr h="241795">
                <a:tc>
                  <a:txBody>
                    <a:bodyPr/>
                    <a:lstStyle/>
                    <a:p>
                      <a:pPr algn="ctr" fontAlgn="b"/>
                      <a:r>
                        <a:rPr lang="en-US" sz="600" b="1" i="0" u="none" strike="noStrike" dirty="0">
                          <a:effectLst/>
                          <a:latin typeface="Arial" panose="020B0604020202020204" pitchFamily="34" charset="0"/>
                        </a:rPr>
                        <a:t>FDOT PAY ITEM</a:t>
                      </a:r>
                    </a:p>
                  </a:txBody>
                  <a:tcPr marL="7620" marR="7620" marT="7620" anchor="b"/>
                </a:tc>
                <a:tc>
                  <a:txBody>
                    <a:bodyPr/>
                    <a:lstStyle/>
                    <a:p>
                      <a:pPr algn="ctr" fontAlgn="b"/>
                      <a:r>
                        <a:rPr lang="en-US" sz="600" b="1" i="0" u="none" strike="noStrike">
                          <a:effectLst/>
                          <a:latin typeface="Arial" panose="020B0604020202020204" pitchFamily="34" charset="0"/>
                        </a:rPr>
                        <a:t>ITEM</a:t>
                      </a:r>
                    </a:p>
                  </a:txBody>
                  <a:tcPr marL="7620" marR="7620" marT="7620" anchor="b"/>
                </a:tc>
                <a:tc>
                  <a:txBody>
                    <a:bodyPr/>
                    <a:lstStyle/>
                    <a:p>
                      <a:pPr algn="ctr" fontAlgn="b"/>
                      <a:r>
                        <a:rPr lang="en-US" sz="600" b="1" i="0" u="none" strike="noStrike">
                          <a:effectLst/>
                          <a:latin typeface="Arial" panose="020B0604020202020204" pitchFamily="34" charset="0"/>
                        </a:rPr>
                        <a:t>UNIT</a:t>
                      </a:r>
                    </a:p>
                  </a:txBody>
                  <a:tcPr marL="7620" marR="7620" marT="7620" anchor="b"/>
                </a:tc>
                <a:tc>
                  <a:txBody>
                    <a:bodyPr/>
                    <a:lstStyle/>
                    <a:p>
                      <a:pPr algn="ctr" fontAlgn="b"/>
                      <a:r>
                        <a:rPr lang="en-US" sz="600" b="1" i="0" u="none" strike="noStrike">
                          <a:effectLst/>
                          <a:latin typeface="Arial" panose="020B0604020202020204" pitchFamily="34" charset="0"/>
                        </a:rPr>
                        <a:t>QTY</a:t>
                      </a:r>
                    </a:p>
                  </a:txBody>
                  <a:tcPr marL="7620" marR="7620" marT="7620" anchor="b"/>
                </a:tc>
                <a:tc>
                  <a:txBody>
                    <a:bodyPr/>
                    <a:lstStyle/>
                    <a:p>
                      <a:pPr algn="ctr" fontAlgn="b"/>
                      <a:r>
                        <a:rPr lang="en-US" sz="600" b="1" i="0" u="none" strike="noStrike">
                          <a:effectLst/>
                          <a:latin typeface="Arial" panose="020B0604020202020204" pitchFamily="34" charset="0"/>
                        </a:rPr>
                        <a:t>        CON 1</a:t>
                      </a:r>
                    </a:p>
                  </a:txBody>
                  <a:tcPr marL="7620" marR="7620" marT="7620" anchor="b"/>
                </a:tc>
                <a:tc>
                  <a:txBody>
                    <a:bodyPr/>
                    <a:lstStyle/>
                    <a:p>
                      <a:pPr algn="ctr" fontAlgn="b"/>
                      <a:r>
                        <a:rPr lang="en-US" sz="600" b="1" i="0" u="none" strike="noStrike">
                          <a:effectLst/>
                          <a:latin typeface="Arial" panose="020B0604020202020204" pitchFamily="34" charset="0"/>
                        </a:rPr>
                        <a:t>              CON 1</a:t>
                      </a:r>
                    </a:p>
                  </a:txBody>
                  <a:tcPr marL="7620" marR="7620" marT="7620" anchor="b"/>
                </a:tc>
                <a:tc>
                  <a:txBody>
                    <a:bodyPr/>
                    <a:lstStyle/>
                    <a:p>
                      <a:pPr algn="ctr" fontAlgn="b"/>
                      <a:r>
                        <a:rPr lang="en-US" sz="600" b="1" i="0" u="none" strike="noStrike" dirty="0">
                          <a:effectLst/>
                          <a:latin typeface="Arial" panose="020B0604020202020204" pitchFamily="34" charset="0"/>
                        </a:rPr>
                        <a:t>EOPC</a:t>
                      </a:r>
                      <a:br>
                        <a:rPr lang="en-US" sz="600" b="1" i="0" u="none" strike="noStrike" dirty="0">
                          <a:effectLst/>
                          <a:latin typeface="Arial" panose="020B0604020202020204" pitchFamily="34" charset="0"/>
                        </a:rPr>
                      </a:br>
                      <a:r>
                        <a:rPr lang="en-US" sz="600" b="1" i="0" u="none" strike="noStrike" dirty="0">
                          <a:effectLst/>
                          <a:latin typeface="Arial" panose="020B0604020202020204" pitchFamily="34" charset="0"/>
                        </a:rPr>
                        <a:t>UNIT PRICE</a:t>
                      </a:r>
                    </a:p>
                  </a:txBody>
                  <a:tcPr marL="7620" marR="7620" marT="7620" anchor="b"/>
                </a:tc>
                <a:tc>
                  <a:txBody>
                    <a:bodyPr/>
                    <a:lstStyle/>
                    <a:p>
                      <a:pPr algn="ctr" fontAlgn="b"/>
                      <a:r>
                        <a:rPr lang="en-US" sz="600" b="1" i="0" u="none" strike="noStrike" dirty="0">
                          <a:effectLst/>
                          <a:latin typeface="Arial" panose="020B0604020202020204" pitchFamily="34" charset="0"/>
                        </a:rPr>
                        <a:t>EOPC</a:t>
                      </a:r>
                      <a:br>
                        <a:rPr lang="en-US" sz="600" b="1" i="0" u="none" strike="noStrike" dirty="0">
                          <a:effectLst/>
                          <a:latin typeface="Arial" panose="020B0604020202020204" pitchFamily="34" charset="0"/>
                        </a:rPr>
                      </a:br>
                      <a:r>
                        <a:rPr lang="en-US" sz="600" b="1" i="0" u="none" strike="noStrike" dirty="0">
                          <a:effectLst/>
                          <a:latin typeface="Arial" panose="020B0604020202020204" pitchFamily="34" charset="0"/>
                        </a:rPr>
                        <a:t>AMOUNT</a:t>
                      </a:r>
                    </a:p>
                  </a:txBody>
                  <a:tcPr marL="7620" marR="7620" marT="7620" anchor="b"/>
                </a:tc>
                <a:tc>
                  <a:txBody>
                    <a:bodyPr/>
                    <a:lstStyle/>
                    <a:p>
                      <a:pPr algn="ctr" fontAlgn="b"/>
                      <a:r>
                        <a:rPr lang="en-US" sz="600" b="1" i="0" u="none" strike="noStrike">
                          <a:effectLst/>
                          <a:latin typeface="Arial" panose="020B0604020202020204" pitchFamily="34" charset="0"/>
                        </a:rPr>
                        <a:t>Del EOPC</a:t>
                      </a:r>
                    </a:p>
                  </a:txBody>
                  <a:tcPr marL="7620" marR="7620" marT="7620" anchor="b"/>
                </a:tc>
                <a:tc>
                  <a:txBody>
                    <a:bodyPr/>
                    <a:lstStyle/>
                    <a:p>
                      <a:pPr algn="ctr" fontAlgn="b"/>
                      <a:r>
                        <a:rPr lang="en-US" sz="600" b="1" i="0" u="none" strike="noStrike">
                          <a:effectLst/>
                          <a:latin typeface="Arial" panose="020B0604020202020204" pitchFamily="34" charset="0"/>
                        </a:rPr>
                        <a:t>%</a:t>
                      </a:r>
                    </a:p>
                  </a:txBody>
                  <a:tcPr marL="7620" marR="7620" marT="7620" anchor="b"/>
                </a:tc>
                <a:tc>
                  <a:txBody>
                    <a:bodyPr/>
                    <a:lstStyle/>
                    <a:p>
                      <a:pPr algn="ctr" fontAlgn="b"/>
                      <a:r>
                        <a:rPr lang="en-US" sz="600" b="1" i="0" u="none" strike="noStrike" dirty="0">
                          <a:effectLst/>
                          <a:latin typeface="Arial" panose="020B0604020202020204" pitchFamily="34" charset="0"/>
                        </a:rPr>
                        <a:t>Analysis of</a:t>
                      </a:r>
                      <a:br>
                        <a:rPr lang="en-US" sz="600" b="1" i="0" u="none" strike="noStrike" dirty="0">
                          <a:effectLst/>
                          <a:latin typeface="Arial" panose="020B0604020202020204" pitchFamily="34" charset="0"/>
                        </a:rPr>
                      </a:br>
                      <a:r>
                        <a:rPr lang="en-US" sz="600" b="1" i="0" u="none" strike="noStrike" dirty="0">
                          <a:effectLst/>
                          <a:latin typeface="Arial" panose="020B0604020202020204" pitchFamily="34" charset="0"/>
                        </a:rPr>
                        <a:t>Differences</a:t>
                      </a:r>
                    </a:p>
                  </a:txBody>
                  <a:tcPr marL="7620" marR="7620" marT="7620" anchor="b"/>
                </a:tc>
                <a:extLst>
                  <a:ext uri="{0D108BD9-81ED-4DB2-BD59-A6C34878D82A}">
                    <a16:rowId xmlns:a16="http://schemas.microsoft.com/office/drawing/2014/main" val="3614881718"/>
                  </a:ext>
                </a:extLst>
              </a:tr>
              <a:tr h="269428">
                <a:tc>
                  <a:txBody>
                    <a:bodyPr/>
                    <a:lstStyle/>
                    <a:p>
                      <a:pPr algn="l" fontAlgn="b"/>
                      <a:r>
                        <a:rPr lang="en-US" sz="600" b="1" i="0" u="none" strike="noStrike" dirty="0">
                          <a:effectLst/>
                          <a:latin typeface="Arial" panose="020B0604020202020204" pitchFamily="34" charset="0"/>
                        </a:rPr>
                        <a:t>101-1</a:t>
                      </a:r>
                    </a:p>
                  </a:txBody>
                  <a:tcPr marL="7620" marR="7620" marT="7620" anchor="b"/>
                </a:tc>
                <a:tc>
                  <a:txBody>
                    <a:bodyPr/>
                    <a:lstStyle/>
                    <a:p>
                      <a:pPr algn="l" fontAlgn="b"/>
                      <a:r>
                        <a:rPr lang="en-US" sz="600" b="1" i="0" u="none" strike="noStrike" dirty="0">
                          <a:effectLst/>
                          <a:latin typeface="Arial" panose="020B0604020202020204" pitchFamily="34" charset="0"/>
                        </a:rPr>
                        <a:t>MOBILIZATION</a:t>
                      </a:r>
                    </a:p>
                  </a:txBody>
                  <a:tcPr marL="7620" marR="7620" marT="7620" anchor="b"/>
                </a:tc>
                <a:tc>
                  <a:txBody>
                    <a:bodyPr/>
                    <a:lstStyle/>
                    <a:p>
                      <a:pPr algn="ctr" fontAlgn="b"/>
                      <a:r>
                        <a:rPr lang="en-US" sz="600" b="1" i="0" u="none" strike="noStrike">
                          <a:effectLst/>
                          <a:latin typeface="Arial" panose="020B0604020202020204" pitchFamily="34" charset="0"/>
                        </a:rPr>
                        <a:t>LS</a:t>
                      </a:r>
                    </a:p>
                  </a:txBody>
                  <a:tcPr marL="7620" marR="7620" marT="7620" anchor="b"/>
                </a:tc>
                <a:tc>
                  <a:txBody>
                    <a:bodyPr/>
                    <a:lstStyle/>
                    <a:p>
                      <a:pPr algn="r" fontAlgn="b"/>
                      <a:r>
                        <a:rPr lang="en-US" sz="600" b="1" i="0" u="none" strike="noStrike">
                          <a:effectLst/>
                          <a:latin typeface="Arial" panose="020B0604020202020204" pitchFamily="34" charset="0"/>
                        </a:rPr>
                        <a:t>1</a:t>
                      </a:r>
                    </a:p>
                  </a:txBody>
                  <a:tcPr marL="7620" marR="7620" marT="7620" anchor="b"/>
                </a:tc>
                <a:tc>
                  <a:txBody>
                    <a:bodyPr/>
                    <a:lstStyle/>
                    <a:p>
                      <a:pPr algn="r" fontAlgn="b"/>
                      <a:r>
                        <a:rPr lang="en-US" sz="600" b="1" i="0" u="none" strike="noStrike">
                          <a:effectLst/>
                          <a:latin typeface="Arial" panose="020B0604020202020204" pitchFamily="34" charset="0"/>
                        </a:rPr>
                        <a:t>$67,257.37</a:t>
                      </a:r>
                    </a:p>
                  </a:txBody>
                  <a:tcPr marL="7620" marR="7620" marT="7620" anchor="b"/>
                </a:tc>
                <a:tc>
                  <a:txBody>
                    <a:bodyPr/>
                    <a:lstStyle/>
                    <a:p>
                      <a:pPr algn="r" fontAlgn="b"/>
                      <a:r>
                        <a:rPr lang="en-US" sz="600" b="1" i="0" u="none" strike="noStrike">
                          <a:effectLst/>
                          <a:latin typeface="Arial" panose="020B0604020202020204" pitchFamily="34" charset="0"/>
                        </a:rPr>
                        <a:t>$67,257.37</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$49,790.15</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$49,790.15</a:t>
                      </a:r>
                    </a:p>
                  </a:txBody>
                  <a:tcPr marL="7620" marR="7620" marT="7620" anchor="b"/>
                </a:tc>
                <a:tc>
                  <a:txBody>
                    <a:bodyPr/>
                    <a:lstStyle/>
                    <a:p>
                      <a:pPr algn="r" fontAlgn="b"/>
                      <a:r>
                        <a:rPr lang="en-US" sz="600" b="1" i="0" u="none" strike="noStrike">
                          <a:effectLst/>
                          <a:latin typeface="Arial" panose="020B0604020202020204" pitchFamily="34" charset="0"/>
                        </a:rPr>
                        <a:t>$17,467.22</a:t>
                      </a:r>
                    </a:p>
                  </a:txBody>
                  <a:tcPr marL="7620" marR="7620" marT="7620" anchor="b"/>
                </a:tc>
                <a:tc>
                  <a:txBody>
                    <a:bodyPr/>
                    <a:lstStyle/>
                    <a:p>
                      <a:pPr algn="ctr" fontAlgn="b"/>
                      <a:r>
                        <a:rPr lang="en-US" sz="600" b="1" i="0" u="none" strike="noStrike">
                          <a:effectLst/>
                          <a:latin typeface="Arial" panose="020B0604020202020204" pitchFamily="34" charset="0"/>
                        </a:rPr>
                        <a:t>35.1</a:t>
                      </a:r>
                    </a:p>
                  </a:txBody>
                  <a:tcPr marL="7620" marR="7620" marT="7620" anchor="b"/>
                </a:tc>
                <a:tc>
                  <a:txBody>
                    <a:bodyPr/>
                    <a:lstStyle/>
                    <a:p>
                      <a:pPr algn="l" fontAlgn="b"/>
                      <a:r>
                        <a:rPr lang="en-US" sz="600" b="1" i="0" u="none" strike="noStrike">
                          <a:effectLst/>
                          <a:latin typeface="Arial" panose="020B0604020202020204" pitchFamily="34" charset="0"/>
                        </a:rPr>
                        <a:t>CON 1 office is in Lecanto on the other side of Inverness in Citrus County. Balances w/Clearing and Grubbing.  And Project is only fifty (50) days so it cannot be front end loaded.</a:t>
                      </a:r>
                    </a:p>
                  </a:txBody>
                  <a:tcPr marL="7620" marR="7620" marT="7620" anchor="b"/>
                </a:tc>
                <a:extLst>
                  <a:ext uri="{0D108BD9-81ED-4DB2-BD59-A6C34878D82A}">
                    <a16:rowId xmlns:a16="http://schemas.microsoft.com/office/drawing/2014/main" val="3123865320"/>
                  </a:ext>
                </a:extLst>
              </a:tr>
              <a:tr h="269428">
                <a:tc>
                  <a:txBody>
                    <a:bodyPr/>
                    <a:lstStyle/>
                    <a:p>
                      <a:pPr algn="l" fontAlgn="b"/>
                      <a:r>
                        <a:rPr lang="en-US" sz="600" b="1" i="0" u="none" strike="noStrike">
                          <a:effectLst/>
                          <a:latin typeface="Arial" panose="020B0604020202020204" pitchFamily="34" charset="0"/>
                        </a:rPr>
                        <a:t>102-1</a:t>
                      </a:r>
                    </a:p>
                  </a:txBody>
                  <a:tcPr marL="7620" marR="7620" marT="7620" anchor="b"/>
                </a:tc>
                <a:tc>
                  <a:txBody>
                    <a:bodyPr/>
                    <a:lstStyle/>
                    <a:p>
                      <a:pPr algn="l" fontAlgn="b"/>
                      <a:r>
                        <a:rPr lang="en-US" sz="600" b="1" i="0" u="none" strike="noStrike" dirty="0">
                          <a:effectLst/>
                          <a:latin typeface="Arial" panose="020B0604020202020204" pitchFamily="34" charset="0"/>
                        </a:rPr>
                        <a:t>MAINTENANCE OF TRAFFIC</a:t>
                      </a:r>
                    </a:p>
                  </a:txBody>
                  <a:tcPr marL="7620" marR="7620" marT="7620" anchor="b"/>
                </a:tc>
                <a:tc>
                  <a:txBody>
                    <a:bodyPr/>
                    <a:lstStyle/>
                    <a:p>
                      <a:pPr algn="ctr" fontAlgn="b"/>
                      <a:r>
                        <a:rPr lang="en-US" sz="600" b="1" i="0" u="none" strike="noStrike">
                          <a:effectLst/>
                          <a:latin typeface="Arial" panose="020B0604020202020204" pitchFamily="34" charset="0"/>
                        </a:rPr>
                        <a:t>LS</a:t>
                      </a:r>
                    </a:p>
                  </a:txBody>
                  <a:tcPr marL="7620" marR="7620" marT="7620" anchor="b"/>
                </a:tc>
                <a:tc>
                  <a:txBody>
                    <a:bodyPr/>
                    <a:lstStyle/>
                    <a:p>
                      <a:pPr algn="r" fontAlgn="b"/>
                      <a:r>
                        <a:rPr lang="en-US" sz="600" b="1" i="0" u="none" strike="noStrike">
                          <a:effectLst/>
                          <a:latin typeface="Arial" panose="020B0604020202020204" pitchFamily="34" charset="0"/>
                        </a:rPr>
                        <a:t>1</a:t>
                      </a:r>
                    </a:p>
                  </a:txBody>
                  <a:tcPr marL="7620" marR="7620" marT="7620" anchor="b"/>
                </a:tc>
                <a:tc>
                  <a:txBody>
                    <a:bodyPr/>
                    <a:lstStyle/>
                    <a:p>
                      <a:pPr algn="r" fontAlgn="b"/>
                      <a:r>
                        <a:rPr lang="en-US" sz="600" b="1" i="0" u="none" strike="noStrike">
                          <a:effectLst/>
                          <a:latin typeface="Arial" panose="020B0604020202020204" pitchFamily="34" charset="0"/>
                        </a:rPr>
                        <a:t>$47,531.70</a:t>
                      </a:r>
                    </a:p>
                  </a:txBody>
                  <a:tcPr marL="7620" marR="7620" marT="7620" anchor="b"/>
                </a:tc>
                <a:tc>
                  <a:txBody>
                    <a:bodyPr/>
                    <a:lstStyle/>
                    <a:p>
                      <a:pPr algn="r" fontAlgn="b"/>
                      <a:r>
                        <a:rPr lang="en-US" sz="600" b="1" i="0" u="none" strike="noStrike">
                          <a:effectLst/>
                          <a:latin typeface="Arial" panose="020B0604020202020204" pitchFamily="34" charset="0"/>
                        </a:rPr>
                        <a:t>$47,531.70</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$38,053.90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$38,053.90</a:t>
                      </a:r>
                    </a:p>
                  </a:txBody>
                  <a:tcPr marL="7620" marR="7620" marT="7620" anchor="b"/>
                </a:tc>
                <a:tc>
                  <a:txBody>
                    <a:bodyPr/>
                    <a:lstStyle/>
                    <a:p>
                      <a:pPr algn="r" fontAlgn="b"/>
                      <a:r>
                        <a:rPr lang="en-US" sz="600" b="1" i="0" u="none" strike="noStrike">
                          <a:effectLst/>
                          <a:latin typeface="Arial" panose="020B0604020202020204" pitchFamily="34" charset="0"/>
                        </a:rPr>
                        <a:t>$9,477.80</a:t>
                      </a:r>
                    </a:p>
                  </a:txBody>
                  <a:tcPr marL="7620" marR="7620" marT="7620" anchor="b"/>
                </a:tc>
                <a:tc>
                  <a:txBody>
                    <a:bodyPr/>
                    <a:lstStyle/>
                    <a:p>
                      <a:pPr algn="ctr" fontAlgn="b"/>
                      <a:r>
                        <a:rPr lang="en-US" sz="600" b="1" i="0" u="none" strike="noStrike">
                          <a:effectLst/>
                          <a:latin typeface="Arial" panose="020B0604020202020204" pitchFamily="34" charset="0"/>
                        </a:rPr>
                        <a:t>24.9</a:t>
                      </a:r>
                    </a:p>
                  </a:txBody>
                  <a:tcPr marL="7620" marR="7620" marT="7620" anchor="b"/>
                </a:tc>
                <a:tc>
                  <a:txBody>
                    <a:bodyPr/>
                    <a:lstStyle/>
                    <a:p>
                      <a:pPr algn="l" fontAlgn="b"/>
                      <a:r>
                        <a:rPr lang="en-US" sz="600" b="1" i="0" u="none" strike="noStrike">
                          <a:effectLst/>
                          <a:latin typeface="Arial" panose="020B0604020202020204" pitchFamily="34" charset="0"/>
                        </a:rPr>
                        <a:t>Longer commute for set up, daily, and nightly checks due to CON 1’s office in Lecanto.  Traffic Construction Control is the responsibility of contractor and Project is only fifty (50) days so it cannot be front end loaded.</a:t>
                      </a:r>
                    </a:p>
                  </a:txBody>
                  <a:tcPr marL="7620" marR="7620" marT="7620" anchor="b"/>
                </a:tc>
                <a:extLst>
                  <a:ext uri="{0D108BD9-81ED-4DB2-BD59-A6C34878D82A}">
                    <a16:rowId xmlns:a16="http://schemas.microsoft.com/office/drawing/2014/main" val="3331192943"/>
                  </a:ext>
                </a:extLst>
              </a:tr>
              <a:tr h="241795">
                <a:tc>
                  <a:txBody>
                    <a:bodyPr/>
                    <a:lstStyle/>
                    <a:p>
                      <a:pPr algn="l" fontAlgn="b"/>
                      <a:r>
                        <a:rPr lang="en-US" sz="600" b="1" i="0" u="none" strike="noStrike">
                          <a:effectLst/>
                          <a:latin typeface="Arial" panose="020B0604020202020204" pitchFamily="34" charset="0"/>
                        </a:rPr>
                        <a:t>104-1</a:t>
                      </a:r>
                    </a:p>
                  </a:txBody>
                  <a:tcPr marL="7620" marR="7620" marT="7620" anchor="b"/>
                </a:tc>
                <a:tc>
                  <a:txBody>
                    <a:bodyPr/>
                    <a:lstStyle/>
                    <a:p>
                      <a:pPr algn="l" fontAlgn="b"/>
                      <a:r>
                        <a:rPr lang="en-US" sz="600" b="1" i="0" u="none" strike="noStrike" dirty="0">
                          <a:effectLst/>
                          <a:latin typeface="Arial" panose="020B0604020202020204" pitchFamily="34" charset="0"/>
                        </a:rPr>
                        <a:t>ARTIFICIAL COVERINGS/ROLLED EROSION CONTROL PRODUCTS</a:t>
                      </a:r>
                    </a:p>
                  </a:txBody>
                  <a:tcPr marL="7620" marR="7620" marT="7620" anchor="b"/>
                </a:tc>
                <a:tc>
                  <a:txBody>
                    <a:bodyPr/>
                    <a:lstStyle/>
                    <a:p>
                      <a:pPr algn="ctr" fontAlgn="b"/>
                      <a:r>
                        <a:rPr lang="en-US" sz="600" b="1" i="0" u="none" strike="noStrike">
                          <a:effectLst/>
                          <a:latin typeface="Arial" panose="020B0604020202020204" pitchFamily="34" charset="0"/>
                        </a:rPr>
                        <a:t>SY</a:t>
                      </a:r>
                    </a:p>
                  </a:txBody>
                  <a:tcPr marL="7620" marR="7620" marT="7620" anchor="b"/>
                </a:tc>
                <a:tc>
                  <a:txBody>
                    <a:bodyPr/>
                    <a:lstStyle/>
                    <a:p>
                      <a:pPr algn="r" fontAlgn="b"/>
                      <a:r>
                        <a:rPr lang="en-US" sz="600" b="1" i="0" u="none" strike="noStrike">
                          <a:effectLst/>
                          <a:latin typeface="Arial" panose="020B0604020202020204" pitchFamily="34" charset="0"/>
                        </a:rPr>
                        <a:t>122</a:t>
                      </a:r>
                    </a:p>
                  </a:txBody>
                  <a:tcPr marL="7620" marR="7620" marT="7620" anchor="b"/>
                </a:tc>
                <a:tc>
                  <a:txBody>
                    <a:bodyPr/>
                    <a:lstStyle/>
                    <a:p>
                      <a:pPr algn="r" fontAlgn="b"/>
                      <a:r>
                        <a:rPr lang="en-US" sz="600" b="1" i="0" u="none" strike="noStrike">
                          <a:effectLst/>
                          <a:latin typeface="Arial" panose="020B0604020202020204" pitchFamily="34" charset="0"/>
                        </a:rPr>
                        <a:t>$6.57</a:t>
                      </a:r>
                    </a:p>
                  </a:txBody>
                  <a:tcPr marL="7620" marR="7620" marT="7620" anchor="b"/>
                </a:tc>
                <a:tc>
                  <a:txBody>
                    <a:bodyPr/>
                    <a:lstStyle/>
                    <a:p>
                      <a:pPr algn="r" fontAlgn="b"/>
                      <a:r>
                        <a:rPr lang="en-US" sz="600" b="1" i="0" u="none" strike="noStrike">
                          <a:effectLst/>
                          <a:latin typeface="Arial" panose="020B0604020202020204" pitchFamily="34" charset="0"/>
                        </a:rPr>
                        <a:t>$801.54</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$2.00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$244.00</a:t>
                      </a:r>
                    </a:p>
                  </a:txBody>
                  <a:tcPr marL="7620" marR="7620" marT="7620" anchor="b"/>
                </a:tc>
                <a:tc>
                  <a:txBody>
                    <a:bodyPr/>
                    <a:lstStyle/>
                    <a:p>
                      <a:pPr algn="r" fontAlgn="b"/>
                      <a:r>
                        <a:rPr lang="en-US" sz="600" b="1" i="0" u="none" strike="noStrike">
                          <a:effectLst/>
                          <a:latin typeface="Arial" panose="020B0604020202020204" pitchFamily="34" charset="0"/>
                        </a:rPr>
                        <a:t>$557.54</a:t>
                      </a:r>
                    </a:p>
                  </a:txBody>
                  <a:tcPr marL="7620" marR="7620" marT="7620" anchor="b"/>
                </a:tc>
                <a:tc>
                  <a:txBody>
                    <a:bodyPr/>
                    <a:lstStyle/>
                    <a:p>
                      <a:pPr algn="ctr" fontAlgn="b"/>
                      <a:r>
                        <a:rPr lang="en-US" sz="600" b="1" i="0" u="none" strike="noStrike">
                          <a:effectLst/>
                          <a:latin typeface="Arial" panose="020B0604020202020204" pitchFamily="34" charset="0"/>
                        </a:rPr>
                        <a:t>228.5</a:t>
                      </a:r>
                    </a:p>
                  </a:txBody>
                  <a:tcPr marL="7620" marR="7620" marT="7620" anchor="b"/>
                </a:tc>
                <a:tc>
                  <a:txBody>
                    <a:bodyPr/>
                    <a:lstStyle/>
                    <a:p>
                      <a:pPr algn="l" fontAlgn="b"/>
                      <a:r>
                        <a:rPr lang="en-US" sz="600" b="1" i="0" u="none" strike="noStrike">
                          <a:effectLst/>
                          <a:latin typeface="Arial" panose="020B0604020202020204" pitchFamily="34" charset="0"/>
                        </a:rPr>
                        <a:t>It is not cost effective for CON 1 to reuse artificial coverings.  Delta less than 0.5% on Total.  </a:t>
                      </a:r>
                    </a:p>
                  </a:txBody>
                  <a:tcPr marL="7620" marR="7620" marT="7620" anchor="b"/>
                </a:tc>
                <a:extLst>
                  <a:ext uri="{0D108BD9-81ED-4DB2-BD59-A6C34878D82A}">
                    <a16:rowId xmlns:a16="http://schemas.microsoft.com/office/drawing/2014/main" val="697958521"/>
                  </a:ext>
                </a:extLst>
              </a:tr>
              <a:tr h="241795">
                <a:tc>
                  <a:txBody>
                    <a:bodyPr/>
                    <a:lstStyle/>
                    <a:p>
                      <a:pPr algn="l" fontAlgn="b"/>
                      <a:r>
                        <a:rPr lang="en-US" sz="600" b="1" i="0" u="none" strike="noStrike">
                          <a:effectLst/>
                          <a:latin typeface="Arial" panose="020B0604020202020204" pitchFamily="34" charset="0"/>
                        </a:rPr>
                        <a:t>104-10-3</a:t>
                      </a:r>
                    </a:p>
                  </a:txBody>
                  <a:tcPr marL="7620" marR="7620" marT="7620" anchor="b"/>
                </a:tc>
                <a:tc>
                  <a:txBody>
                    <a:bodyPr/>
                    <a:lstStyle/>
                    <a:p>
                      <a:pPr algn="l" fontAlgn="b"/>
                      <a:r>
                        <a:rPr lang="en-US" sz="600" b="1" i="0" u="none" strike="noStrike">
                          <a:effectLst/>
                          <a:latin typeface="Arial" panose="020B0604020202020204" pitchFamily="34" charset="0"/>
                        </a:rPr>
                        <a:t>SEDIMENT BARRIER</a:t>
                      </a:r>
                    </a:p>
                  </a:txBody>
                  <a:tcPr marL="7620" marR="7620" marT="7620" anchor="b"/>
                </a:tc>
                <a:tc>
                  <a:txBody>
                    <a:bodyPr/>
                    <a:lstStyle/>
                    <a:p>
                      <a:pPr algn="ctr" fontAlgn="b"/>
                      <a:r>
                        <a:rPr lang="en-US" sz="600" b="1" i="0" u="none" strike="noStrike" dirty="0">
                          <a:effectLst/>
                          <a:latin typeface="Arial" panose="020B0604020202020204" pitchFamily="34" charset="0"/>
                        </a:rPr>
                        <a:t>LF</a:t>
                      </a:r>
                    </a:p>
                  </a:txBody>
                  <a:tcPr marL="7620" marR="7620" marT="7620" anchor="b"/>
                </a:tc>
                <a:tc>
                  <a:txBody>
                    <a:bodyPr/>
                    <a:lstStyle/>
                    <a:p>
                      <a:pPr algn="r" fontAlgn="b"/>
                      <a:r>
                        <a:rPr lang="en-US" sz="600" b="1" i="0" u="none" strike="noStrike">
                          <a:effectLst/>
                          <a:latin typeface="Arial" panose="020B0604020202020204" pitchFamily="34" charset="0"/>
                        </a:rPr>
                        <a:t>22,776</a:t>
                      </a:r>
                    </a:p>
                  </a:txBody>
                  <a:tcPr marL="7620" marR="7620" marT="7620" anchor="b"/>
                </a:tc>
                <a:tc>
                  <a:txBody>
                    <a:bodyPr/>
                    <a:lstStyle/>
                    <a:p>
                      <a:pPr algn="r" fontAlgn="b"/>
                      <a:r>
                        <a:rPr lang="en-US" sz="600" b="1" i="0" u="none" strike="noStrike">
                          <a:effectLst/>
                          <a:latin typeface="Arial" panose="020B0604020202020204" pitchFamily="34" charset="0"/>
                        </a:rPr>
                        <a:t>$0.67</a:t>
                      </a:r>
                    </a:p>
                  </a:txBody>
                  <a:tcPr marL="7620" marR="7620" marT="7620" anchor="b"/>
                </a:tc>
                <a:tc>
                  <a:txBody>
                    <a:bodyPr/>
                    <a:lstStyle/>
                    <a:p>
                      <a:pPr algn="r" fontAlgn="b"/>
                      <a:r>
                        <a:rPr lang="en-US" sz="600" b="1" i="0" u="none" strike="noStrike">
                          <a:effectLst/>
                          <a:latin typeface="Arial" panose="020B0604020202020204" pitchFamily="34" charset="0"/>
                        </a:rPr>
                        <a:t>$15,259.92</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$1.60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$36,441.60</a:t>
                      </a:r>
                    </a:p>
                  </a:txBody>
                  <a:tcPr marL="7620" marR="7620" marT="7620" anchor="b"/>
                </a:tc>
                <a:tc>
                  <a:txBody>
                    <a:bodyPr/>
                    <a:lstStyle/>
                    <a:p>
                      <a:pPr algn="r" fontAlgn="b"/>
                      <a:r>
                        <a:rPr lang="en-US" sz="600" b="1" i="0" u="none" strike="noStrike" dirty="0">
                          <a:effectLst/>
                          <a:latin typeface="Arial" panose="020B0604020202020204" pitchFamily="34" charset="0"/>
                        </a:rPr>
                        <a:t>-$21,181.68</a:t>
                      </a:r>
                    </a:p>
                  </a:txBody>
                  <a:tcPr marL="7620" marR="7620" marT="7620" anchor="b"/>
                </a:tc>
                <a:tc>
                  <a:txBody>
                    <a:bodyPr/>
                    <a:lstStyle/>
                    <a:p>
                      <a:pPr algn="ctr" fontAlgn="b"/>
                      <a:r>
                        <a:rPr lang="en-US" sz="600" b="1" i="0" u="none" strike="noStrike">
                          <a:effectLst/>
                          <a:latin typeface="Arial" panose="020B0604020202020204" pitchFamily="34" charset="0"/>
                        </a:rPr>
                        <a:t>-58.1</a:t>
                      </a:r>
                    </a:p>
                  </a:txBody>
                  <a:tcPr marL="7620" marR="7620" marT="7620" anchor="b"/>
                </a:tc>
                <a:tc>
                  <a:txBody>
                    <a:bodyPr/>
                    <a:lstStyle/>
                    <a:p>
                      <a:pPr algn="l" fontAlgn="b"/>
                      <a:r>
                        <a:rPr lang="en-US" sz="600" b="1" i="0" u="none" strike="noStrike">
                          <a:effectLst/>
                          <a:latin typeface="Arial" panose="020B0604020202020204" pitchFamily="34" charset="0"/>
                        </a:rPr>
                        <a:t>CON 1 reuses barrier.  Final fees should not be impacted with Lower unit cost and large quantity.</a:t>
                      </a:r>
                    </a:p>
                  </a:txBody>
                  <a:tcPr marL="7620" marR="7620" marT="7620" anchor="b"/>
                </a:tc>
                <a:extLst>
                  <a:ext uri="{0D108BD9-81ED-4DB2-BD59-A6C34878D82A}">
                    <a16:rowId xmlns:a16="http://schemas.microsoft.com/office/drawing/2014/main" val="1271976553"/>
                  </a:ext>
                </a:extLst>
              </a:tr>
              <a:tr h="241795">
                <a:tc>
                  <a:txBody>
                    <a:bodyPr/>
                    <a:lstStyle/>
                    <a:p>
                      <a:pPr algn="l" fontAlgn="b"/>
                      <a:r>
                        <a:rPr lang="en-US" sz="600" b="1" i="0" u="none" strike="noStrike">
                          <a:effectLst/>
                          <a:latin typeface="Arial" panose="020B0604020202020204" pitchFamily="34" charset="0"/>
                        </a:rPr>
                        <a:t>104-15</a:t>
                      </a:r>
                    </a:p>
                  </a:txBody>
                  <a:tcPr marL="7620" marR="7620" marT="7620" anchor="b"/>
                </a:tc>
                <a:tc>
                  <a:txBody>
                    <a:bodyPr/>
                    <a:lstStyle/>
                    <a:p>
                      <a:pPr algn="l" fontAlgn="b"/>
                      <a:r>
                        <a:rPr lang="en-US" sz="600" b="1" i="0" u="none" strike="noStrike">
                          <a:effectLst/>
                          <a:latin typeface="Arial" panose="020B0604020202020204" pitchFamily="34" charset="0"/>
                        </a:rPr>
                        <a:t>SOIL TRACKING PREVENTION DEVICE</a:t>
                      </a:r>
                    </a:p>
                  </a:txBody>
                  <a:tcPr marL="7620" marR="7620" marT="7620" anchor="b"/>
                </a:tc>
                <a:tc>
                  <a:txBody>
                    <a:bodyPr/>
                    <a:lstStyle/>
                    <a:p>
                      <a:pPr algn="ctr" fontAlgn="b"/>
                      <a:r>
                        <a:rPr lang="en-US" sz="600" b="1" i="0" u="none" strike="noStrike">
                          <a:effectLst/>
                          <a:latin typeface="Arial" panose="020B0604020202020204" pitchFamily="34" charset="0"/>
                        </a:rPr>
                        <a:t>EA</a:t>
                      </a:r>
                    </a:p>
                  </a:txBody>
                  <a:tcPr marL="7620" marR="7620" marT="7620" anchor="b"/>
                </a:tc>
                <a:tc>
                  <a:txBody>
                    <a:bodyPr/>
                    <a:lstStyle/>
                    <a:p>
                      <a:pPr algn="r" fontAlgn="b"/>
                      <a:r>
                        <a:rPr lang="en-US" sz="600" b="1" i="0" u="none" strike="noStrike">
                          <a:effectLst/>
                          <a:latin typeface="Arial" panose="020B0604020202020204" pitchFamily="34" charset="0"/>
                        </a:rPr>
                        <a:t>2</a:t>
                      </a:r>
                    </a:p>
                  </a:txBody>
                  <a:tcPr marL="7620" marR="7620" marT="7620" anchor="b"/>
                </a:tc>
                <a:tc>
                  <a:txBody>
                    <a:bodyPr/>
                    <a:lstStyle/>
                    <a:p>
                      <a:pPr algn="r" fontAlgn="b"/>
                      <a:r>
                        <a:rPr lang="en-US" sz="600" b="1" i="0" u="none" strike="noStrike">
                          <a:effectLst/>
                          <a:latin typeface="Arial" panose="020B0604020202020204" pitchFamily="34" charset="0"/>
                        </a:rPr>
                        <a:t>$1,789.19</a:t>
                      </a:r>
                    </a:p>
                  </a:txBody>
                  <a:tcPr marL="7620" marR="7620" marT="7620" anchor="b"/>
                </a:tc>
                <a:tc>
                  <a:txBody>
                    <a:bodyPr/>
                    <a:lstStyle/>
                    <a:p>
                      <a:pPr algn="r" fontAlgn="b"/>
                      <a:r>
                        <a:rPr lang="en-US" sz="600" b="1" i="0" u="none" strike="noStrike">
                          <a:effectLst/>
                          <a:latin typeface="Arial" panose="020B0604020202020204" pitchFamily="34" charset="0"/>
                        </a:rPr>
                        <a:t>$3,578.38</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$2,790.00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$5,580.00</a:t>
                      </a:r>
                    </a:p>
                  </a:txBody>
                  <a:tcPr marL="7620" marR="7620" marT="7620" anchor="b"/>
                </a:tc>
                <a:tc>
                  <a:txBody>
                    <a:bodyPr/>
                    <a:lstStyle/>
                    <a:p>
                      <a:pPr algn="r" fontAlgn="b"/>
                      <a:r>
                        <a:rPr lang="en-US" sz="600" b="1" i="0" u="none" strike="noStrike" dirty="0">
                          <a:effectLst/>
                          <a:latin typeface="Arial" panose="020B0604020202020204" pitchFamily="34" charset="0"/>
                        </a:rPr>
                        <a:t>-$2,001.62</a:t>
                      </a:r>
                    </a:p>
                  </a:txBody>
                  <a:tcPr marL="7620" marR="7620" marT="7620" anchor="b"/>
                </a:tc>
                <a:tc>
                  <a:txBody>
                    <a:bodyPr/>
                    <a:lstStyle/>
                    <a:p>
                      <a:pPr algn="ctr" fontAlgn="b"/>
                      <a:r>
                        <a:rPr lang="en-US" sz="600" b="1" i="0" u="none" strike="noStrike">
                          <a:effectLst/>
                          <a:latin typeface="Arial" panose="020B0604020202020204" pitchFamily="34" charset="0"/>
                        </a:rPr>
                        <a:t>-35.9</a:t>
                      </a:r>
                    </a:p>
                  </a:txBody>
                  <a:tcPr marL="7620" marR="7620" marT="7620" anchor="b"/>
                </a:tc>
                <a:tc>
                  <a:txBody>
                    <a:bodyPr/>
                    <a:lstStyle/>
                    <a:p>
                      <a:pPr algn="l" fontAlgn="b"/>
                      <a:r>
                        <a:rPr lang="en-US" sz="600" b="1" i="0" u="none" strike="noStrike">
                          <a:effectLst/>
                          <a:latin typeface="Arial" panose="020B0604020202020204" pitchFamily="34" charset="0"/>
                        </a:rPr>
                        <a:t>CON 1's field built BMP uses local materials . Delta less than 0.5% on Total.  </a:t>
                      </a:r>
                    </a:p>
                  </a:txBody>
                  <a:tcPr marL="7620" marR="7620" marT="7620" anchor="b"/>
                </a:tc>
                <a:extLst>
                  <a:ext uri="{0D108BD9-81ED-4DB2-BD59-A6C34878D82A}">
                    <a16:rowId xmlns:a16="http://schemas.microsoft.com/office/drawing/2014/main" val="4092354838"/>
                  </a:ext>
                </a:extLst>
              </a:tr>
              <a:tr h="158893">
                <a:tc>
                  <a:txBody>
                    <a:bodyPr/>
                    <a:lstStyle/>
                    <a:p>
                      <a:pPr algn="l" fontAlgn="b"/>
                      <a:r>
                        <a:rPr lang="en-US" sz="600" b="1" i="0" u="none" strike="noStrike">
                          <a:effectLst/>
                          <a:latin typeface="Arial" panose="020B0604020202020204" pitchFamily="34" charset="0"/>
                        </a:rPr>
                        <a:t>104-18</a:t>
                      </a:r>
                    </a:p>
                  </a:txBody>
                  <a:tcPr marL="7620" marR="7620" marT="7620" anchor="b"/>
                </a:tc>
                <a:tc>
                  <a:txBody>
                    <a:bodyPr/>
                    <a:lstStyle/>
                    <a:p>
                      <a:pPr algn="l" fontAlgn="b"/>
                      <a:r>
                        <a:rPr lang="en-US" sz="600" b="1" i="0" u="none" strike="noStrike">
                          <a:effectLst/>
                          <a:latin typeface="Arial" panose="020B0604020202020204" pitchFamily="34" charset="0"/>
                        </a:rPr>
                        <a:t>INLET PROTECTION SYSTEM</a:t>
                      </a:r>
                    </a:p>
                  </a:txBody>
                  <a:tcPr marL="7620" marR="7620" marT="7620" anchor="b"/>
                </a:tc>
                <a:tc>
                  <a:txBody>
                    <a:bodyPr/>
                    <a:lstStyle/>
                    <a:p>
                      <a:pPr algn="ctr" fontAlgn="b"/>
                      <a:r>
                        <a:rPr lang="en-US" sz="600" b="1" i="0" u="none" strike="noStrike">
                          <a:effectLst/>
                          <a:latin typeface="Arial" panose="020B0604020202020204" pitchFamily="34" charset="0"/>
                        </a:rPr>
                        <a:t>EA</a:t>
                      </a:r>
                    </a:p>
                  </a:txBody>
                  <a:tcPr marL="7620" marR="7620" marT="7620" anchor="b"/>
                </a:tc>
                <a:tc>
                  <a:txBody>
                    <a:bodyPr/>
                    <a:lstStyle/>
                    <a:p>
                      <a:pPr algn="r" fontAlgn="b"/>
                      <a:r>
                        <a:rPr lang="en-US" sz="600" b="1" i="0" u="none" strike="noStrike">
                          <a:effectLst/>
                          <a:latin typeface="Arial" panose="020B0604020202020204" pitchFamily="34" charset="0"/>
                        </a:rPr>
                        <a:t>2</a:t>
                      </a:r>
                    </a:p>
                  </a:txBody>
                  <a:tcPr marL="7620" marR="7620" marT="7620" anchor="b"/>
                </a:tc>
                <a:tc>
                  <a:txBody>
                    <a:bodyPr/>
                    <a:lstStyle/>
                    <a:p>
                      <a:pPr algn="r" fontAlgn="b"/>
                      <a:r>
                        <a:rPr lang="en-US" sz="600" b="1" i="0" u="none" strike="noStrike">
                          <a:effectLst/>
                          <a:latin typeface="Arial" panose="020B0604020202020204" pitchFamily="34" charset="0"/>
                        </a:rPr>
                        <a:t>$78.31</a:t>
                      </a:r>
                    </a:p>
                  </a:txBody>
                  <a:tcPr marL="7620" marR="7620" marT="7620" anchor="b"/>
                </a:tc>
                <a:tc>
                  <a:txBody>
                    <a:bodyPr/>
                    <a:lstStyle/>
                    <a:p>
                      <a:pPr algn="r" fontAlgn="b"/>
                      <a:r>
                        <a:rPr lang="en-US" sz="600" b="1" i="0" u="none" strike="noStrike">
                          <a:effectLst/>
                          <a:latin typeface="Arial" panose="020B0604020202020204" pitchFamily="34" charset="0"/>
                        </a:rPr>
                        <a:t>$156.62</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$111.00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$222.00</a:t>
                      </a:r>
                    </a:p>
                  </a:txBody>
                  <a:tcPr marL="7620" marR="7620" marT="7620" anchor="b"/>
                </a:tc>
                <a:tc>
                  <a:txBody>
                    <a:bodyPr/>
                    <a:lstStyle/>
                    <a:p>
                      <a:pPr algn="r" fontAlgn="b"/>
                      <a:r>
                        <a:rPr lang="en-US" sz="600" b="1" i="0" u="none" strike="noStrike" dirty="0">
                          <a:effectLst/>
                          <a:latin typeface="Arial" panose="020B0604020202020204" pitchFamily="34" charset="0"/>
                        </a:rPr>
                        <a:t>-$65.38</a:t>
                      </a:r>
                    </a:p>
                  </a:txBody>
                  <a:tcPr marL="7620" marR="7620" marT="7620" anchor="b"/>
                </a:tc>
                <a:tc>
                  <a:txBody>
                    <a:bodyPr/>
                    <a:lstStyle/>
                    <a:p>
                      <a:pPr algn="ctr" fontAlgn="b"/>
                      <a:r>
                        <a:rPr lang="en-US" sz="600" b="1" i="0" u="none" strike="noStrike">
                          <a:effectLst/>
                          <a:latin typeface="Arial" panose="020B0604020202020204" pitchFamily="34" charset="0"/>
                        </a:rPr>
                        <a:t>-29.5</a:t>
                      </a:r>
                    </a:p>
                  </a:txBody>
                  <a:tcPr marL="7620" marR="7620" marT="7620" anchor="b"/>
                </a:tc>
                <a:tc>
                  <a:txBody>
                    <a:bodyPr/>
                    <a:lstStyle/>
                    <a:p>
                      <a:pPr algn="l" fontAlgn="b"/>
                      <a:r>
                        <a:rPr lang="en-US" sz="600" b="1" i="0" u="none" strike="noStrike">
                          <a:effectLst/>
                          <a:latin typeface="Arial" panose="020B0604020202020204" pitchFamily="34" charset="0"/>
                        </a:rPr>
                        <a:t>Delta less than 0.5% on Total.  CON 1 left $65 on the table.</a:t>
                      </a:r>
                    </a:p>
                  </a:txBody>
                  <a:tcPr marL="7620" marR="7620" marT="7620" anchor="b"/>
                </a:tc>
                <a:extLst>
                  <a:ext uri="{0D108BD9-81ED-4DB2-BD59-A6C34878D82A}">
                    <a16:rowId xmlns:a16="http://schemas.microsoft.com/office/drawing/2014/main" val="3207187706"/>
                  </a:ext>
                </a:extLst>
              </a:tr>
              <a:tr h="158893">
                <a:tc>
                  <a:txBody>
                    <a:bodyPr/>
                    <a:lstStyle/>
                    <a:p>
                      <a:pPr algn="l" fontAlgn="b"/>
                      <a:r>
                        <a:rPr lang="en-US" sz="600" b="1" i="0" u="none" strike="noStrike">
                          <a:effectLst/>
                          <a:latin typeface="Arial" panose="020B0604020202020204" pitchFamily="34" charset="0"/>
                        </a:rPr>
                        <a:t>107-1</a:t>
                      </a:r>
                    </a:p>
                  </a:txBody>
                  <a:tcPr marL="7620" marR="7620" marT="7620" anchor="b"/>
                </a:tc>
                <a:tc>
                  <a:txBody>
                    <a:bodyPr/>
                    <a:lstStyle/>
                    <a:p>
                      <a:pPr algn="l" fontAlgn="b"/>
                      <a:r>
                        <a:rPr lang="en-US" sz="600" b="1" i="0" u="none" strike="noStrike">
                          <a:effectLst/>
                          <a:latin typeface="Arial" panose="020B0604020202020204" pitchFamily="34" charset="0"/>
                        </a:rPr>
                        <a:t>LITTER REMOVAL AND DISPOSAL</a:t>
                      </a:r>
                    </a:p>
                  </a:txBody>
                  <a:tcPr marL="7620" marR="7620" marT="7620" anchor="b"/>
                </a:tc>
                <a:tc>
                  <a:txBody>
                    <a:bodyPr/>
                    <a:lstStyle/>
                    <a:p>
                      <a:pPr algn="ctr" fontAlgn="b"/>
                      <a:r>
                        <a:rPr lang="en-US" sz="600" b="1" i="0" u="none" strike="noStrike">
                          <a:effectLst/>
                          <a:latin typeface="Arial" panose="020B0604020202020204" pitchFamily="34" charset="0"/>
                        </a:rPr>
                        <a:t>AC</a:t>
                      </a:r>
                    </a:p>
                  </a:txBody>
                  <a:tcPr marL="7620" marR="7620" marT="7620" anchor="b"/>
                </a:tc>
                <a:tc>
                  <a:txBody>
                    <a:bodyPr/>
                    <a:lstStyle/>
                    <a:p>
                      <a:pPr algn="r" fontAlgn="b"/>
                      <a:r>
                        <a:rPr lang="en-US" sz="600" b="1" i="0" u="none" strike="noStrike">
                          <a:effectLst/>
                          <a:latin typeface="Arial" panose="020B0604020202020204" pitchFamily="34" charset="0"/>
                        </a:rPr>
                        <a:t>78.84</a:t>
                      </a:r>
                    </a:p>
                  </a:txBody>
                  <a:tcPr marL="7620" marR="7620" marT="7620" anchor="b"/>
                </a:tc>
                <a:tc>
                  <a:txBody>
                    <a:bodyPr/>
                    <a:lstStyle/>
                    <a:p>
                      <a:pPr algn="r" fontAlgn="b"/>
                      <a:r>
                        <a:rPr lang="en-US" sz="600" b="1" i="0" u="none" strike="noStrike">
                          <a:effectLst/>
                          <a:latin typeface="Arial" panose="020B0604020202020204" pitchFamily="34" charset="0"/>
                        </a:rPr>
                        <a:t>$132.02</a:t>
                      </a:r>
                    </a:p>
                  </a:txBody>
                  <a:tcPr marL="7620" marR="7620" marT="7620" anchor="b"/>
                </a:tc>
                <a:tc>
                  <a:txBody>
                    <a:bodyPr/>
                    <a:lstStyle/>
                    <a:p>
                      <a:pPr algn="r" fontAlgn="b"/>
                      <a:r>
                        <a:rPr lang="en-US" sz="600" b="1" i="0" u="none" strike="noStrike" dirty="0">
                          <a:effectLst/>
                          <a:latin typeface="Arial" panose="020B0604020202020204" pitchFamily="34" charset="0"/>
                        </a:rPr>
                        <a:t>$10,408.46</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$40.00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$3,153.60</a:t>
                      </a:r>
                    </a:p>
                  </a:txBody>
                  <a:tcPr marL="7620" marR="7620" marT="7620" anchor="b"/>
                </a:tc>
                <a:tc>
                  <a:txBody>
                    <a:bodyPr/>
                    <a:lstStyle/>
                    <a:p>
                      <a:pPr algn="r" fontAlgn="b"/>
                      <a:r>
                        <a:rPr lang="en-US" sz="600" b="1" i="0" u="none" strike="noStrike">
                          <a:effectLst/>
                          <a:latin typeface="Arial" panose="020B0604020202020204" pitchFamily="34" charset="0"/>
                        </a:rPr>
                        <a:t>$7,254.86</a:t>
                      </a:r>
                    </a:p>
                  </a:txBody>
                  <a:tcPr marL="7620" marR="7620" marT="7620" anchor="b"/>
                </a:tc>
                <a:tc>
                  <a:txBody>
                    <a:bodyPr/>
                    <a:lstStyle/>
                    <a:p>
                      <a:pPr algn="ctr" fontAlgn="b"/>
                      <a:r>
                        <a:rPr lang="en-US" sz="600" b="1" i="0" u="none" strike="noStrike">
                          <a:effectLst/>
                          <a:latin typeface="Arial" panose="020B0604020202020204" pitchFamily="34" charset="0"/>
                        </a:rPr>
                        <a:t>230.1</a:t>
                      </a:r>
                    </a:p>
                  </a:txBody>
                  <a:tcPr marL="7620" marR="7620" marT="7620" anchor="b"/>
                </a:tc>
                <a:tc>
                  <a:txBody>
                    <a:bodyPr/>
                    <a:lstStyle/>
                    <a:p>
                      <a:pPr algn="l" fontAlgn="b"/>
                      <a:r>
                        <a:rPr lang="en-US" sz="600" b="1" i="0" u="none" strike="noStrike">
                          <a:effectLst/>
                          <a:latin typeface="Arial" panose="020B0604020202020204" pitchFamily="34" charset="0"/>
                        </a:rPr>
                        <a:t>Litter of adjacent I-75 is included in CON 1's bid. Similar Items 4,8,9,12, &amp; 13 balance out.</a:t>
                      </a:r>
                    </a:p>
                  </a:txBody>
                  <a:tcPr marL="7620" marR="7620" marT="7620" anchor="b"/>
                </a:tc>
                <a:extLst>
                  <a:ext uri="{0D108BD9-81ED-4DB2-BD59-A6C34878D82A}">
                    <a16:rowId xmlns:a16="http://schemas.microsoft.com/office/drawing/2014/main" val="179846203"/>
                  </a:ext>
                </a:extLst>
              </a:tr>
              <a:tr h="269428">
                <a:tc>
                  <a:txBody>
                    <a:bodyPr/>
                    <a:lstStyle/>
                    <a:p>
                      <a:pPr algn="l" fontAlgn="b"/>
                      <a:r>
                        <a:rPr lang="en-US" sz="600" b="1" i="0" u="none" strike="noStrike" dirty="0">
                          <a:effectLst/>
                          <a:latin typeface="Arial" panose="020B0604020202020204" pitchFamily="34" charset="0"/>
                        </a:rPr>
                        <a:t>107-2</a:t>
                      </a:r>
                    </a:p>
                  </a:txBody>
                  <a:tcPr marL="7620" marR="7620" marT="7620" anchor="b"/>
                </a:tc>
                <a:tc>
                  <a:txBody>
                    <a:bodyPr/>
                    <a:lstStyle/>
                    <a:p>
                      <a:pPr algn="l" fontAlgn="b"/>
                      <a:r>
                        <a:rPr lang="en-US" sz="600" b="1" i="0" u="none" strike="noStrike">
                          <a:effectLst/>
                          <a:latin typeface="Arial" panose="020B0604020202020204" pitchFamily="34" charset="0"/>
                        </a:rPr>
                        <a:t>MOWING</a:t>
                      </a:r>
                    </a:p>
                  </a:txBody>
                  <a:tcPr marL="7620" marR="7620" marT="7620" anchor="b"/>
                </a:tc>
                <a:tc>
                  <a:txBody>
                    <a:bodyPr/>
                    <a:lstStyle/>
                    <a:p>
                      <a:pPr algn="ctr" fontAlgn="b"/>
                      <a:r>
                        <a:rPr lang="en-US" sz="600" b="1" i="0" u="none" strike="noStrike">
                          <a:effectLst/>
                          <a:latin typeface="Arial" panose="020B0604020202020204" pitchFamily="34" charset="0"/>
                        </a:rPr>
                        <a:t>AC</a:t>
                      </a:r>
                    </a:p>
                  </a:txBody>
                  <a:tcPr marL="7620" marR="7620" marT="7620" anchor="b"/>
                </a:tc>
                <a:tc>
                  <a:txBody>
                    <a:bodyPr/>
                    <a:lstStyle/>
                    <a:p>
                      <a:pPr algn="r" fontAlgn="b"/>
                      <a:r>
                        <a:rPr lang="en-US" sz="600" b="1" i="0" u="none" strike="noStrike">
                          <a:effectLst/>
                          <a:latin typeface="Arial" panose="020B0604020202020204" pitchFamily="34" charset="0"/>
                        </a:rPr>
                        <a:t>67.36</a:t>
                      </a:r>
                    </a:p>
                  </a:txBody>
                  <a:tcPr marL="7620" marR="7620" marT="7620" anchor="b"/>
                </a:tc>
                <a:tc>
                  <a:txBody>
                    <a:bodyPr/>
                    <a:lstStyle/>
                    <a:p>
                      <a:pPr algn="r" fontAlgn="b"/>
                      <a:r>
                        <a:rPr lang="en-US" sz="600" b="1" i="0" u="none" strike="noStrike">
                          <a:effectLst/>
                          <a:latin typeface="Arial" panose="020B0604020202020204" pitchFamily="34" charset="0"/>
                        </a:rPr>
                        <a:t>$82.68</a:t>
                      </a:r>
                    </a:p>
                  </a:txBody>
                  <a:tcPr marL="7620" marR="7620" marT="7620" anchor="b"/>
                </a:tc>
                <a:tc>
                  <a:txBody>
                    <a:bodyPr/>
                    <a:lstStyle/>
                    <a:p>
                      <a:pPr algn="r" fontAlgn="b"/>
                      <a:r>
                        <a:rPr lang="en-US" sz="600" b="1" i="0" u="none" strike="noStrike">
                          <a:effectLst/>
                          <a:latin typeface="Arial" panose="020B0604020202020204" pitchFamily="34" charset="0"/>
                        </a:rPr>
                        <a:t>$5,569.32</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$50.00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$3,368.00</a:t>
                      </a:r>
                    </a:p>
                  </a:txBody>
                  <a:tcPr marL="7620" marR="7620" marT="7620" anchor="b"/>
                </a:tc>
                <a:tc>
                  <a:txBody>
                    <a:bodyPr/>
                    <a:lstStyle/>
                    <a:p>
                      <a:pPr algn="r" fontAlgn="b"/>
                      <a:r>
                        <a:rPr lang="en-US" sz="600" b="1" i="0" u="none" strike="noStrike" dirty="0">
                          <a:effectLst/>
                          <a:latin typeface="Arial" panose="020B0604020202020204" pitchFamily="34" charset="0"/>
                        </a:rPr>
                        <a:t>$2,201.32</a:t>
                      </a:r>
                    </a:p>
                  </a:txBody>
                  <a:tcPr marL="7620" marR="7620" marT="7620" anchor="b"/>
                </a:tc>
                <a:tc>
                  <a:txBody>
                    <a:bodyPr/>
                    <a:lstStyle/>
                    <a:p>
                      <a:pPr algn="ctr" fontAlgn="b"/>
                      <a:r>
                        <a:rPr lang="en-US" sz="600" b="1" i="0" u="none" strike="noStrike">
                          <a:effectLst/>
                          <a:latin typeface="Arial" panose="020B0604020202020204" pitchFamily="34" charset="0"/>
                        </a:rPr>
                        <a:t>65.4</a:t>
                      </a:r>
                    </a:p>
                  </a:txBody>
                  <a:tcPr marL="7620" marR="7620" marT="7620" anchor="b"/>
                </a:tc>
                <a:tc>
                  <a:txBody>
                    <a:bodyPr/>
                    <a:lstStyle/>
                    <a:p>
                      <a:pPr algn="l" fontAlgn="b"/>
                      <a:r>
                        <a:rPr lang="en-US" sz="600" b="1" i="0" u="none" strike="noStrike">
                          <a:effectLst/>
                          <a:latin typeface="Arial" panose="020B0604020202020204" pitchFamily="34" charset="0"/>
                        </a:rPr>
                        <a:t>Litter removal of adjacent I-75 is included in CON 1's mowing bid. Similar Items 4,8,9,12, &amp; 13 balance out.  Delta less than 0.5% on Total.</a:t>
                      </a:r>
                    </a:p>
                  </a:txBody>
                  <a:tcPr marL="7620" marR="7620" marT="7620" anchor="b"/>
                </a:tc>
                <a:extLst>
                  <a:ext uri="{0D108BD9-81ED-4DB2-BD59-A6C34878D82A}">
                    <a16:rowId xmlns:a16="http://schemas.microsoft.com/office/drawing/2014/main" val="3645462505"/>
                  </a:ext>
                </a:extLst>
              </a:tr>
              <a:tr h="269428">
                <a:tc>
                  <a:txBody>
                    <a:bodyPr/>
                    <a:lstStyle/>
                    <a:p>
                      <a:pPr algn="l" fontAlgn="b"/>
                      <a:r>
                        <a:rPr lang="en-US" sz="600" b="1" i="0" u="none" strike="noStrike">
                          <a:effectLst/>
                          <a:latin typeface="Arial" panose="020B0604020202020204" pitchFamily="34" charset="0"/>
                        </a:rPr>
                        <a:t>110-1-1</a:t>
                      </a:r>
                    </a:p>
                  </a:txBody>
                  <a:tcPr marL="7620" marR="7620" marT="7620" anchor="b"/>
                </a:tc>
                <a:tc>
                  <a:txBody>
                    <a:bodyPr/>
                    <a:lstStyle/>
                    <a:p>
                      <a:pPr algn="l" fontAlgn="b"/>
                      <a:r>
                        <a:rPr lang="en-US" sz="600" b="1" i="0" u="none" strike="noStrike">
                          <a:effectLst/>
                          <a:latin typeface="Arial" panose="020B0604020202020204" pitchFamily="34" charset="0"/>
                        </a:rPr>
                        <a:t>CLEARING AND GRUBBING  (5.21 AC)               </a:t>
                      </a:r>
                    </a:p>
                  </a:txBody>
                  <a:tcPr marL="7620" marR="7620" marT="7620" anchor="b"/>
                </a:tc>
                <a:tc>
                  <a:txBody>
                    <a:bodyPr/>
                    <a:lstStyle/>
                    <a:p>
                      <a:pPr algn="ctr" fontAlgn="b"/>
                      <a:r>
                        <a:rPr lang="en-US" sz="600" b="1" i="0" u="none" strike="noStrike">
                          <a:effectLst/>
                          <a:latin typeface="Arial" panose="020B0604020202020204" pitchFamily="34" charset="0"/>
                        </a:rPr>
                        <a:t>LS</a:t>
                      </a:r>
                    </a:p>
                  </a:txBody>
                  <a:tcPr marL="7620" marR="7620" marT="7620" anchor="b"/>
                </a:tc>
                <a:tc>
                  <a:txBody>
                    <a:bodyPr/>
                    <a:lstStyle/>
                    <a:p>
                      <a:pPr algn="r" fontAlgn="b"/>
                      <a:r>
                        <a:rPr lang="en-US" sz="600" b="1" i="0" u="none" strike="noStrike">
                          <a:effectLst/>
                          <a:latin typeface="Arial" panose="020B0604020202020204" pitchFamily="34" charset="0"/>
                        </a:rPr>
                        <a:t>1</a:t>
                      </a:r>
                    </a:p>
                  </a:txBody>
                  <a:tcPr marL="7620" marR="7620" marT="7620" anchor="b"/>
                </a:tc>
                <a:tc>
                  <a:txBody>
                    <a:bodyPr/>
                    <a:lstStyle/>
                    <a:p>
                      <a:pPr algn="r" fontAlgn="b"/>
                      <a:r>
                        <a:rPr lang="en-US" sz="600" b="1" i="0" u="none" strike="noStrike">
                          <a:effectLst/>
                          <a:latin typeface="Arial" panose="020B0604020202020204" pitchFamily="34" charset="0"/>
                        </a:rPr>
                        <a:t>$47,484.48</a:t>
                      </a:r>
                    </a:p>
                  </a:txBody>
                  <a:tcPr marL="7620" marR="7620" marT="7620" anchor="b"/>
                </a:tc>
                <a:tc>
                  <a:txBody>
                    <a:bodyPr/>
                    <a:lstStyle/>
                    <a:p>
                      <a:pPr algn="r" fontAlgn="b"/>
                      <a:r>
                        <a:rPr lang="en-US" sz="600" b="1" i="0" u="none" strike="noStrike">
                          <a:effectLst/>
                          <a:latin typeface="Arial" panose="020B0604020202020204" pitchFamily="34" charset="0"/>
                        </a:rPr>
                        <a:t>$47,484.48</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$62,520.00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$62,520.00</a:t>
                      </a:r>
                    </a:p>
                  </a:txBody>
                  <a:tcPr marL="7620" marR="7620" marT="7620" anchor="b"/>
                </a:tc>
                <a:tc>
                  <a:txBody>
                    <a:bodyPr/>
                    <a:lstStyle/>
                    <a:p>
                      <a:pPr algn="r" fontAlgn="b"/>
                      <a:r>
                        <a:rPr lang="en-US" sz="600" b="1" i="0" u="none" strike="noStrike">
                          <a:effectLst/>
                          <a:latin typeface="Arial" panose="020B0604020202020204" pitchFamily="34" charset="0"/>
                        </a:rPr>
                        <a:t>-$15,035.52</a:t>
                      </a:r>
                    </a:p>
                  </a:txBody>
                  <a:tcPr marL="7620" marR="7620" marT="7620" anchor="b"/>
                </a:tc>
                <a:tc>
                  <a:txBody>
                    <a:bodyPr/>
                    <a:lstStyle/>
                    <a:p>
                      <a:pPr algn="ctr" fontAlgn="b"/>
                      <a:r>
                        <a:rPr lang="en-US" sz="600" b="1" i="0" u="none" strike="noStrike">
                          <a:effectLst/>
                          <a:latin typeface="Arial" panose="020B0604020202020204" pitchFamily="34" charset="0"/>
                        </a:rPr>
                        <a:t>-24.0</a:t>
                      </a:r>
                    </a:p>
                  </a:txBody>
                  <a:tcPr marL="7620" marR="7620" marT="7620" anchor="b"/>
                </a:tc>
                <a:tc>
                  <a:txBody>
                    <a:bodyPr/>
                    <a:lstStyle/>
                    <a:p>
                      <a:pPr algn="l" fontAlgn="b"/>
                      <a:r>
                        <a:rPr lang="en-US" sz="600" b="1" i="0" u="none" strike="noStrike">
                          <a:effectLst/>
                          <a:latin typeface="Arial" panose="020B0604020202020204" pitchFamily="34" charset="0"/>
                        </a:rPr>
                        <a:t>CON 1 will store equipment on site, saving hauling time and completing activity quicker. Similar Items 5,8,9,12, &amp; 13 balance out. Therefore okay</a:t>
                      </a:r>
                    </a:p>
                  </a:txBody>
                  <a:tcPr marL="7620" marR="7620" marT="7620" anchor="b"/>
                </a:tc>
                <a:extLst>
                  <a:ext uri="{0D108BD9-81ED-4DB2-BD59-A6C34878D82A}">
                    <a16:rowId xmlns:a16="http://schemas.microsoft.com/office/drawing/2014/main" val="403469727"/>
                  </a:ext>
                </a:extLst>
              </a:tr>
              <a:tr h="158893">
                <a:tc>
                  <a:txBody>
                    <a:bodyPr/>
                    <a:lstStyle/>
                    <a:p>
                      <a:pPr algn="l" fontAlgn="b"/>
                      <a:r>
                        <a:rPr lang="en-US" sz="600" b="1" i="0" u="none" strike="noStrike">
                          <a:effectLst/>
                          <a:latin typeface="Arial" panose="020B0604020202020204" pitchFamily="34" charset="0"/>
                        </a:rPr>
                        <a:t>110-7-1</a:t>
                      </a:r>
                    </a:p>
                  </a:txBody>
                  <a:tcPr marL="7620" marR="7620" marT="7620" anchor="b"/>
                </a:tc>
                <a:tc>
                  <a:txBody>
                    <a:bodyPr/>
                    <a:lstStyle/>
                    <a:p>
                      <a:pPr algn="l" fontAlgn="b"/>
                      <a:r>
                        <a:rPr lang="en-US" sz="600" b="1" i="0" u="none" strike="noStrike">
                          <a:effectLst/>
                          <a:latin typeface="Arial" panose="020B0604020202020204" pitchFamily="34" charset="0"/>
                        </a:rPr>
                        <a:t>MAILBOX, F&amp;I, SINGLE</a:t>
                      </a:r>
                    </a:p>
                  </a:txBody>
                  <a:tcPr marL="7620" marR="7620" marT="7620" anchor="b"/>
                </a:tc>
                <a:tc>
                  <a:txBody>
                    <a:bodyPr/>
                    <a:lstStyle/>
                    <a:p>
                      <a:pPr algn="ctr" fontAlgn="b"/>
                      <a:r>
                        <a:rPr lang="en-US" sz="600" b="1" i="0" u="none" strike="noStrike">
                          <a:effectLst/>
                          <a:latin typeface="Arial" panose="020B0604020202020204" pitchFamily="34" charset="0"/>
                        </a:rPr>
                        <a:t>EA</a:t>
                      </a:r>
                    </a:p>
                  </a:txBody>
                  <a:tcPr marL="7620" marR="7620" marT="7620" anchor="b"/>
                </a:tc>
                <a:tc>
                  <a:txBody>
                    <a:bodyPr/>
                    <a:lstStyle/>
                    <a:p>
                      <a:pPr algn="r" fontAlgn="b"/>
                      <a:r>
                        <a:rPr lang="en-US" sz="600" b="1" i="0" u="none" strike="noStrike">
                          <a:effectLst/>
                          <a:latin typeface="Arial" panose="020B0604020202020204" pitchFamily="34" charset="0"/>
                        </a:rPr>
                        <a:t>8</a:t>
                      </a:r>
                    </a:p>
                  </a:txBody>
                  <a:tcPr marL="7620" marR="7620" marT="7620" anchor="b"/>
                </a:tc>
                <a:tc>
                  <a:txBody>
                    <a:bodyPr/>
                    <a:lstStyle/>
                    <a:p>
                      <a:pPr algn="r" fontAlgn="b"/>
                      <a:r>
                        <a:rPr lang="en-US" sz="600" b="1" i="0" u="none" strike="noStrike">
                          <a:effectLst/>
                          <a:latin typeface="Arial" panose="020B0604020202020204" pitchFamily="34" charset="0"/>
                        </a:rPr>
                        <a:t>$228.52</a:t>
                      </a:r>
                    </a:p>
                  </a:txBody>
                  <a:tcPr marL="7620" marR="7620" marT="7620" anchor="b"/>
                </a:tc>
                <a:tc>
                  <a:txBody>
                    <a:bodyPr/>
                    <a:lstStyle/>
                    <a:p>
                      <a:pPr algn="r" fontAlgn="b"/>
                      <a:r>
                        <a:rPr lang="en-US" sz="600" b="1" i="0" u="none" strike="noStrike">
                          <a:effectLst/>
                          <a:latin typeface="Arial" panose="020B0604020202020204" pitchFamily="34" charset="0"/>
                        </a:rPr>
                        <a:t>$1,828.16</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$150.00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$1,200.00</a:t>
                      </a:r>
                    </a:p>
                  </a:txBody>
                  <a:tcPr marL="7620" marR="7620" marT="7620" anchor="b"/>
                </a:tc>
                <a:tc>
                  <a:txBody>
                    <a:bodyPr/>
                    <a:lstStyle/>
                    <a:p>
                      <a:pPr algn="r" fontAlgn="b"/>
                      <a:r>
                        <a:rPr lang="en-US" sz="600" b="1" i="0" u="none" strike="noStrike">
                          <a:effectLst/>
                          <a:latin typeface="Arial" panose="020B0604020202020204" pitchFamily="34" charset="0"/>
                        </a:rPr>
                        <a:t>$628.16</a:t>
                      </a:r>
                    </a:p>
                  </a:txBody>
                  <a:tcPr marL="7620" marR="7620" marT="7620" anchor="b"/>
                </a:tc>
                <a:tc>
                  <a:txBody>
                    <a:bodyPr/>
                    <a:lstStyle/>
                    <a:p>
                      <a:pPr algn="ctr" fontAlgn="b"/>
                      <a:r>
                        <a:rPr lang="en-US" sz="600" b="1" i="0" u="none" strike="noStrike">
                          <a:effectLst/>
                          <a:latin typeface="Arial" panose="020B0604020202020204" pitchFamily="34" charset="0"/>
                        </a:rPr>
                        <a:t>52.3</a:t>
                      </a:r>
                    </a:p>
                  </a:txBody>
                  <a:tcPr marL="7620" marR="7620" marT="7620" anchor="b"/>
                </a:tc>
                <a:tc>
                  <a:txBody>
                    <a:bodyPr/>
                    <a:lstStyle/>
                    <a:p>
                      <a:pPr algn="l" fontAlgn="b"/>
                      <a:r>
                        <a:rPr lang="en-US" sz="600" b="1" i="0" u="none" strike="noStrike">
                          <a:effectLst/>
                          <a:latin typeface="Arial" panose="020B0604020202020204" pitchFamily="34" charset="0"/>
                        </a:rPr>
                        <a:t>Mailboxes have to withstand summer vacation construction time. Delta less than 0.5% on Total.</a:t>
                      </a:r>
                    </a:p>
                  </a:txBody>
                  <a:tcPr marL="7620" marR="7620" marT="7620" anchor="b"/>
                </a:tc>
                <a:extLst>
                  <a:ext uri="{0D108BD9-81ED-4DB2-BD59-A6C34878D82A}">
                    <a16:rowId xmlns:a16="http://schemas.microsoft.com/office/drawing/2014/main" val="3307355087"/>
                  </a:ext>
                </a:extLst>
              </a:tr>
              <a:tr h="269428">
                <a:tc>
                  <a:txBody>
                    <a:bodyPr/>
                    <a:lstStyle/>
                    <a:p>
                      <a:pPr algn="l" fontAlgn="b"/>
                      <a:r>
                        <a:rPr lang="en-US" sz="600" b="1" i="0" u="none" strike="noStrike">
                          <a:effectLst/>
                          <a:latin typeface="Arial" panose="020B0604020202020204" pitchFamily="34" charset="0"/>
                        </a:rPr>
                        <a:t>120-1</a:t>
                      </a:r>
                    </a:p>
                  </a:txBody>
                  <a:tcPr marL="7620" marR="7620" marT="7620" anchor="b"/>
                </a:tc>
                <a:tc>
                  <a:txBody>
                    <a:bodyPr/>
                    <a:lstStyle/>
                    <a:p>
                      <a:pPr algn="l" fontAlgn="b"/>
                      <a:r>
                        <a:rPr lang="en-US" sz="600" b="1" i="0" u="none" strike="noStrike">
                          <a:effectLst/>
                          <a:latin typeface="Arial" panose="020B0604020202020204" pitchFamily="34" charset="0"/>
                        </a:rPr>
                        <a:t>REGULAR EXCAVATION</a:t>
                      </a:r>
                    </a:p>
                  </a:txBody>
                  <a:tcPr marL="7620" marR="7620" marT="7620" anchor="b"/>
                </a:tc>
                <a:tc>
                  <a:txBody>
                    <a:bodyPr/>
                    <a:lstStyle/>
                    <a:p>
                      <a:pPr algn="ctr" fontAlgn="b"/>
                      <a:r>
                        <a:rPr lang="en-US" sz="600" b="1" i="0" u="none" strike="noStrike">
                          <a:effectLst/>
                          <a:latin typeface="Arial" panose="020B0604020202020204" pitchFamily="34" charset="0"/>
                        </a:rPr>
                        <a:t>CY</a:t>
                      </a:r>
                    </a:p>
                  </a:txBody>
                  <a:tcPr marL="7620" marR="7620" marT="7620" anchor="b"/>
                </a:tc>
                <a:tc>
                  <a:txBody>
                    <a:bodyPr/>
                    <a:lstStyle/>
                    <a:p>
                      <a:pPr algn="r" fontAlgn="b"/>
                      <a:r>
                        <a:rPr lang="en-US" sz="600" b="1" i="0" u="none" strike="noStrike">
                          <a:effectLst/>
                          <a:latin typeface="Arial" panose="020B0604020202020204" pitchFamily="34" charset="0"/>
                        </a:rPr>
                        <a:t>2,536</a:t>
                      </a:r>
                    </a:p>
                  </a:txBody>
                  <a:tcPr marL="7620" marR="7620" marT="7620" anchor="b"/>
                </a:tc>
                <a:tc>
                  <a:txBody>
                    <a:bodyPr/>
                    <a:lstStyle/>
                    <a:p>
                      <a:pPr algn="r" fontAlgn="b"/>
                      <a:r>
                        <a:rPr lang="en-US" sz="600" b="1" i="0" u="none" strike="noStrike">
                          <a:effectLst/>
                          <a:latin typeface="Arial" panose="020B0604020202020204" pitchFamily="34" charset="0"/>
                        </a:rPr>
                        <a:t>$27.06</a:t>
                      </a:r>
                    </a:p>
                  </a:txBody>
                  <a:tcPr marL="7620" marR="7620" marT="7620" anchor="b"/>
                </a:tc>
                <a:tc>
                  <a:txBody>
                    <a:bodyPr/>
                    <a:lstStyle/>
                    <a:p>
                      <a:pPr algn="r" fontAlgn="b"/>
                      <a:r>
                        <a:rPr lang="en-US" sz="600" b="1" i="0" u="none" strike="noStrike">
                          <a:effectLst/>
                          <a:latin typeface="Arial" panose="020B0604020202020204" pitchFamily="34" charset="0"/>
                        </a:rPr>
                        <a:t>$68,624.16</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$6.00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$15,214.20</a:t>
                      </a:r>
                    </a:p>
                  </a:txBody>
                  <a:tcPr marL="7620" marR="7620" marT="7620" anchor="b"/>
                </a:tc>
                <a:tc>
                  <a:txBody>
                    <a:bodyPr/>
                    <a:lstStyle/>
                    <a:p>
                      <a:pPr algn="r" fontAlgn="b"/>
                      <a:r>
                        <a:rPr lang="en-US" sz="600" b="1" i="0" u="none" strike="noStrike" dirty="0">
                          <a:effectLst/>
                          <a:latin typeface="Arial" panose="020B0604020202020204" pitchFamily="34" charset="0"/>
                        </a:rPr>
                        <a:t>$53,409.96</a:t>
                      </a:r>
                    </a:p>
                  </a:txBody>
                  <a:tcPr marL="7620" marR="7620" marT="7620" anchor="b"/>
                </a:tc>
                <a:tc>
                  <a:txBody>
                    <a:bodyPr/>
                    <a:lstStyle/>
                    <a:p>
                      <a:pPr algn="ctr" fontAlgn="b"/>
                      <a:r>
                        <a:rPr lang="en-US" sz="600" b="1" i="0" u="none" strike="noStrike">
                          <a:effectLst/>
                          <a:latin typeface="Arial" panose="020B0604020202020204" pitchFamily="34" charset="0"/>
                        </a:rPr>
                        <a:t>351.1</a:t>
                      </a:r>
                    </a:p>
                  </a:txBody>
                  <a:tcPr marL="7620" marR="7620" marT="7620" anchor="b"/>
                </a:tc>
                <a:tc>
                  <a:txBody>
                    <a:bodyPr/>
                    <a:lstStyle/>
                    <a:p>
                      <a:pPr algn="l" fontAlgn="b"/>
                      <a:r>
                        <a:rPr lang="en-US" sz="600" b="1" i="0" u="none" strike="noStrike">
                          <a:effectLst/>
                          <a:latin typeface="Arial" panose="020B0604020202020204" pitchFamily="34" charset="0"/>
                        </a:rPr>
                        <a:t>CON 1 maintains a fleet of Heavy Equipment and Vehicles based at our Lecanto Florida location.  Highs and low of Items 15-19 Balance out</a:t>
                      </a:r>
                    </a:p>
                  </a:txBody>
                  <a:tcPr marL="7620" marR="7620" marT="7620" anchor="b"/>
                </a:tc>
                <a:extLst>
                  <a:ext uri="{0D108BD9-81ED-4DB2-BD59-A6C34878D82A}">
                    <a16:rowId xmlns:a16="http://schemas.microsoft.com/office/drawing/2014/main" val="4237010692"/>
                  </a:ext>
                </a:extLst>
              </a:tr>
              <a:tr h="269428">
                <a:tc>
                  <a:txBody>
                    <a:bodyPr/>
                    <a:lstStyle/>
                    <a:p>
                      <a:pPr algn="l" fontAlgn="b"/>
                      <a:r>
                        <a:rPr lang="en-US" sz="600" b="1" i="0" u="none" strike="noStrike">
                          <a:effectLst/>
                          <a:latin typeface="Arial" panose="020B0604020202020204" pitchFamily="34" charset="0"/>
                        </a:rPr>
                        <a:t>120-6</a:t>
                      </a:r>
                    </a:p>
                  </a:txBody>
                  <a:tcPr marL="7620" marR="7620" marT="7620" anchor="b"/>
                </a:tc>
                <a:tc>
                  <a:txBody>
                    <a:bodyPr/>
                    <a:lstStyle/>
                    <a:p>
                      <a:pPr algn="l" fontAlgn="b"/>
                      <a:r>
                        <a:rPr lang="en-US" sz="600" b="1" i="0" u="none" strike="noStrike">
                          <a:effectLst/>
                          <a:latin typeface="Arial" panose="020B0604020202020204" pitchFamily="34" charset="0"/>
                        </a:rPr>
                        <a:t>EMBANKMENT  </a:t>
                      </a:r>
                    </a:p>
                  </a:txBody>
                  <a:tcPr marL="7620" marR="7620" marT="7620" anchor="b"/>
                </a:tc>
                <a:tc>
                  <a:txBody>
                    <a:bodyPr/>
                    <a:lstStyle/>
                    <a:p>
                      <a:pPr algn="ctr" fontAlgn="b"/>
                      <a:r>
                        <a:rPr lang="en-US" sz="600" b="1" i="0" u="none" strike="noStrike">
                          <a:effectLst/>
                          <a:latin typeface="Arial" panose="020B0604020202020204" pitchFamily="34" charset="0"/>
                        </a:rPr>
                        <a:t>CY</a:t>
                      </a:r>
                    </a:p>
                  </a:txBody>
                  <a:tcPr marL="7620" marR="7620" marT="7620" anchor="b"/>
                </a:tc>
                <a:tc>
                  <a:txBody>
                    <a:bodyPr/>
                    <a:lstStyle/>
                    <a:p>
                      <a:pPr algn="r" fontAlgn="b"/>
                      <a:r>
                        <a:rPr lang="en-US" sz="600" b="1" i="0" u="none" strike="noStrike">
                          <a:effectLst/>
                          <a:latin typeface="Arial" panose="020B0604020202020204" pitchFamily="34" charset="0"/>
                        </a:rPr>
                        <a:t>1,041</a:t>
                      </a:r>
                    </a:p>
                  </a:txBody>
                  <a:tcPr marL="7620" marR="7620" marT="7620" anchor="b"/>
                </a:tc>
                <a:tc>
                  <a:txBody>
                    <a:bodyPr/>
                    <a:lstStyle/>
                    <a:p>
                      <a:pPr algn="r" fontAlgn="b"/>
                      <a:r>
                        <a:rPr lang="en-US" sz="600" b="1" i="0" u="none" strike="noStrike">
                          <a:effectLst/>
                          <a:latin typeface="Arial" panose="020B0604020202020204" pitchFamily="34" charset="0"/>
                        </a:rPr>
                        <a:t>$21.83</a:t>
                      </a:r>
                    </a:p>
                  </a:txBody>
                  <a:tcPr marL="7620" marR="7620" marT="7620" anchor="b"/>
                </a:tc>
                <a:tc>
                  <a:txBody>
                    <a:bodyPr/>
                    <a:lstStyle/>
                    <a:p>
                      <a:pPr algn="r" fontAlgn="b"/>
                      <a:r>
                        <a:rPr lang="en-US" sz="600" b="1" i="0" u="none" strike="noStrike">
                          <a:effectLst/>
                          <a:latin typeface="Arial" panose="020B0604020202020204" pitchFamily="34" charset="0"/>
                        </a:rPr>
                        <a:t>$22,725.03</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$10.00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$10,412.00</a:t>
                      </a:r>
                    </a:p>
                  </a:txBody>
                  <a:tcPr marL="7620" marR="7620" marT="7620" anchor="b"/>
                </a:tc>
                <a:tc>
                  <a:txBody>
                    <a:bodyPr/>
                    <a:lstStyle/>
                    <a:p>
                      <a:pPr algn="r" fontAlgn="b"/>
                      <a:r>
                        <a:rPr lang="en-US" sz="600" b="1" i="0" u="none" strike="noStrike" dirty="0">
                          <a:effectLst/>
                          <a:latin typeface="Arial" panose="020B0604020202020204" pitchFamily="34" charset="0"/>
                        </a:rPr>
                        <a:t>$12,313.03</a:t>
                      </a:r>
                    </a:p>
                  </a:txBody>
                  <a:tcPr marL="7620" marR="7620" marT="7620" anchor="b"/>
                </a:tc>
                <a:tc>
                  <a:txBody>
                    <a:bodyPr/>
                    <a:lstStyle/>
                    <a:p>
                      <a:pPr algn="ctr" fontAlgn="b"/>
                      <a:r>
                        <a:rPr lang="en-US" sz="600" b="1" i="0" u="none" strike="noStrike">
                          <a:effectLst/>
                          <a:latin typeface="Arial" panose="020B0604020202020204" pitchFamily="34" charset="0"/>
                        </a:rPr>
                        <a:t>118.3</a:t>
                      </a:r>
                    </a:p>
                  </a:txBody>
                  <a:tcPr marL="7620" marR="7620" marT="7620" anchor="b"/>
                </a:tc>
                <a:tc>
                  <a:txBody>
                    <a:bodyPr/>
                    <a:lstStyle/>
                    <a:p>
                      <a:pPr algn="l" fontAlgn="b"/>
                      <a:r>
                        <a:rPr lang="en-US" sz="600" b="1" i="0" u="none" strike="noStrike">
                          <a:effectLst/>
                          <a:latin typeface="Arial" panose="020B0604020202020204" pitchFamily="34" charset="0"/>
                        </a:rPr>
                        <a:t>CON 1 maintains a fleet of Heavy Equipment and Vehicles based at our Lecanto Florida location.  Highs and low of Items 15-19 Balance out</a:t>
                      </a:r>
                    </a:p>
                  </a:txBody>
                  <a:tcPr marL="7620" marR="7620" marT="7620" anchor="b"/>
                </a:tc>
                <a:extLst>
                  <a:ext uri="{0D108BD9-81ED-4DB2-BD59-A6C34878D82A}">
                    <a16:rowId xmlns:a16="http://schemas.microsoft.com/office/drawing/2014/main" val="1114183045"/>
                  </a:ext>
                </a:extLst>
              </a:tr>
              <a:tr h="269428">
                <a:tc>
                  <a:txBody>
                    <a:bodyPr/>
                    <a:lstStyle/>
                    <a:p>
                      <a:pPr algn="l" fontAlgn="b"/>
                      <a:r>
                        <a:rPr lang="en-US" sz="600" b="1" i="0" u="none" strike="noStrike">
                          <a:effectLst/>
                          <a:latin typeface="Arial" panose="020B0604020202020204" pitchFamily="34" charset="0"/>
                        </a:rPr>
                        <a:t>160-4</a:t>
                      </a:r>
                    </a:p>
                  </a:txBody>
                  <a:tcPr marL="7620" marR="7620" marT="7620" anchor="b"/>
                </a:tc>
                <a:tc>
                  <a:txBody>
                    <a:bodyPr/>
                    <a:lstStyle/>
                    <a:p>
                      <a:pPr algn="l" fontAlgn="b"/>
                      <a:r>
                        <a:rPr lang="en-US" sz="600" b="1" i="0" u="none" strike="noStrike">
                          <a:effectLst/>
                          <a:latin typeface="Arial" panose="020B0604020202020204" pitchFamily="34" charset="0"/>
                        </a:rPr>
                        <a:t>TYPE B STABILIZATION</a:t>
                      </a:r>
                    </a:p>
                  </a:txBody>
                  <a:tcPr marL="7620" marR="7620" marT="7620" anchor="b"/>
                </a:tc>
                <a:tc>
                  <a:txBody>
                    <a:bodyPr/>
                    <a:lstStyle/>
                    <a:p>
                      <a:pPr algn="ctr" fontAlgn="b"/>
                      <a:r>
                        <a:rPr lang="en-US" sz="600" b="1" i="0" u="none" strike="noStrike">
                          <a:effectLst/>
                          <a:latin typeface="Arial" panose="020B0604020202020204" pitchFamily="34" charset="0"/>
                        </a:rPr>
                        <a:t>SY</a:t>
                      </a:r>
                    </a:p>
                  </a:txBody>
                  <a:tcPr marL="7620" marR="7620" marT="7620" anchor="b"/>
                </a:tc>
                <a:tc>
                  <a:txBody>
                    <a:bodyPr/>
                    <a:lstStyle/>
                    <a:p>
                      <a:pPr algn="r" fontAlgn="b"/>
                      <a:r>
                        <a:rPr lang="en-US" sz="600" b="1" i="0" u="none" strike="noStrike">
                          <a:effectLst/>
                          <a:latin typeface="Arial" panose="020B0604020202020204" pitchFamily="34" charset="0"/>
                        </a:rPr>
                        <a:t>17,665</a:t>
                      </a:r>
                    </a:p>
                  </a:txBody>
                  <a:tcPr marL="7620" marR="7620" marT="7620" anchor="b"/>
                </a:tc>
                <a:tc>
                  <a:txBody>
                    <a:bodyPr/>
                    <a:lstStyle/>
                    <a:p>
                      <a:pPr algn="r" fontAlgn="b"/>
                      <a:r>
                        <a:rPr lang="en-US" sz="600" b="1" i="0" u="none" strike="noStrike">
                          <a:effectLst/>
                          <a:latin typeface="Arial" panose="020B0604020202020204" pitchFamily="34" charset="0"/>
                        </a:rPr>
                        <a:t>$6.57</a:t>
                      </a:r>
                    </a:p>
                  </a:txBody>
                  <a:tcPr marL="7620" marR="7620" marT="7620" anchor="b"/>
                </a:tc>
                <a:tc>
                  <a:txBody>
                    <a:bodyPr/>
                    <a:lstStyle/>
                    <a:p>
                      <a:pPr algn="r" fontAlgn="b"/>
                      <a:r>
                        <a:rPr lang="en-US" sz="600" b="1" i="0" u="none" strike="noStrike">
                          <a:effectLst/>
                          <a:latin typeface="Arial" panose="020B0604020202020204" pitchFamily="34" charset="0"/>
                        </a:rPr>
                        <a:t>$116,059.05</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$4.25</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$75,076.25</a:t>
                      </a:r>
                    </a:p>
                  </a:txBody>
                  <a:tcPr marL="7620" marR="7620" marT="7620" anchor="b"/>
                </a:tc>
                <a:tc>
                  <a:txBody>
                    <a:bodyPr/>
                    <a:lstStyle/>
                    <a:p>
                      <a:pPr algn="r" fontAlgn="b"/>
                      <a:r>
                        <a:rPr lang="en-US" sz="600" b="1" i="0" u="none" strike="noStrike">
                          <a:effectLst/>
                          <a:latin typeface="Arial" panose="020B0604020202020204" pitchFamily="34" charset="0"/>
                        </a:rPr>
                        <a:t>$40,982.80</a:t>
                      </a:r>
                    </a:p>
                  </a:txBody>
                  <a:tcPr marL="7620" marR="7620" marT="7620" anchor="b"/>
                </a:tc>
                <a:tc>
                  <a:txBody>
                    <a:bodyPr/>
                    <a:lstStyle/>
                    <a:p>
                      <a:pPr algn="ctr" fontAlgn="b"/>
                      <a:r>
                        <a:rPr lang="en-US" sz="600" b="1" i="0" u="none" strike="noStrike">
                          <a:effectLst/>
                          <a:latin typeface="Arial" panose="020B0604020202020204" pitchFamily="34" charset="0"/>
                        </a:rPr>
                        <a:t>54.6</a:t>
                      </a:r>
                    </a:p>
                  </a:txBody>
                  <a:tcPr marL="7620" marR="7620" marT="7620" anchor="b"/>
                </a:tc>
                <a:tc>
                  <a:txBody>
                    <a:bodyPr/>
                    <a:lstStyle/>
                    <a:p>
                      <a:pPr algn="l" fontAlgn="b"/>
                      <a:r>
                        <a:rPr lang="en-US" sz="600" b="1" i="0" u="none" strike="noStrike" dirty="0">
                          <a:effectLst/>
                          <a:latin typeface="Arial" panose="020B0604020202020204" pitchFamily="34" charset="0"/>
                        </a:rPr>
                        <a:t>CON 1 employees are skilled for the many phases of work we provide. Highs and low of Items 15-19 Balance out</a:t>
                      </a:r>
                    </a:p>
                  </a:txBody>
                  <a:tcPr marL="7620" marR="7620" marT="7620" anchor="b"/>
                </a:tc>
                <a:extLst>
                  <a:ext uri="{0D108BD9-81ED-4DB2-BD59-A6C34878D82A}">
                    <a16:rowId xmlns:a16="http://schemas.microsoft.com/office/drawing/2014/main" val="43081477"/>
                  </a:ext>
                </a:extLst>
              </a:tr>
              <a:tr h="269428">
                <a:tc>
                  <a:txBody>
                    <a:bodyPr/>
                    <a:lstStyle/>
                    <a:p>
                      <a:pPr algn="l" fontAlgn="b"/>
                      <a:r>
                        <a:rPr lang="en-US" sz="600" b="1" i="0" u="none" strike="noStrike">
                          <a:effectLst/>
                          <a:latin typeface="Arial" panose="020B0604020202020204" pitchFamily="34" charset="0"/>
                        </a:rPr>
                        <a:t>285-701</a:t>
                      </a:r>
                    </a:p>
                  </a:txBody>
                  <a:tcPr marL="7620" marR="7620" marT="7620" anchor="b"/>
                </a:tc>
                <a:tc>
                  <a:txBody>
                    <a:bodyPr/>
                    <a:lstStyle/>
                    <a:p>
                      <a:pPr algn="l" fontAlgn="b"/>
                      <a:r>
                        <a:rPr lang="en-US" sz="600" b="1" i="0" u="none" strike="noStrike">
                          <a:effectLst/>
                          <a:latin typeface="Arial" panose="020B0604020202020204" pitchFamily="34" charset="0"/>
                        </a:rPr>
                        <a:t>OPTIONAL BASE, BASE GROUP 01</a:t>
                      </a:r>
                    </a:p>
                  </a:txBody>
                  <a:tcPr marL="7620" marR="7620" marT="7620" anchor="b"/>
                </a:tc>
                <a:tc>
                  <a:txBody>
                    <a:bodyPr/>
                    <a:lstStyle/>
                    <a:p>
                      <a:pPr algn="ctr" fontAlgn="b"/>
                      <a:r>
                        <a:rPr lang="en-US" sz="600" b="1" i="0" u="none" strike="noStrike">
                          <a:effectLst/>
                          <a:latin typeface="Arial" panose="020B0604020202020204" pitchFamily="34" charset="0"/>
                        </a:rPr>
                        <a:t>SY</a:t>
                      </a:r>
                    </a:p>
                  </a:txBody>
                  <a:tcPr marL="7620" marR="7620" marT="7620" anchor="b"/>
                </a:tc>
                <a:tc>
                  <a:txBody>
                    <a:bodyPr/>
                    <a:lstStyle/>
                    <a:p>
                      <a:pPr algn="r" fontAlgn="b"/>
                      <a:r>
                        <a:rPr lang="en-US" sz="600" b="1" i="0" u="none" strike="noStrike">
                          <a:effectLst/>
                          <a:latin typeface="Arial" panose="020B0604020202020204" pitchFamily="34" charset="0"/>
                        </a:rPr>
                        <a:t>14,472</a:t>
                      </a:r>
                    </a:p>
                  </a:txBody>
                  <a:tcPr marL="7620" marR="7620" marT="7620" anchor="b"/>
                </a:tc>
                <a:tc>
                  <a:txBody>
                    <a:bodyPr/>
                    <a:lstStyle/>
                    <a:p>
                      <a:pPr algn="r" fontAlgn="b"/>
                      <a:r>
                        <a:rPr lang="en-US" sz="600" b="1" i="0" u="none" strike="noStrike">
                          <a:effectLst/>
                          <a:latin typeface="Arial" panose="020B0604020202020204" pitchFamily="34" charset="0"/>
                        </a:rPr>
                        <a:t>$8.64</a:t>
                      </a:r>
                    </a:p>
                  </a:txBody>
                  <a:tcPr marL="7620" marR="7620" marT="7620" anchor="b"/>
                </a:tc>
                <a:tc>
                  <a:txBody>
                    <a:bodyPr/>
                    <a:lstStyle/>
                    <a:p>
                      <a:pPr algn="r" fontAlgn="b"/>
                      <a:r>
                        <a:rPr lang="en-US" sz="600" b="1" i="0" u="none" strike="noStrike">
                          <a:effectLst/>
                          <a:latin typeface="Arial" panose="020B0604020202020204" pitchFamily="34" charset="0"/>
                        </a:rPr>
                        <a:t>$125,038.08</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$15.00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$217,080.00</a:t>
                      </a:r>
                    </a:p>
                  </a:txBody>
                  <a:tcPr marL="7620" marR="7620" marT="7620" anchor="b"/>
                </a:tc>
                <a:tc>
                  <a:txBody>
                    <a:bodyPr/>
                    <a:lstStyle/>
                    <a:p>
                      <a:pPr algn="r" fontAlgn="b"/>
                      <a:r>
                        <a:rPr lang="en-US" sz="600" b="1" i="0" u="none" strike="noStrike" dirty="0">
                          <a:effectLst/>
                          <a:latin typeface="Arial" panose="020B0604020202020204" pitchFamily="34" charset="0"/>
                        </a:rPr>
                        <a:t>-$92,041.92</a:t>
                      </a:r>
                    </a:p>
                  </a:txBody>
                  <a:tcPr marL="7620" marR="7620" marT="7620" anchor="b"/>
                </a:tc>
                <a:tc>
                  <a:txBody>
                    <a:bodyPr/>
                    <a:lstStyle/>
                    <a:p>
                      <a:pPr algn="ctr" fontAlgn="b"/>
                      <a:r>
                        <a:rPr lang="en-US" sz="600" b="1" i="0" u="none" strike="noStrike">
                          <a:effectLst/>
                          <a:latin typeface="Arial" panose="020B0604020202020204" pitchFamily="34" charset="0"/>
                        </a:rPr>
                        <a:t>-42.4</a:t>
                      </a:r>
                    </a:p>
                  </a:txBody>
                  <a:tcPr marL="7620" marR="7620" marT="7620" anchor="b"/>
                </a:tc>
                <a:tc>
                  <a:txBody>
                    <a:bodyPr/>
                    <a:lstStyle/>
                    <a:p>
                      <a:pPr algn="l" fontAlgn="b"/>
                      <a:r>
                        <a:rPr lang="en-US" sz="600" b="1" i="0" u="none" strike="noStrike" dirty="0">
                          <a:effectLst/>
                          <a:latin typeface="Arial" panose="020B0604020202020204" pitchFamily="34" charset="0"/>
                        </a:rPr>
                        <a:t>CON 1 maintains Means and Methods for FDOT Standards for quality workmanship. Highs and low of Items 15-19 Balance out</a:t>
                      </a:r>
                    </a:p>
                  </a:txBody>
                  <a:tcPr marL="7620" marR="7620" marT="7620" anchor="b"/>
                </a:tc>
                <a:extLst>
                  <a:ext uri="{0D108BD9-81ED-4DB2-BD59-A6C34878D82A}">
                    <a16:rowId xmlns:a16="http://schemas.microsoft.com/office/drawing/2014/main" val="3320354408"/>
                  </a:ext>
                </a:extLst>
              </a:tr>
              <a:tr h="158893">
                <a:tc>
                  <a:txBody>
                    <a:bodyPr/>
                    <a:lstStyle/>
                    <a:p>
                      <a:pPr algn="l" fontAlgn="b"/>
                      <a:r>
                        <a:rPr lang="en-US" sz="600" b="1" i="0" u="none" strike="noStrike">
                          <a:effectLst/>
                          <a:latin typeface="Arial" panose="020B0604020202020204" pitchFamily="34" charset="0"/>
                        </a:rPr>
                        <a:t>286-1</a:t>
                      </a:r>
                    </a:p>
                  </a:txBody>
                  <a:tcPr marL="7620" marR="7620" marT="7620" anchor="b"/>
                </a:tc>
                <a:tc>
                  <a:txBody>
                    <a:bodyPr/>
                    <a:lstStyle/>
                    <a:p>
                      <a:pPr algn="l" fontAlgn="b"/>
                      <a:r>
                        <a:rPr lang="en-US" sz="600" b="1" i="0" u="none" strike="noStrike">
                          <a:effectLst/>
                          <a:latin typeface="Arial" panose="020B0604020202020204" pitchFamily="34" charset="0"/>
                        </a:rPr>
                        <a:t>TURNOUT CONSTRUCTION</a:t>
                      </a:r>
                    </a:p>
                  </a:txBody>
                  <a:tcPr marL="7620" marR="7620" marT="7620" anchor="b"/>
                </a:tc>
                <a:tc>
                  <a:txBody>
                    <a:bodyPr/>
                    <a:lstStyle/>
                    <a:p>
                      <a:pPr algn="ctr" fontAlgn="b"/>
                      <a:r>
                        <a:rPr lang="en-US" sz="600" b="1" i="0" u="none" strike="noStrike">
                          <a:effectLst/>
                          <a:latin typeface="Arial" panose="020B0604020202020204" pitchFamily="34" charset="0"/>
                        </a:rPr>
                        <a:t>SY</a:t>
                      </a:r>
                    </a:p>
                  </a:txBody>
                  <a:tcPr marL="7620" marR="7620" marT="7620" anchor="b"/>
                </a:tc>
                <a:tc>
                  <a:txBody>
                    <a:bodyPr/>
                    <a:lstStyle/>
                    <a:p>
                      <a:pPr algn="r" fontAlgn="b"/>
                      <a:r>
                        <a:rPr lang="en-US" sz="600" b="1" i="0" u="none" strike="noStrike">
                          <a:effectLst/>
                          <a:latin typeface="Arial" panose="020B0604020202020204" pitchFamily="34" charset="0"/>
                        </a:rPr>
                        <a:t>368</a:t>
                      </a:r>
                    </a:p>
                  </a:txBody>
                  <a:tcPr marL="7620" marR="7620" marT="7620" anchor="b"/>
                </a:tc>
                <a:tc>
                  <a:txBody>
                    <a:bodyPr/>
                    <a:lstStyle/>
                    <a:p>
                      <a:pPr algn="r" fontAlgn="b"/>
                      <a:r>
                        <a:rPr lang="en-US" sz="600" b="1" i="0" u="none" strike="noStrike">
                          <a:effectLst/>
                          <a:latin typeface="Arial" panose="020B0604020202020204" pitchFamily="34" charset="0"/>
                        </a:rPr>
                        <a:t>$22.75</a:t>
                      </a:r>
                    </a:p>
                  </a:txBody>
                  <a:tcPr marL="7620" marR="7620" marT="7620" anchor="b"/>
                </a:tc>
                <a:tc>
                  <a:txBody>
                    <a:bodyPr/>
                    <a:lstStyle/>
                    <a:p>
                      <a:pPr algn="r" fontAlgn="b"/>
                      <a:r>
                        <a:rPr lang="en-US" sz="600" b="1" i="0" u="none" strike="noStrike">
                          <a:effectLst/>
                          <a:latin typeface="Arial" panose="020B0604020202020204" pitchFamily="34" charset="0"/>
                        </a:rPr>
                        <a:t>$8,372.00</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$18.00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$6,624.00</a:t>
                      </a:r>
                    </a:p>
                  </a:txBody>
                  <a:tcPr marL="7620" marR="7620" marT="7620" anchor="b"/>
                </a:tc>
                <a:tc>
                  <a:txBody>
                    <a:bodyPr/>
                    <a:lstStyle/>
                    <a:p>
                      <a:pPr algn="r" fontAlgn="b"/>
                      <a:r>
                        <a:rPr lang="en-US" sz="600" b="1" i="0" u="none" strike="noStrike">
                          <a:effectLst/>
                          <a:latin typeface="Arial" panose="020B0604020202020204" pitchFamily="34" charset="0"/>
                        </a:rPr>
                        <a:t>$1,748.00</a:t>
                      </a:r>
                    </a:p>
                  </a:txBody>
                  <a:tcPr marL="7620" marR="7620" marT="7620" anchor="b"/>
                </a:tc>
                <a:tc>
                  <a:txBody>
                    <a:bodyPr/>
                    <a:lstStyle/>
                    <a:p>
                      <a:pPr algn="ctr" fontAlgn="b"/>
                      <a:r>
                        <a:rPr lang="en-US" sz="600" b="1" i="0" u="none" strike="noStrike">
                          <a:effectLst/>
                          <a:latin typeface="Arial" panose="020B0604020202020204" pitchFamily="34" charset="0"/>
                        </a:rPr>
                        <a:t>26.4</a:t>
                      </a:r>
                    </a:p>
                  </a:txBody>
                  <a:tcPr marL="7620" marR="7620" marT="7620" anchor="b"/>
                </a:tc>
                <a:tc>
                  <a:txBody>
                    <a:bodyPr/>
                    <a:lstStyle/>
                    <a:p>
                      <a:pPr algn="l" fontAlgn="b"/>
                      <a:r>
                        <a:rPr lang="en-US" sz="600" b="1" i="0" u="none" strike="noStrike" dirty="0">
                          <a:effectLst/>
                          <a:latin typeface="Arial" panose="020B0604020202020204" pitchFamily="34" charset="0"/>
                        </a:rPr>
                        <a:t>CON 1 fee is based on Sumter County driveways. Delta less than 0.5% on Total.</a:t>
                      </a:r>
                    </a:p>
                  </a:txBody>
                  <a:tcPr marL="7620" marR="7620" marT="7620" anchor="b"/>
                </a:tc>
                <a:extLst>
                  <a:ext uri="{0D108BD9-81ED-4DB2-BD59-A6C34878D82A}">
                    <a16:rowId xmlns:a16="http://schemas.microsoft.com/office/drawing/2014/main" val="1750060434"/>
                  </a:ext>
                </a:extLst>
              </a:tr>
              <a:tr h="269428">
                <a:tc>
                  <a:txBody>
                    <a:bodyPr/>
                    <a:lstStyle/>
                    <a:p>
                      <a:pPr algn="l" fontAlgn="b"/>
                      <a:r>
                        <a:rPr lang="en-US" sz="600" b="1" i="0" u="none" strike="noStrike">
                          <a:effectLst/>
                          <a:latin typeface="Arial" panose="020B0604020202020204" pitchFamily="34" charset="0"/>
                        </a:rPr>
                        <a:t>334-1-53</a:t>
                      </a:r>
                    </a:p>
                  </a:txBody>
                  <a:tcPr marL="7620" marR="7620" marT="7620" anchor="b"/>
                </a:tc>
                <a:tc>
                  <a:txBody>
                    <a:bodyPr/>
                    <a:lstStyle/>
                    <a:p>
                      <a:pPr algn="l" fontAlgn="b"/>
                      <a:r>
                        <a:rPr lang="en-US" sz="600" b="1" i="0" u="none" strike="noStrike">
                          <a:effectLst/>
                          <a:latin typeface="Arial" panose="020B0604020202020204" pitchFamily="34" charset="0"/>
                        </a:rPr>
                        <a:t>SUPERPAVE ASPHALTIC CONC, TRAFFIC C, PG 76-22</a:t>
                      </a:r>
                    </a:p>
                  </a:txBody>
                  <a:tcPr marL="7620" marR="7620" marT="7620" anchor="b"/>
                </a:tc>
                <a:tc>
                  <a:txBody>
                    <a:bodyPr/>
                    <a:lstStyle/>
                    <a:p>
                      <a:pPr algn="ctr" fontAlgn="b"/>
                      <a:r>
                        <a:rPr lang="en-US" sz="600" b="1" i="0" u="none" strike="noStrike">
                          <a:effectLst/>
                          <a:latin typeface="Arial" panose="020B0604020202020204" pitchFamily="34" charset="0"/>
                        </a:rPr>
                        <a:t>TN</a:t>
                      </a:r>
                    </a:p>
                  </a:txBody>
                  <a:tcPr marL="7620" marR="7620" marT="7620" anchor="b"/>
                </a:tc>
                <a:tc>
                  <a:txBody>
                    <a:bodyPr/>
                    <a:lstStyle/>
                    <a:p>
                      <a:pPr algn="r" fontAlgn="b"/>
                      <a:r>
                        <a:rPr lang="en-US" sz="600" b="1" i="0" u="none" strike="noStrike">
                          <a:effectLst/>
                          <a:latin typeface="Arial" panose="020B0604020202020204" pitchFamily="34" charset="0"/>
                        </a:rPr>
                        <a:t>12</a:t>
                      </a:r>
                    </a:p>
                  </a:txBody>
                  <a:tcPr marL="7620" marR="7620" marT="7620" anchor="b"/>
                </a:tc>
                <a:tc>
                  <a:txBody>
                    <a:bodyPr/>
                    <a:lstStyle/>
                    <a:p>
                      <a:pPr algn="r" fontAlgn="b"/>
                      <a:r>
                        <a:rPr lang="en-US" sz="600" b="1" i="0" u="none" strike="noStrike">
                          <a:effectLst/>
                          <a:latin typeface="Arial" panose="020B0604020202020204" pitchFamily="34" charset="0"/>
                        </a:rPr>
                        <a:t>$273.15</a:t>
                      </a:r>
                    </a:p>
                  </a:txBody>
                  <a:tcPr marL="7620" marR="7620" marT="7620" anchor="b"/>
                </a:tc>
                <a:tc>
                  <a:txBody>
                    <a:bodyPr/>
                    <a:lstStyle/>
                    <a:p>
                      <a:pPr algn="r" fontAlgn="b"/>
                      <a:r>
                        <a:rPr lang="en-US" sz="600" b="1" i="0" u="none" strike="noStrike">
                          <a:effectLst/>
                          <a:latin typeface="Arial" panose="020B0604020202020204" pitchFamily="34" charset="0"/>
                        </a:rPr>
                        <a:t>$3,277.80</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$105.00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$1,260.00</a:t>
                      </a:r>
                    </a:p>
                  </a:txBody>
                  <a:tcPr marL="7620" marR="7620" marT="7620" anchor="b"/>
                </a:tc>
                <a:tc>
                  <a:txBody>
                    <a:bodyPr/>
                    <a:lstStyle/>
                    <a:p>
                      <a:pPr algn="r" fontAlgn="b"/>
                      <a:r>
                        <a:rPr lang="en-US" sz="600" b="1" i="0" u="none" strike="noStrike">
                          <a:effectLst/>
                          <a:latin typeface="Arial" panose="020B0604020202020204" pitchFamily="34" charset="0"/>
                        </a:rPr>
                        <a:t>$2,017.80</a:t>
                      </a:r>
                    </a:p>
                  </a:txBody>
                  <a:tcPr marL="7620" marR="7620" marT="7620" anchor="b"/>
                </a:tc>
                <a:tc>
                  <a:txBody>
                    <a:bodyPr/>
                    <a:lstStyle/>
                    <a:p>
                      <a:pPr algn="ctr" fontAlgn="b"/>
                      <a:r>
                        <a:rPr lang="en-US" sz="600" b="1" i="0" u="none" strike="noStrike">
                          <a:effectLst/>
                          <a:latin typeface="Arial" panose="020B0604020202020204" pitchFamily="34" charset="0"/>
                        </a:rPr>
                        <a:t>160.1</a:t>
                      </a:r>
                    </a:p>
                  </a:txBody>
                  <a:tcPr marL="7620" marR="7620" marT="7620" anchor="b"/>
                </a:tc>
                <a:tc>
                  <a:txBody>
                    <a:bodyPr/>
                    <a:lstStyle/>
                    <a:p>
                      <a:pPr algn="l" fontAlgn="b"/>
                      <a:r>
                        <a:rPr lang="en-US" sz="600" b="1" i="0" u="none" strike="noStrike">
                          <a:effectLst/>
                          <a:latin typeface="Arial" panose="020B0604020202020204" pitchFamily="34" charset="0"/>
                        </a:rPr>
                        <a:t>Twelve (12) tons of asphalt is too small a quantity to obtain volume discount. Asphalt items, 20,21,22 Balance out. Delta less than 0.5% on Total.</a:t>
                      </a:r>
                    </a:p>
                  </a:txBody>
                  <a:tcPr marL="7620" marR="7620" marT="7620" anchor="b"/>
                </a:tc>
                <a:extLst>
                  <a:ext uri="{0D108BD9-81ED-4DB2-BD59-A6C34878D82A}">
                    <a16:rowId xmlns:a16="http://schemas.microsoft.com/office/drawing/2014/main" val="4189986092"/>
                  </a:ext>
                </a:extLst>
              </a:tr>
              <a:tr h="241795">
                <a:tc>
                  <a:txBody>
                    <a:bodyPr/>
                    <a:lstStyle/>
                    <a:p>
                      <a:pPr algn="l" fontAlgn="b"/>
                      <a:r>
                        <a:rPr lang="en-US" sz="600" b="1" i="0" u="none" strike="noStrike">
                          <a:effectLst/>
                          <a:latin typeface="Arial" panose="020B0604020202020204" pitchFamily="34" charset="0"/>
                        </a:rPr>
                        <a:t>337-7-82</a:t>
                      </a:r>
                    </a:p>
                  </a:txBody>
                  <a:tcPr marL="7620" marR="7620" marT="7620" anchor="b"/>
                </a:tc>
                <a:tc>
                  <a:txBody>
                    <a:bodyPr/>
                    <a:lstStyle/>
                    <a:p>
                      <a:pPr algn="l" fontAlgn="b"/>
                      <a:r>
                        <a:rPr lang="en-US" sz="600" b="1" i="0" u="none" strike="noStrike">
                          <a:effectLst/>
                          <a:latin typeface="Arial" panose="020B0604020202020204" pitchFamily="34" charset="0"/>
                        </a:rPr>
                        <a:t>ASPHALT FRICTION COURSE, TRAFFIC C, FC-9.5, PG 76-22</a:t>
                      </a:r>
                    </a:p>
                  </a:txBody>
                  <a:tcPr marL="7620" marR="7620" marT="7620" anchor="b"/>
                </a:tc>
                <a:tc>
                  <a:txBody>
                    <a:bodyPr/>
                    <a:lstStyle/>
                    <a:p>
                      <a:pPr algn="ctr" fontAlgn="b"/>
                      <a:r>
                        <a:rPr lang="en-US" sz="600" b="1" i="0" u="none" strike="noStrike">
                          <a:effectLst/>
                          <a:latin typeface="Arial" panose="020B0604020202020204" pitchFamily="34" charset="0"/>
                        </a:rPr>
                        <a:t>TN</a:t>
                      </a:r>
                    </a:p>
                  </a:txBody>
                  <a:tcPr marL="7620" marR="7620" marT="7620" anchor="b"/>
                </a:tc>
                <a:tc>
                  <a:txBody>
                    <a:bodyPr/>
                    <a:lstStyle/>
                    <a:p>
                      <a:pPr algn="r" fontAlgn="b"/>
                      <a:r>
                        <a:rPr lang="en-US" sz="600" b="1" i="0" u="none" strike="noStrike">
                          <a:effectLst/>
                          <a:latin typeface="Arial" panose="020B0604020202020204" pitchFamily="34" charset="0"/>
                        </a:rPr>
                        <a:t>728.5</a:t>
                      </a:r>
                    </a:p>
                  </a:txBody>
                  <a:tcPr marL="7620" marR="7620" marT="7620" anchor="b"/>
                </a:tc>
                <a:tc>
                  <a:txBody>
                    <a:bodyPr/>
                    <a:lstStyle/>
                    <a:p>
                      <a:pPr algn="r" fontAlgn="b"/>
                      <a:r>
                        <a:rPr lang="en-US" sz="600" b="1" i="0" u="none" strike="noStrike">
                          <a:effectLst/>
                          <a:latin typeface="Arial" panose="020B0604020202020204" pitchFamily="34" charset="0"/>
                        </a:rPr>
                        <a:t>$127.05</a:t>
                      </a:r>
                    </a:p>
                  </a:txBody>
                  <a:tcPr marL="7620" marR="7620" marT="7620" anchor="b"/>
                </a:tc>
                <a:tc>
                  <a:txBody>
                    <a:bodyPr/>
                    <a:lstStyle/>
                    <a:p>
                      <a:pPr algn="r" fontAlgn="b"/>
                      <a:r>
                        <a:rPr lang="en-US" sz="600" b="1" i="0" u="none" strike="noStrike">
                          <a:effectLst/>
                          <a:latin typeface="Arial" panose="020B0604020202020204" pitchFamily="34" charset="0"/>
                        </a:rPr>
                        <a:t>$92,555.93</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$125.00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$91,062.50</a:t>
                      </a:r>
                    </a:p>
                  </a:txBody>
                  <a:tcPr marL="7620" marR="7620" marT="7620" anchor="b"/>
                </a:tc>
                <a:tc>
                  <a:txBody>
                    <a:bodyPr/>
                    <a:lstStyle/>
                    <a:p>
                      <a:pPr algn="r" fontAlgn="b"/>
                      <a:r>
                        <a:rPr lang="en-US" sz="600" b="1" i="0" u="none" strike="noStrike">
                          <a:effectLst/>
                          <a:latin typeface="Arial" panose="020B0604020202020204" pitchFamily="34" charset="0"/>
                        </a:rPr>
                        <a:t>$1,493.43</a:t>
                      </a:r>
                    </a:p>
                  </a:txBody>
                  <a:tcPr marL="7620" marR="7620" marT="7620" anchor="b"/>
                </a:tc>
                <a:tc>
                  <a:txBody>
                    <a:bodyPr/>
                    <a:lstStyle/>
                    <a:p>
                      <a:pPr algn="ctr" fontAlgn="b"/>
                      <a:r>
                        <a:rPr lang="en-US" sz="600" b="1" i="0" u="none" strike="noStrike">
                          <a:effectLst/>
                          <a:latin typeface="Arial" panose="020B0604020202020204" pitchFamily="34" charset="0"/>
                        </a:rPr>
                        <a:t>1.6</a:t>
                      </a:r>
                    </a:p>
                  </a:txBody>
                  <a:tcPr marL="7620" marR="7620" marT="7620" anchor="b"/>
                </a:tc>
                <a:tc>
                  <a:txBody>
                    <a:bodyPr/>
                    <a:lstStyle/>
                    <a:p>
                      <a:pPr algn="l" fontAlgn="b"/>
                      <a:r>
                        <a:rPr lang="en-US" sz="600" b="1" i="0" u="none" strike="noStrike">
                          <a:effectLst/>
                          <a:latin typeface="Arial" panose="020B0604020202020204" pitchFamily="34" charset="0"/>
                        </a:rPr>
                        <a:t>Asphalt items, 20,21,22 Balance out. Delta less than 0.5% on Total.</a:t>
                      </a:r>
                    </a:p>
                  </a:txBody>
                  <a:tcPr marL="7620" marR="7620" marT="7620" anchor="b"/>
                </a:tc>
                <a:extLst>
                  <a:ext uri="{0D108BD9-81ED-4DB2-BD59-A6C34878D82A}">
                    <a16:rowId xmlns:a16="http://schemas.microsoft.com/office/drawing/2014/main" val="2926934800"/>
                  </a:ext>
                </a:extLst>
              </a:tr>
              <a:tr h="269428">
                <a:tc>
                  <a:txBody>
                    <a:bodyPr/>
                    <a:lstStyle/>
                    <a:p>
                      <a:pPr algn="l" fontAlgn="b"/>
                      <a:r>
                        <a:rPr lang="en-US" sz="600" b="1" i="0" u="none" strike="noStrike">
                          <a:effectLst/>
                          <a:latin typeface="Arial" panose="020B0604020202020204" pitchFamily="34" charset="0"/>
                        </a:rPr>
                        <a:t>339-1</a:t>
                      </a:r>
                    </a:p>
                  </a:txBody>
                  <a:tcPr marL="7620" marR="7620" marT="7620" anchor="b"/>
                </a:tc>
                <a:tc>
                  <a:txBody>
                    <a:bodyPr/>
                    <a:lstStyle/>
                    <a:p>
                      <a:pPr algn="l" fontAlgn="b"/>
                      <a:r>
                        <a:rPr lang="en-US" sz="600" b="1" i="0" u="none" strike="noStrike">
                          <a:effectLst/>
                          <a:latin typeface="Arial" panose="020B0604020202020204" pitchFamily="34" charset="0"/>
                        </a:rPr>
                        <a:t>MISCELLANEOUS ASPHALT PAVEMENT</a:t>
                      </a:r>
                    </a:p>
                  </a:txBody>
                  <a:tcPr marL="7620" marR="7620" marT="7620" anchor="b"/>
                </a:tc>
                <a:tc>
                  <a:txBody>
                    <a:bodyPr/>
                    <a:lstStyle/>
                    <a:p>
                      <a:pPr algn="ctr" fontAlgn="b"/>
                      <a:r>
                        <a:rPr lang="en-US" sz="600" b="1" i="0" u="none" strike="noStrike">
                          <a:effectLst/>
                          <a:latin typeface="Arial" panose="020B0604020202020204" pitchFamily="34" charset="0"/>
                        </a:rPr>
                        <a:t>TN</a:t>
                      </a:r>
                    </a:p>
                  </a:txBody>
                  <a:tcPr marL="7620" marR="7620" marT="7620" anchor="b"/>
                </a:tc>
                <a:tc>
                  <a:txBody>
                    <a:bodyPr/>
                    <a:lstStyle/>
                    <a:p>
                      <a:pPr algn="r" fontAlgn="b"/>
                      <a:r>
                        <a:rPr lang="en-US" sz="600" b="1" i="0" u="none" strike="noStrike">
                          <a:effectLst/>
                          <a:latin typeface="Arial" panose="020B0604020202020204" pitchFamily="34" charset="0"/>
                        </a:rPr>
                        <a:t>79.8</a:t>
                      </a:r>
                    </a:p>
                  </a:txBody>
                  <a:tcPr marL="7620" marR="7620" marT="7620" anchor="b"/>
                </a:tc>
                <a:tc>
                  <a:txBody>
                    <a:bodyPr/>
                    <a:lstStyle/>
                    <a:p>
                      <a:pPr algn="r" fontAlgn="b"/>
                      <a:r>
                        <a:rPr lang="en-US" sz="600" b="1" i="0" u="none" strike="noStrike">
                          <a:effectLst/>
                          <a:latin typeface="Arial" panose="020B0604020202020204" pitchFamily="34" charset="0"/>
                        </a:rPr>
                        <a:t>$86.06</a:t>
                      </a:r>
                    </a:p>
                  </a:txBody>
                  <a:tcPr marL="7620" marR="7620" marT="7620" anchor="b"/>
                </a:tc>
                <a:tc>
                  <a:txBody>
                    <a:bodyPr/>
                    <a:lstStyle/>
                    <a:p>
                      <a:pPr algn="r" fontAlgn="b"/>
                      <a:r>
                        <a:rPr lang="en-US" sz="600" b="1" i="0" u="none" strike="noStrike">
                          <a:effectLst/>
                          <a:latin typeface="Arial" panose="020B0604020202020204" pitchFamily="34" charset="0"/>
                        </a:rPr>
                        <a:t>$6,867.59</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$175.00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$13,965.00</a:t>
                      </a:r>
                    </a:p>
                  </a:txBody>
                  <a:tcPr marL="7620" marR="7620" marT="7620" anchor="b"/>
                </a:tc>
                <a:tc>
                  <a:txBody>
                    <a:bodyPr/>
                    <a:lstStyle/>
                    <a:p>
                      <a:pPr algn="r" fontAlgn="b"/>
                      <a:r>
                        <a:rPr lang="en-US" sz="600" b="1" i="0" u="none" strike="noStrike">
                          <a:effectLst/>
                          <a:latin typeface="Arial" panose="020B0604020202020204" pitchFamily="34" charset="0"/>
                        </a:rPr>
                        <a:t>-$7,097.41</a:t>
                      </a:r>
                    </a:p>
                  </a:txBody>
                  <a:tcPr marL="7620" marR="7620" marT="7620" anchor="b"/>
                </a:tc>
                <a:tc>
                  <a:txBody>
                    <a:bodyPr/>
                    <a:lstStyle/>
                    <a:p>
                      <a:pPr algn="ctr" fontAlgn="b"/>
                      <a:r>
                        <a:rPr lang="en-US" sz="600" b="1" i="0" u="none" strike="noStrike" dirty="0">
                          <a:effectLst/>
                          <a:latin typeface="Arial" panose="020B0604020202020204" pitchFamily="34" charset="0"/>
                        </a:rPr>
                        <a:t>-50.8</a:t>
                      </a:r>
                    </a:p>
                  </a:txBody>
                  <a:tcPr marL="7620" marR="7620" marT="7620" anchor="b"/>
                </a:tc>
                <a:tc>
                  <a:txBody>
                    <a:bodyPr/>
                    <a:lstStyle/>
                    <a:p>
                      <a:pPr algn="l" fontAlgn="b"/>
                      <a:r>
                        <a:rPr lang="en-US" sz="600" b="1" i="0" u="none" strike="noStrike" dirty="0">
                          <a:effectLst/>
                          <a:latin typeface="Arial" panose="020B0604020202020204" pitchFamily="34" charset="0"/>
                        </a:rPr>
                        <a:t>CON 1 Controls yield, compaction, and their on-grade paving begins prior to the first equipment arriving on site.  Asphalt items, 20,21,22 Balance out. </a:t>
                      </a:r>
                    </a:p>
                  </a:txBody>
                  <a:tcPr marL="7620" marR="7620" marT="7620" anchor="b"/>
                </a:tc>
                <a:extLst>
                  <a:ext uri="{0D108BD9-81ED-4DB2-BD59-A6C34878D82A}">
                    <a16:rowId xmlns:a16="http://schemas.microsoft.com/office/drawing/2014/main" val="949347866"/>
                  </a:ext>
                </a:extLst>
              </a:tr>
              <a:tr h="241795">
                <a:tc>
                  <a:txBody>
                    <a:bodyPr/>
                    <a:lstStyle/>
                    <a:p>
                      <a:pPr algn="l" fontAlgn="b"/>
                      <a:r>
                        <a:rPr lang="en-US" sz="600" b="1" i="0" u="none" strike="noStrike" dirty="0">
                          <a:effectLst/>
                          <a:latin typeface="Arial" panose="020B0604020202020204" pitchFamily="34" charset="0"/>
                        </a:rPr>
                        <a:t>522-2</a:t>
                      </a:r>
                    </a:p>
                  </a:txBody>
                  <a:tcPr marL="7620" marR="7620" marT="7620" anchor="b"/>
                </a:tc>
                <a:tc>
                  <a:txBody>
                    <a:bodyPr/>
                    <a:lstStyle/>
                    <a:p>
                      <a:pPr algn="l" fontAlgn="b"/>
                      <a:r>
                        <a:rPr lang="en-US" sz="600" b="1" i="0" u="none" strike="noStrike">
                          <a:effectLst/>
                          <a:latin typeface="Arial" panose="020B0604020202020204" pitchFamily="34" charset="0"/>
                        </a:rPr>
                        <a:t>CONCRETE SIDEWALK AND DRIVEWAYS, 6" THICK</a:t>
                      </a:r>
                    </a:p>
                  </a:txBody>
                  <a:tcPr marL="7620" marR="7620" marT="7620" anchor="b"/>
                </a:tc>
                <a:tc>
                  <a:txBody>
                    <a:bodyPr/>
                    <a:lstStyle/>
                    <a:p>
                      <a:pPr algn="ctr" fontAlgn="b"/>
                      <a:r>
                        <a:rPr lang="en-US" sz="600" b="1" i="0" u="none" strike="noStrike">
                          <a:effectLst/>
                          <a:latin typeface="Arial" panose="020B0604020202020204" pitchFamily="34" charset="0"/>
                        </a:rPr>
                        <a:t>SY</a:t>
                      </a:r>
                    </a:p>
                  </a:txBody>
                  <a:tcPr marL="7620" marR="7620" marT="7620" anchor="b"/>
                </a:tc>
                <a:tc>
                  <a:txBody>
                    <a:bodyPr/>
                    <a:lstStyle/>
                    <a:p>
                      <a:pPr algn="r" fontAlgn="b"/>
                      <a:r>
                        <a:rPr lang="en-US" sz="600" b="1" i="0" u="none" strike="noStrike">
                          <a:effectLst/>
                          <a:latin typeface="Arial" panose="020B0604020202020204" pitchFamily="34" charset="0"/>
                        </a:rPr>
                        <a:t>45</a:t>
                      </a:r>
                    </a:p>
                  </a:txBody>
                  <a:tcPr marL="7620" marR="7620" marT="7620" anchor="b"/>
                </a:tc>
                <a:tc>
                  <a:txBody>
                    <a:bodyPr/>
                    <a:lstStyle/>
                    <a:p>
                      <a:pPr algn="r" fontAlgn="b"/>
                      <a:r>
                        <a:rPr lang="en-US" sz="600" b="1" i="0" u="none" strike="noStrike">
                          <a:effectLst/>
                          <a:latin typeface="Arial" panose="020B0604020202020204" pitchFamily="34" charset="0"/>
                        </a:rPr>
                        <a:t>$71.10</a:t>
                      </a:r>
                    </a:p>
                  </a:txBody>
                  <a:tcPr marL="7620" marR="7620" marT="7620" anchor="b"/>
                </a:tc>
                <a:tc>
                  <a:txBody>
                    <a:bodyPr/>
                    <a:lstStyle/>
                    <a:p>
                      <a:pPr algn="r" fontAlgn="b"/>
                      <a:r>
                        <a:rPr lang="en-US" sz="600" b="1" i="0" u="none" strike="noStrike">
                          <a:effectLst/>
                          <a:latin typeface="Arial" panose="020B0604020202020204" pitchFamily="34" charset="0"/>
                        </a:rPr>
                        <a:t>$3,199.50</a:t>
                      </a:r>
                    </a:p>
                  </a:txBody>
                  <a:tcPr marL="7620" marR="7620" marT="7620" anchor="b"/>
                </a:tc>
                <a:tc>
                  <a:txBody>
                    <a:bodyPr/>
                    <a:lstStyle/>
                    <a:p>
                      <a:pPr algn="r" fontAlgn="b"/>
                      <a:r>
                        <a:rPr lang="en-US" sz="600" b="1" i="0" u="none" strike="noStrike">
                          <a:solidFill>
                            <a:srgbClr val="0070C0"/>
                          </a:solidFill>
                          <a:effectLst/>
                          <a:latin typeface="Arial" panose="020B0604020202020204" pitchFamily="34" charset="0"/>
                        </a:rPr>
                        <a:t>$48.50</a:t>
                      </a:r>
                    </a:p>
                  </a:txBody>
                  <a:tcPr marL="7620" marR="7620" marT="7620" anchor="b"/>
                </a:tc>
                <a:tc>
                  <a:txBody>
                    <a:bodyPr/>
                    <a:lstStyle/>
                    <a:p>
                      <a:pPr algn="r" fontAlgn="b"/>
                      <a:r>
                        <a:rPr lang="en-US" sz="600" b="1" i="0" u="none" strike="noStrike" dirty="0">
                          <a:solidFill>
                            <a:srgbClr val="0070C0"/>
                          </a:solidFill>
                          <a:effectLst/>
                          <a:latin typeface="Arial" panose="020B0604020202020204" pitchFamily="34" charset="0"/>
                        </a:rPr>
                        <a:t>$2,182.50</a:t>
                      </a:r>
                    </a:p>
                  </a:txBody>
                  <a:tcPr marL="7620" marR="7620" marT="7620" anchor="b"/>
                </a:tc>
                <a:tc>
                  <a:txBody>
                    <a:bodyPr/>
                    <a:lstStyle/>
                    <a:p>
                      <a:pPr algn="r" fontAlgn="b"/>
                      <a:r>
                        <a:rPr lang="en-US" sz="600" b="1" i="0" u="none" strike="noStrike">
                          <a:effectLst/>
                          <a:latin typeface="Arial" panose="020B0604020202020204" pitchFamily="34" charset="0"/>
                        </a:rPr>
                        <a:t>$1,017.00</a:t>
                      </a:r>
                    </a:p>
                  </a:txBody>
                  <a:tcPr marL="7620" marR="7620" marT="7620" anchor="b"/>
                </a:tc>
                <a:tc>
                  <a:txBody>
                    <a:bodyPr/>
                    <a:lstStyle/>
                    <a:p>
                      <a:pPr algn="ctr" fontAlgn="b"/>
                      <a:r>
                        <a:rPr lang="en-US" sz="600" b="1" i="0" u="none" strike="noStrike">
                          <a:effectLst/>
                          <a:latin typeface="Arial" panose="020B0604020202020204" pitchFamily="34" charset="0"/>
                        </a:rPr>
                        <a:t>46.6</a:t>
                      </a:r>
                    </a:p>
                  </a:txBody>
                  <a:tcPr marL="7620" marR="7620" marT="7620" anchor="b"/>
                </a:tc>
                <a:tc>
                  <a:txBody>
                    <a:bodyPr/>
                    <a:lstStyle/>
                    <a:p>
                      <a:pPr algn="l" fontAlgn="b"/>
                      <a:r>
                        <a:rPr lang="en-US" sz="600" b="1" i="0" u="none" strike="noStrike" dirty="0">
                          <a:effectLst/>
                          <a:latin typeface="Arial" panose="020B0604020202020204" pitchFamily="34" charset="0"/>
                        </a:rPr>
                        <a:t>Concrete plant is further away from this job site. Delta less than 0.5% on Total</a:t>
                      </a:r>
                    </a:p>
                  </a:txBody>
                  <a:tcPr marL="7620" marR="7620" marT="7620" anchor="b"/>
                </a:tc>
                <a:extLst>
                  <a:ext uri="{0D108BD9-81ED-4DB2-BD59-A6C34878D82A}">
                    <a16:rowId xmlns:a16="http://schemas.microsoft.com/office/drawing/2014/main" val="2549287092"/>
                  </a:ext>
                </a:extLst>
              </a:tr>
            </a:tbl>
          </a:graphicData>
        </a:graphic>
      </p:graphicFrame>
    </p:spTree>
    <p:extLst>
      <p:ext uri="{BB962C8B-B14F-4D97-AF65-F5344CB8AC3E}">
        <p14:creationId xmlns:p14="http://schemas.microsoft.com/office/powerpoint/2010/main" val="2973004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AF1DD-8C68-4355-B817-9317379867D8}"/>
              </a:ext>
            </a:extLst>
          </p:cNvPr>
          <p:cNvSpPr>
            <a:spLocks noGrp="1"/>
          </p:cNvSpPr>
          <p:nvPr>
            <p:ph type="title"/>
          </p:nvPr>
        </p:nvSpPr>
        <p:spPr>
          <a:xfrm>
            <a:off x="904973" y="973668"/>
            <a:ext cx="9011393" cy="706964"/>
          </a:xfrm>
        </p:spPr>
        <p:txBody>
          <a:bodyPr/>
          <a:lstStyle/>
          <a:p>
            <a:r>
              <a:rPr lang="en-US"/>
              <a:t>Procurement – Bid Opening and Award</a:t>
            </a:r>
          </a:p>
        </p:txBody>
      </p:sp>
      <p:sp>
        <p:nvSpPr>
          <p:cNvPr id="3" name="Content Placeholder 2">
            <a:extLst>
              <a:ext uri="{FF2B5EF4-FFF2-40B4-BE49-F238E27FC236}">
                <a16:creationId xmlns:a16="http://schemas.microsoft.com/office/drawing/2014/main" id="{36DF74A6-DA0B-418C-8605-46966279B968}"/>
              </a:ext>
            </a:extLst>
          </p:cNvPr>
          <p:cNvSpPr>
            <a:spLocks noGrp="1"/>
          </p:cNvSpPr>
          <p:nvPr>
            <p:ph idx="1"/>
          </p:nvPr>
        </p:nvSpPr>
        <p:spPr>
          <a:xfrm>
            <a:off x="0" y="2271860"/>
            <a:ext cx="12192000" cy="4586140"/>
          </a:xfrm>
        </p:spPr>
        <p:txBody>
          <a:bodyPr/>
          <a:lstStyle/>
          <a:p>
            <a:pPr>
              <a:buFont typeface="Century Gothic" panose="020B0502020202020204" pitchFamily="34" charset="0"/>
              <a:buChar char="►"/>
            </a:pPr>
            <a:r>
              <a:rPr lang="en-US" dirty="0"/>
              <a:t>Options for Agency upon bid opening:</a:t>
            </a:r>
          </a:p>
          <a:p>
            <a:pPr lvl="1"/>
            <a:r>
              <a:rPr lang="en-US" sz="1800" dirty="0"/>
              <a:t>Award to lowest responsive and responsible bidder.</a:t>
            </a:r>
          </a:p>
          <a:p>
            <a:pPr lvl="3"/>
            <a:r>
              <a:rPr lang="en-US" sz="1800" dirty="0"/>
              <a:t>Justification required for deeming a bidder non-responsive/responsible</a:t>
            </a:r>
          </a:p>
          <a:p>
            <a:pPr lvl="1"/>
            <a:r>
              <a:rPr lang="en-US" sz="1800" dirty="0"/>
              <a:t>Reject all bids and rebid the project. Possible reasons for rejecting bids:</a:t>
            </a:r>
          </a:p>
          <a:p>
            <a:pPr lvl="3"/>
            <a:r>
              <a:rPr lang="en-US" sz="1800" dirty="0"/>
              <a:t>Low bidder significantly exceeds engineer’s estimate</a:t>
            </a:r>
          </a:p>
          <a:p>
            <a:pPr lvl="3"/>
            <a:r>
              <a:rPr lang="en-US" sz="1800" dirty="0"/>
              <a:t>Unbalanced unit prices </a:t>
            </a:r>
          </a:p>
          <a:p>
            <a:pPr lvl="3"/>
            <a:r>
              <a:rPr lang="en-US" sz="1800" dirty="0"/>
              <a:t>Lack of Competition - Less than 3 bids received</a:t>
            </a:r>
          </a:p>
          <a:p>
            <a:pPr lvl="1"/>
            <a:r>
              <a:rPr lang="en-US" sz="1800" dirty="0"/>
              <a:t>Reduce scope – requires justification.</a:t>
            </a:r>
          </a:p>
          <a:p>
            <a:pPr lvl="3"/>
            <a:r>
              <a:rPr lang="en-US" sz="1800" dirty="0"/>
              <a:t>Must not alter the bidding result - will likely require re-advertisement.</a:t>
            </a:r>
          </a:p>
          <a:p>
            <a:r>
              <a:rPr lang="en-US" dirty="0"/>
              <a:t>All of these options require Department concurrence before proceeding.</a:t>
            </a:r>
          </a:p>
        </p:txBody>
      </p:sp>
    </p:spTree>
    <p:extLst>
      <p:ext uri="{BB962C8B-B14F-4D97-AF65-F5344CB8AC3E}">
        <p14:creationId xmlns:p14="http://schemas.microsoft.com/office/powerpoint/2010/main" val="2131295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46FF7-AC5D-461A-AB01-60775DDDC0E6}"/>
              </a:ext>
            </a:extLst>
          </p:cNvPr>
          <p:cNvSpPr>
            <a:spLocks noGrp="1"/>
          </p:cNvSpPr>
          <p:nvPr>
            <p:ph type="title"/>
          </p:nvPr>
        </p:nvSpPr>
        <p:spPr/>
        <p:txBody>
          <a:bodyPr/>
          <a:lstStyle/>
          <a:p>
            <a:r>
              <a:rPr lang="en-US" dirty="0"/>
              <a:t>Project Administration/Records - GAP</a:t>
            </a:r>
          </a:p>
        </p:txBody>
      </p:sp>
      <p:sp>
        <p:nvSpPr>
          <p:cNvPr id="3" name="Content Placeholder 2">
            <a:extLst>
              <a:ext uri="{FF2B5EF4-FFF2-40B4-BE49-F238E27FC236}">
                <a16:creationId xmlns:a16="http://schemas.microsoft.com/office/drawing/2014/main" id="{09F2E05A-0576-4296-B75D-71434931E398}"/>
              </a:ext>
            </a:extLst>
          </p:cNvPr>
          <p:cNvSpPr>
            <a:spLocks noGrp="1"/>
          </p:cNvSpPr>
          <p:nvPr>
            <p:ph idx="1"/>
          </p:nvPr>
        </p:nvSpPr>
        <p:spPr>
          <a:xfrm>
            <a:off x="0" y="2253006"/>
            <a:ext cx="12192000" cy="4604994"/>
          </a:xfrm>
        </p:spPr>
        <p:txBody>
          <a:bodyPr>
            <a:normAutofit/>
          </a:bodyPr>
          <a:lstStyle/>
          <a:p>
            <a:endParaRPr lang="en-US" dirty="0"/>
          </a:p>
          <a:p>
            <a:r>
              <a:rPr lang="en-US" dirty="0"/>
              <a:t>Local Agency Program Information Tool (GAP) is a central location for electronic project files. </a:t>
            </a:r>
          </a:p>
          <a:p>
            <a:pPr lvl="1"/>
            <a:r>
              <a:rPr lang="en-US" sz="1800" dirty="0"/>
              <a:t>The use of GAP is required on all LAP projects (</a:t>
            </a:r>
            <a:r>
              <a:rPr lang="en-US" sz="1800" i="1" dirty="0"/>
              <a:t>LAP Manual Chapter 2 and LAP Agreement</a:t>
            </a:r>
            <a:r>
              <a:rPr lang="en-US" sz="1800" dirty="0"/>
              <a:t>) </a:t>
            </a:r>
          </a:p>
          <a:p>
            <a:pPr lvl="1"/>
            <a:r>
              <a:rPr lang="en-US" sz="1800" dirty="0"/>
              <a:t>During the Construction phase, you should begin using GAP as soon as the project is advertised.</a:t>
            </a:r>
          </a:p>
          <a:p>
            <a:pPr lvl="1"/>
            <a:r>
              <a:rPr lang="en-US" sz="1800" dirty="0"/>
              <a:t>FDOT, FHWA, and the Local Agency can access GAP to facilitate audits and review all project information as needed.</a:t>
            </a:r>
          </a:p>
          <a:p>
            <a:pPr lvl="2"/>
            <a:r>
              <a:rPr lang="en-US" sz="1800" dirty="0"/>
              <a:t>Contains relevant agency information</a:t>
            </a:r>
          </a:p>
          <a:p>
            <a:pPr lvl="3"/>
            <a:r>
              <a:rPr lang="en-US" sz="1800" dirty="0"/>
              <a:t>LAP Certification/Responsible Charge/Agency GAP Administrator </a:t>
            </a:r>
          </a:p>
          <a:p>
            <a:pPr lvl="2"/>
            <a:r>
              <a:rPr lang="en-US" sz="1800" dirty="0"/>
              <a:t>Contains project information for all LAP projects produced after 2011.</a:t>
            </a:r>
          </a:p>
          <a:p>
            <a:pPr lvl="3"/>
            <a:r>
              <a:rPr lang="en-US" sz="1800" dirty="0"/>
              <a:t>Procurement information</a:t>
            </a:r>
          </a:p>
          <a:p>
            <a:pPr lvl="3"/>
            <a:r>
              <a:rPr lang="en-US" sz="1800" dirty="0"/>
              <a:t>Contract and contract changes</a:t>
            </a:r>
          </a:p>
          <a:p>
            <a:pPr lvl="1"/>
            <a:endParaRPr lang="en-US" dirty="0"/>
          </a:p>
          <a:p>
            <a:pPr lvl="1"/>
            <a:endParaRPr lang="en-US" dirty="0"/>
          </a:p>
          <a:p>
            <a:endParaRPr lang="en-US" dirty="0"/>
          </a:p>
        </p:txBody>
      </p:sp>
    </p:spTree>
    <p:extLst>
      <p:ext uri="{BB962C8B-B14F-4D97-AF65-F5344CB8AC3E}">
        <p14:creationId xmlns:p14="http://schemas.microsoft.com/office/powerpoint/2010/main" val="2190238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23C4C-FE82-4878-AC5F-28C83440EECE}"/>
              </a:ext>
            </a:extLst>
          </p:cNvPr>
          <p:cNvSpPr>
            <a:spLocks noGrp="1"/>
          </p:cNvSpPr>
          <p:nvPr>
            <p:ph type="title"/>
          </p:nvPr>
        </p:nvSpPr>
        <p:spPr>
          <a:xfrm>
            <a:off x="919282" y="813413"/>
            <a:ext cx="8761413" cy="706964"/>
          </a:xfrm>
        </p:spPr>
        <p:txBody>
          <a:bodyPr/>
          <a:lstStyle/>
          <a:p>
            <a:r>
              <a:rPr lang="en-US"/>
              <a:t>Oversight and Monitoring                  Pre-Construction Meeting</a:t>
            </a:r>
          </a:p>
        </p:txBody>
      </p:sp>
      <p:sp>
        <p:nvSpPr>
          <p:cNvPr id="3" name="Content Placeholder 2">
            <a:extLst>
              <a:ext uri="{FF2B5EF4-FFF2-40B4-BE49-F238E27FC236}">
                <a16:creationId xmlns:a16="http://schemas.microsoft.com/office/drawing/2014/main" id="{9A21A83B-ED25-409D-9410-13004899D6C0}"/>
              </a:ext>
            </a:extLst>
          </p:cNvPr>
          <p:cNvSpPr>
            <a:spLocks noGrp="1"/>
          </p:cNvSpPr>
          <p:nvPr>
            <p:ph idx="1"/>
          </p:nvPr>
        </p:nvSpPr>
        <p:spPr>
          <a:xfrm>
            <a:off x="0" y="2224726"/>
            <a:ext cx="12192000" cy="4633274"/>
          </a:xfrm>
        </p:spPr>
        <p:txBody>
          <a:bodyPr>
            <a:normAutofit lnSpcReduction="10000"/>
          </a:bodyPr>
          <a:lstStyle/>
          <a:p>
            <a:endParaRPr lang="en-US" dirty="0"/>
          </a:p>
          <a:p>
            <a:r>
              <a:rPr lang="en-US" dirty="0"/>
              <a:t>Once the project is awarded, your Agency will need to hold a pre-construction meeting with all pertinent stakeholders associated with the project. (</a:t>
            </a:r>
            <a:r>
              <a:rPr lang="en-US" i="1" dirty="0"/>
              <a:t>LAP Manual Chapter 23</a:t>
            </a:r>
            <a:r>
              <a:rPr lang="en-US" dirty="0"/>
              <a:t>).</a:t>
            </a:r>
          </a:p>
          <a:p>
            <a:pPr marL="685800" lvl="1">
              <a:buFont typeface="Arial" panose="020B0604020202020204" pitchFamily="34" charset="0"/>
              <a:buChar char="•"/>
            </a:pPr>
            <a:r>
              <a:rPr lang="en-US" sz="1800" dirty="0"/>
              <a:t>Agency</a:t>
            </a:r>
          </a:p>
          <a:p>
            <a:pPr marL="685800" lvl="1">
              <a:buFont typeface="Arial" panose="020B0604020202020204" pitchFamily="34" charset="0"/>
              <a:buChar char="•"/>
            </a:pPr>
            <a:r>
              <a:rPr lang="en-US" sz="1800" dirty="0"/>
              <a:t>Contractor</a:t>
            </a:r>
          </a:p>
          <a:p>
            <a:pPr marL="685800" lvl="1">
              <a:buFont typeface="Arial" panose="020B0604020202020204" pitchFamily="34" charset="0"/>
              <a:buChar char="•"/>
            </a:pPr>
            <a:r>
              <a:rPr lang="en-US" sz="1800" dirty="0"/>
              <a:t>EOR</a:t>
            </a:r>
          </a:p>
          <a:p>
            <a:pPr marL="685800" lvl="1">
              <a:buFont typeface="Arial" panose="020B0604020202020204" pitchFamily="34" charset="0"/>
              <a:buChar char="•"/>
            </a:pPr>
            <a:r>
              <a:rPr lang="en-US" sz="1800" dirty="0"/>
              <a:t>Subcontractors</a:t>
            </a:r>
          </a:p>
          <a:p>
            <a:pPr marL="685800" lvl="1">
              <a:buFont typeface="Arial" panose="020B0604020202020204" pitchFamily="34" charset="0"/>
              <a:buChar char="•"/>
            </a:pPr>
            <a:r>
              <a:rPr lang="en-US" sz="1800" dirty="0"/>
              <a:t>Construction Special Projects Group</a:t>
            </a:r>
          </a:p>
          <a:p>
            <a:pPr marL="685800" lvl="1">
              <a:buFont typeface="Arial" panose="020B0604020202020204" pitchFamily="34" charset="0"/>
              <a:buChar char="•"/>
            </a:pPr>
            <a:r>
              <a:rPr lang="en-US" sz="1800" dirty="0"/>
              <a:t>Consultant CEI team</a:t>
            </a:r>
          </a:p>
          <a:p>
            <a:pPr marL="685800" lvl="1">
              <a:buFont typeface="Arial" panose="020B0604020202020204" pitchFamily="34" charset="0"/>
              <a:buChar char="•"/>
            </a:pPr>
            <a:r>
              <a:rPr lang="en-US" sz="1800" dirty="0"/>
              <a:t>Utilities</a:t>
            </a:r>
          </a:p>
          <a:p>
            <a:pPr marL="685800" lvl="1">
              <a:buFont typeface="Arial" panose="020B0604020202020204" pitchFamily="34" charset="0"/>
              <a:buChar char="•"/>
            </a:pPr>
            <a:r>
              <a:rPr lang="en-US" sz="1800" dirty="0"/>
              <a:t>Emergency Services</a:t>
            </a:r>
          </a:p>
          <a:p>
            <a:pPr marL="685800" lvl="1">
              <a:buFont typeface="Arial" panose="020B0604020202020204" pitchFamily="34" charset="0"/>
              <a:buChar char="•"/>
            </a:pPr>
            <a:r>
              <a:rPr lang="en-US" sz="1800" dirty="0"/>
              <a:t>Other interested parties</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2556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E5100-C237-4E79-AB90-D44A58F25A73}"/>
              </a:ext>
            </a:extLst>
          </p:cNvPr>
          <p:cNvSpPr>
            <a:spLocks noGrp="1"/>
          </p:cNvSpPr>
          <p:nvPr>
            <p:ph type="title"/>
          </p:nvPr>
        </p:nvSpPr>
        <p:spPr>
          <a:xfrm>
            <a:off x="1154953" y="973668"/>
            <a:ext cx="8761413" cy="706964"/>
          </a:xfrm>
        </p:spPr>
        <p:txBody>
          <a:bodyPr/>
          <a:lstStyle/>
          <a:p>
            <a:r>
              <a:rPr lang="en-US"/>
              <a:t>What is LAP?</a:t>
            </a:r>
          </a:p>
        </p:txBody>
      </p:sp>
      <p:sp>
        <p:nvSpPr>
          <p:cNvPr id="3" name="Content Placeholder 2">
            <a:extLst>
              <a:ext uri="{FF2B5EF4-FFF2-40B4-BE49-F238E27FC236}">
                <a16:creationId xmlns:a16="http://schemas.microsoft.com/office/drawing/2014/main" id="{EC730928-A471-406E-B718-0E8E770FA61F}"/>
              </a:ext>
            </a:extLst>
          </p:cNvPr>
          <p:cNvSpPr>
            <a:spLocks noGrp="1"/>
          </p:cNvSpPr>
          <p:nvPr>
            <p:ph idx="1"/>
          </p:nvPr>
        </p:nvSpPr>
        <p:spPr>
          <a:xfrm>
            <a:off x="0" y="2309567"/>
            <a:ext cx="12192000" cy="4548433"/>
          </a:xfrm>
        </p:spPr>
        <p:txBody>
          <a:bodyPr/>
          <a:lstStyle/>
          <a:p>
            <a:endParaRPr lang="en-US"/>
          </a:p>
          <a:p>
            <a:endParaRPr lang="en-US"/>
          </a:p>
          <a:p>
            <a:r>
              <a:rPr lang="en-US" sz="2000"/>
              <a:t>LAP is the </a:t>
            </a:r>
            <a:r>
              <a:rPr lang="en-US" sz="2000" b="1" i="1"/>
              <a:t>Local Agency Program.</a:t>
            </a:r>
          </a:p>
          <a:p>
            <a:endParaRPr lang="en-US" sz="2000" b="1" i="1"/>
          </a:p>
          <a:p>
            <a:r>
              <a:rPr lang="en-US" sz="2000"/>
              <a:t>LAP is the mechanism used by the Federal Highway Administration(FHWA) to fund </a:t>
            </a:r>
            <a:r>
              <a:rPr lang="en-US" sz="2000" b="1" i="1"/>
              <a:t>Local Agency administered</a:t>
            </a:r>
            <a:r>
              <a:rPr lang="en-US" sz="2000"/>
              <a:t> transportation related projects.</a:t>
            </a:r>
          </a:p>
          <a:p>
            <a:endParaRPr lang="en-US" sz="2000"/>
          </a:p>
          <a:p>
            <a:r>
              <a:rPr lang="en-US" sz="2000"/>
              <a:t>FHWA has tasked FDOT with stewardship of these federal funds. Our role as Construction Special Projects is to help you achieve a successful construction phase of your project while meeting all of the requirements of the program.</a:t>
            </a:r>
          </a:p>
        </p:txBody>
      </p:sp>
    </p:spTree>
    <p:extLst>
      <p:ext uri="{BB962C8B-B14F-4D97-AF65-F5344CB8AC3E}">
        <p14:creationId xmlns:p14="http://schemas.microsoft.com/office/powerpoint/2010/main" val="2312584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ABD8E-C235-4DA8-8352-F5933902B07F}"/>
              </a:ext>
            </a:extLst>
          </p:cNvPr>
          <p:cNvSpPr>
            <a:spLocks noGrp="1"/>
          </p:cNvSpPr>
          <p:nvPr>
            <p:ph type="title"/>
          </p:nvPr>
        </p:nvSpPr>
        <p:spPr>
          <a:xfrm>
            <a:off x="480767" y="973668"/>
            <a:ext cx="9435599" cy="706964"/>
          </a:xfrm>
        </p:spPr>
        <p:txBody>
          <a:bodyPr/>
          <a:lstStyle/>
          <a:p>
            <a:r>
              <a:rPr lang="en-US"/>
              <a:t>Oversight and Monitoring                       Pre-Construction Meeting</a:t>
            </a:r>
          </a:p>
        </p:txBody>
      </p:sp>
      <p:sp>
        <p:nvSpPr>
          <p:cNvPr id="3" name="Content Placeholder 2">
            <a:extLst>
              <a:ext uri="{FF2B5EF4-FFF2-40B4-BE49-F238E27FC236}">
                <a16:creationId xmlns:a16="http://schemas.microsoft.com/office/drawing/2014/main" id="{8215EC0B-97D3-4363-8B83-8C13891A0252}"/>
              </a:ext>
            </a:extLst>
          </p:cNvPr>
          <p:cNvSpPr>
            <a:spLocks noGrp="1"/>
          </p:cNvSpPr>
          <p:nvPr>
            <p:ph idx="1"/>
          </p:nvPr>
        </p:nvSpPr>
        <p:spPr>
          <a:xfrm>
            <a:off x="0" y="2243579"/>
            <a:ext cx="12192000" cy="4614421"/>
          </a:xfrm>
        </p:spPr>
        <p:txBody>
          <a:bodyPr>
            <a:normAutofit lnSpcReduction="10000"/>
          </a:bodyPr>
          <a:lstStyle/>
          <a:p>
            <a:r>
              <a:rPr lang="en-US" dirty="0"/>
              <a:t>Agency to prepare Pre-Construction Meeting Agenda and provide to Construction Special Projects for review at least 7 days in advance of the meeting. </a:t>
            </a:r>
            <a:r>
              <a:rPr lang="en-US" b="1" i="1" dirty="0"/>
              <a:t>Some</a:t>
            </a:r>
            <a:r>
              <a:rPr lang="en-US" dirty="0"/>
              <a:t> of the key issues that need to be covered are:</a:t>
            </a:r>
          </a:p>
          <a:p>
            <a:pPr lvl="1"/>
            <a:r>
              <a:rPr lang="en-US" sz="1800" dirty="0"/>
              <a:t>Project Scope and Description</a:t>
            </a:r>
          </a:p>
          <a:p>
            <a:pPr lvl="1"/>
            <a:r>
              <a:rPr lang="en-US" sz="1800" dirty="0"/>
              <a:t>Contract Specifications</a:t>
            </a:r>
          </a:p>
          <a:p>
            <a:pPr lvl="1"/>
            <a:r>
              <a:rPr lang="en-US" sz="1800" dirty="0"/>
              <a:t>Contract Duration and Value</a:t>
            </a:r>
          </a:p>
          <a:p>
            <a:pPr lvl="1"/>
            <a:r>
              <a:rPr lang="en-US" sz="1800" dirty="0"/>
              <a:t>Contract Compliance – Many times this is a separate meeting close or adjacent to pre-con.</a:t>
            </a:r>
          </a:p>
          <a:p>
            <a:pPr lvl="1"/>
            <a:r>
              <a:rPr lang="en-US" sz="1800" dirty="0"/>
              <a:t>NTP Date</a:t>
            </a:r>
          </a:p>
          <a:p>
            <a:pPr lvl="1"/>
            <a:r>
              <a:rPr lang="en-US" sz="1800" dirty="0"/>
              <a:t>Roles and Responsibilities</a:t>
            </a:r>
          </a:p>
          <a:p>
            <a:pPr lvl="1"/>
            <a:r>
              <a:rPr lang="en-US" sz="1800" dirty="0"/>
              <a:t>Contact Information – all parties</a:t>
            </a:r>
          </a:p>
          <a:p>
            <a:pPr lvl="1"/>
            <a:r>
              <a:rPr lang="en-US" sz="1800" dirty="0"/>
              <a:t>Notable Traffic Control Issues</a:t>
            </a:r>
          </a:p>
          <a:p>
            <a:pPr lvl="1"/>
            <a:r>
              <a:rPr lang="en-US" sz="1800" dirty="0"/>
              <a:t>Utility Work</a:t>
            </a:r>
          </a:p>
          <a:p>
            <a:pPr lvl="1"/>
            <a:r>
              <a:rPr lang="en-US" sz="1800" dirty="0"/>
              <a:t>Emergency Plan</a:t>
            </a:r>
          </a:p>
          <a:p>
            <a:pPr lvl="1"/>
            <a:endParaRPr lang="en-US" sz="1800" dirty="0"/>
          </a:p>
          <a:p>
            <a:pPr lvl="1"/>
            <a:endParaRPr lang="en-US" sz="1800" dirty="0"/>
          </a:p>
          <a:p>
            <a:pPr marL="457200" lvl="1" indent="0">
              <a:buNone/>
            </a:pPr>
            <a:endParaRPr lang="en-US" dirty="0"/>
          </a:p>
        </p:txBody>
      </p:sp>
    </p:spTree>
    <p:extLst>
      <p:ext uri="{BB962C8B-B14F-4D97-AF65-F5344CB8AC3E}">
        <p14:creationId xmlns:p14="http://schemas.microsoft.com/office/powerpoint/2010/main" val="916245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7778-4F7E-4977-A4CE-094C7EE5DCEC}"/>
              </a:ext>
            </a:extLst>
          </p:cNvPr>
          <p:cNvSpPr>
            <a:spLocks noGrp="1"/>
          </p:cNvSpPr>
          <p:nvPr>
            <p:ph type="title"/>
          </p:nvPr>
        </p:nvSpPr>
        <p:spPr>
          <a:xfrm>
            <a:off x="490194" y="973668"/>
            <a:ext cx="9653047" cy="706964"/>
          </a:xfrm>
        </p:spPr>
        <p:txBody>
          <a:bodyPr/>
          <a:lstStyle/>
          <a:p>
            <a:r>
              <a:rPr lang="en-US"/>
              <a:t>Oversight and Monitoring                   Agency Construction Administration</a:t>
            </a:r>
          </a:p>
        </p:txBody>
      </p:sp>
      <p:sp>
        <p:nvSpPr>
          <p:cNvPr id="3" name="Content Placeholder 2">
            <a:extLst>
              <a:ext uri="{FF2B5EF4-FFF2-40B4-BE49-F238E27FC236}">
                <a16:creationId xmlns:a16="http://schemas.microsoft.com/office/drawing/2014/main" id="{4013C53B-86CD-4AB6-B166-40BA56AA701E}"/>
              </a:ext>
            </a:extLst>
          </p:cNvPr>
          <p:cNvSpPr>
            <a:spLocks noGrp="1"/>
          </p:cNvSpPr>
          <p:nvPr>
            <p:ph idx="1"/>
          </p:nvPr>
        </p:nvSpPr>
        <p:spPr>
          <a:xfrm>
            <a:off x="0" y="2281287"/>
            <a:ext cx="12192000" cy="4576713"/>
          </a:xfrm>
        </p:spPr>
        <p:txBody>
          <a:bodyPr/>
          <a:lstStyle/>
          <a:p>
            <a:endParaRPr lang="en-US" dirty="0"/>
          </a:p>
          <a:p>
            <a:r>
              <a:rPr lang="en-US" dirty="0"/>
              <a:t>As the owner of the project, your agency will be responsible for all aspects of Construction (</a:t>
            </a:r>
            <a:r>
              <a:rPr lang="en-US" i="1" dirty="0"/>
              <a:t>LAP Manual Chapter 23)</a:t>
            </a:r>
            <a:r>
              <a:rPr lang="en-US" dirty="0"/>
              <a:t> which include:</a:t>
            </a:r>
          </a:p>
          <a:p>
            <a:pPr lvl="1"/>
            <a:r>
              <a:rPr lang="en-US" sz="1800" dirty="0"/>
              <a:t>Project inspection</a:t>
            </a:r>
          </a:p>
          <a:p>
            <a:pPr lvl="1"/>
            <a:r>
              <a:rPr lang="en-US" sz="1800" dirty="0"/>
              <a:t>Project administration and recordkeeping</a:t>
            </a:r>
          </a:p>
          <a:p>
            <a:pPr lvl="1"/>
            <a:r>
              <a:rPr lang="en-US" sz="1800" dirty="0"/>
              <a:t>Materials acceptance testing and verification</a:t>
            </a:r>
          </a:p>
          <a:p>
            <a:pPr lvl="1"/>
            <a:r>
              <a:rPr lang="en-US" sz="1800" dirty="0"/>
              <a:t>Federal contract compliance</a:t>
            </a:r>
          </a:p>
          <a:p>
            <a:pPr lvl="1"/>
            <a:r>
              <a:rPr lang="en-US" sz="1800" dirty="0"/>
              <a:t>Proper invoicing and closeout</a:t>
            </a:r>
          </a:p>
          <a:p>
            <a:r>
              <a:rPr lang="en-US" dirty="0"/>
              <a:t>Enlisting a CCEI firm is encouraged, and many times funded in your agreement, </a:t>
            </a:r>
            <a:r>
              <a:rPr lang="en-US" b="1" i="1" dirty="0"/>
              <a:t>but as the owner, your agency is ultimately responsible for all project issues.</a:t>
            </a:r>
            <a:r>
              <a:rPr lang="en-US" sz="2000" b="1" i="1" dirty="0"/>
              <a:t>	</a:t>
            </a:r>
          </a:p>
          <a:p>
            <a:endParaRPr lang="en-US" dirty="0"/>
          </a:p>
        </p:txBody>
      </p:sp>
    </p:spTree>
    <p:extLst>
      <p:ext uri="{BB962C8B-B14F-4D97-AF65-F5344CB8AC3E}">
        <p14:creationId xmlns:p14="http://schemas.microsoft.com/office/powerpoint/2010/main" val="4250229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03284-8CBE-42AD-9868-3D6A38ED8A95}"/>
              </a:ext>
            </a:extLst>
          </p:cNvPr>
          <p:cNvSpPr>
            <a:spLocks noGrp="1"/>
          </p:cNvSpPr>
          <p:nvPr>
            <p:ph type="title"/>
          </p:nvPr>
        </p:nvSpPr>
        <p:spPr>
          <a:xfrm>
            <a:off x="471341" y="973668"/>
            <a:ext cx="9445026" cy="706964"/>
          </a:xfrm>
        </p:spPr>
        <p:txBody>
          <a:bodyPr/>
          <a:lstStyle/>
          <a:p>
            <a:r>
              <a:rPr lang="en-US"/>
              <a:t>Oversight and Monitoring                   Quality Assurance Reviews and Field Visits</a:t>
            </a:r>
          </a:p>
        </p:txBody>
      </p:sp>
      <p:sp>
        <p:nvSpPr>
          <p:cNvPr id="3" name="Content Placeholder 2">
            <a:extLst>
              <a:ext uri="{FF2B5EF4-FFF2-40B4-BE49-F238E27FC236}">
                <a16:creationId xmlns:a16="http://schemas.microsoft.com/office/drawing/2014/main" id="{AE1F5495-0E56-475A-A79B-687D947A8B58}"/>
              </a:ext>
            </a:extLst>
          </p:cNvPr>
          <p:cNvSpPr>
            <a:spLocks noGrp="1"/>
          </p:cNvSpPr>
          <p:nvPr>
            <p:ph idx="1"/>
          </p:nvPr>
        </p:nvSpPr>
        <p:spPr>
          <a:xfrm>
            <a:off x="0" y="2309567"/>
            <a:ext cx="12192000" cy="4548433"/>
          </a:xfrm>
        </p:spPr>
        <p:txBody>
          <a:bodyPr/>
          <a:lstStyle/>
          <a:p>
            <a:endParaRPr lang="en-US" dirty="0"/>
          </a:p>
          <a:p>
            <a:r>
              <a:rPr lang="en-US" dirty="0"/>
              <a:t>Examples of Agency Project Activities that will be checked during QARs:</a:t>
            </a:r>
          </a:p>
          <a:p>
            <a:pPr lvl="1"/>
            <a:r>
              <a:rPr lang="en-US" sz="1800" dirty="0"/>
              <a:t>Daily Work Reports/Inspection Records for every day of contract time and current field books</a:t>
            </a:r>
          </a:p>
          <a:p>
            <a:pPr lvl="1"/>
            <a:r>
              <a:rPr lang="en-US" sz="1800" dirty="0"/>
              <a:t>Current CPM Schedule</a:t>
            </a:r>
          </a:p>
          <a:p>
            <a:pPr lvl="1"/>
            <a:r>
              <a:rPr lang="en-US" sz="1800" dirty="0"/>
              <a:t>Compliant bulletin board in place</a:t>
            </a:r>
          </a:p>
          <a:p>
            <a:pPr lvl="1"/>
            <a:r>
              <a:rPr lang="en-US" sz="1800" dirty="0"/>
              <a:t>MOT plan is current and implemented correctly – this includes pedestrian MOT</a:t>
            </a:r>
          </a:p>
          <a:p>
            <a:pPr lvl="1"/>
            <a:r>
              <a:rPr lang="en-US" sz="1800" dirty="0"/>
              <a:t>ADA Compliance</a:t>
            </a:r>
          </a:p>
          <a:p>
            <a:pPr lvl="1"/>
            <a:r>
              <a:rPr lang="en-US" sz="1800" dirty="0"/>
              <a:t>Materials testing records and certifications</a:t>
            </a:r>
          </a:p>
          <a:p>
            <a:pPr lvl="1"/>
            <a:r>
              <a:rPr lang="en-US" sz="1800" dirty="0"/>
              <a:t>Buy America Certification, as applicable </a:t>
            </a:r>
          </a:p>
          <a:p>
            <a:pPr lvl="1"/>
            <a:r>
              <a:rPr lang="en-US" sz="1800" dirty="0"/>
              <a:t>Proper use of MAC (Materials Acceptance and Certification), as applicable</a:t>
            </a:r>
          </a:p>
          <a:p>
            <a:endParaRPr lang="en-US" dirty="0"/>
          </a:p>
        </p:txBody>
      </p:sp>
    </p:spTree>
    <p:extLst>
      <p:ext uri="{BB962C8B-B14F-4D97-AF65-F5344CB8AC3E}">
        <p14:creationId xmlns:p14="http://schemas.microsoft.com/office/powerpoint/2010/main" val="163371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23568-F60B-4EAA-93EC-DB74B20AF7B3}"/>
              </a:ext>
            </a:extLst>
          </p:cNvPr>
          <p:cNvSpPr>
            <a:spLocks noGrp="1"/>
          </p:cNvSpPr>
          <p:nvPr>
            <p:ph type="title"/>
          </p:nvPr>
        </p:nvSpPr>
        <p:spPr>
          <a:xfrm>
            <a:off x="499621" y="973668"/>
            <a:ext cx="9416745" cy="706964"/>
          </a:xfrm>
        </p:spPr>
        <p:txBody>
          <a:bodyPr/>
          <a:lstStyle/>
          <a:p>
            <a:r>
              <a:rPr lang="en-US"/>
              <a:t>Oversight and Monitoring                   Quality Assurance Reviews and Field Visits</a:t>
            </a:r>
          </a:p>
        </p:txBody>
      </p:sp>
      <p:sp>
        <p:nvSpPr>
          <p:cNvPr id="3" name="Content Placeholder 2">
            <a:extLst>
              <a:ext uri="{FF2B5EF4-FFF2-40B4-BE49-F238E27FC236}">
                <a16:creationId xmlns:a16="http://schemas.microsoft.com/office/drawing/2014/main" id="{4AED12FE-CB54-4A82-A44D-8426E5167A42}"/>
              </a:ext>
            </a:extLst>
          </p:cNvPr>
          <p:cNvSpPr>
            <a:spLocks noGrp="1"/>
          </p:cNvSpPr>
          <p:nvPr>
            <p:ph idx="1"/>
          </p:nvPr>
        </p:nvSpPr>
        <p:spPr>
          <a:xfrm>
            <a:off x="0" y="2253006"/>
            <a:ext cx="12192000" cy="4604994"/>
          </a:xfrm>
        </p:spPr>
        <p:txBody>
          <a:bodyPr>
            <a:normAutofit/>
          </a:bodyPr>
          <a:lstStyle/>
          <a:p>
            <a:pPr lvl="2"/>
            <a:endParaRPr lang="en-US" sz="1800" dirty="0">
              <a:solidFill>
                <a:schemeClr val="tx1">
                  <a:lumMod val="95000"/>
                </a:schemeClr>
              </a:solidFill>
            </a:endParaRPr>
          </a:p>
          <a:p>
            <a:r>
              <a:rPr lang="en-US" dirty="0">
                <a:solidFill>
                  <a:schemeClr val="tx1">
                    <a:lumMod val="95000"/>
                  </a:schemeClr>
                </a:solidFill>
              </a:rPr>
              <a:t>Our QA staff will visit your project to perform periodic Quality Assurance Reviews (QARs).</a:t>
            </a:r>
          </a:p>
          <a:p>
            <a:pPr lvl="1"/>
            <a:r>
              <a:rPr lang="en-US" sz="1800" dirty="0">
                <a:solidFill>
                  <a:schemeClr val="tx1">
                    <a:lumMod val="95000"/>
                  </a:schemeClr>
                </a:solidFill>
              </a:rPr>
              <a:t>Will be scheduled with the agency representative responsible charge for construction.</a:t>
            </a:r>
          </a:p>
          <a:p>
            <a:pPr lvl="1"/>
            <a:r>
              <a:rPr lang="en-US" sz="1800" dirty="0">
                <a:solidFill>
                  <a:schemeClr val="tx1">
                    <a:lumMod val="95000"/>
                  </a:schemeClr>
                </a:solidFill>
              </a:rPr>
              <a:t>Can cover everything from safety and constructability issues in the field to records verification in your project files.</a:t>
            </a:r>
          </a:p>
          <a:p>
            <a:pPr lvl="1"/>
            <a:r>
              <a:rPr lang="en-US" sz="1800" dirty="0">
                <a:solidFill>
                  <a:schemeClr val="tx1">
                    <a:lumMod val="95000"/>
                  </a:schemeClr>
                </a:solidFill>
              </a:rPr>
              <a:t>Following an independent review of agency’s project documentation, an exit interview to discuss findings will be held with agency PM.</a:t>
            </a:r>
            <a:endParaRPr lang="en-US" dirty="0">
              <a:solidFill>
                <a:schemeClr val="tx1">
                  <a:lumMod val="95000"/>
                </a:schemeClr>
              </a:solidFill>
            </a:endParaRPr>
          </a:p>
          <a:p>
            <a:r>
              <a:rPr lang="en-US" dirty="0">
                <a:solidFill>
                  <a:schemeClr val="tx1">
                    <a:lumMod val="95000"/>
                  </a:schemeClr>
                </a:solidFill>
              </a:rPr>
              <a:t>Agency will receive completed QAR form within 3 business days of the review, advising of any deficiencies and requesting an appropriate Corrective Action Plan.</a:t>
            </a:r>
          </a:p>
          <a:p>
            <a:pPr lvl="1"/>
            <a:r>
              <a:rPr lang="en-US" sz="1800" dirty="0">
                <a:solidFill>
                  <a:schemeClr val="tx1">
                    <a:lumMod val="95000"/>
                  </a:schemeClr>
                </a:solidFill>
              </a:rPr>
              <a:t>Any issues compromising safety will be addressed immediately.</a:t>
            </a:r>
          </a:p>
          <a:p>
            <a:r>
              <a:rPr lang="en-US" dirty="0">
                <a:solidFill>
                  <a:schemeClr val="tx1">
                    <a:lumMod val="95000"/>
                  </a:schemeClr>
                </a:solidFill>
              </a:rPr>
              <a:t>Random field visits are performed as well, Agency attendance is not required.</a:t>
            </a:r>
          </a:p>
          <a:p>
            <a:pPr marL="0" indent="0">
              <a:buNone/>
            </a:pPr>
            <a:endParaRPr lang="en-US" dirty="0">
              <a:solidFill>
                <a:schemeClr val="tx1">
                  <a:lumMod val="95000"/>
                </a:schemeClr>
              </a:solidFill>
            </a:endParaRPr>
          </a:p>
          <a:p>
            <a:endParaRPr lang="en-US" dirty="0">
              <a:solidFill>
                <a:schemeClr val="tx1">
                  <a:lumMod val="95000"/>
                </a:schemeClr>
              </a:solidFill>
            </a:endParaRPr>
          </a:p>
          <a:p>
            <a:endParaRPr lang="en-US" dirty="0"/>
          </a:p>
        </p:txBody>
      </p:sp>
    </p:spTree>
    <p:extLst>
      <p:ext uri="{BB962C8B-B14F-4D97-AF65-F5344CB8AC3E}">
        <p14:creationId xmlns:p14="http://schemas.microsoft.com/office/powerpoint/2010/main" val="1779097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E14EF-32F9-497C-8F10-09E3DB257E3F}"/>
              </a:ext>
            </a:extLst>
          </p:cNvPr>
          <p:cNvSpPr>
            <a:spLocks noGrp="1"/>
          </p:cNvSpPr>
          <p:nvPr>
            <p:ph type="title"/>
          </p:nvPr>
        </p:nvSpPr>
        <p:spPr>
          <a:xfrm>
            <a:off x="480767" y="973668"/>
            <a:ext cx="10651690" cy="706964"/>
          </a:xfrm>
        </p:spPr>
        <p:txBody>
          <a:bodyPr/>
          <a:lstStyle/>
          <a:p>
            <a:r>
              <a:rPr lang="en-US"/>
              <a:t>Oversight and Monitoring – Contract Changes</a:t>
            </a:r>
          </a:p>
        </p:txBody>
      </p:sp>
      <p:sp>
        <p:nvSpPr>
          <p:cNvPr id="3" name="Content Placeholder 2">
            <a:extLst>
              <a:ext uri="{FF2B5EF4-FFF2-40B4-BE49-F238E27FC236}">
                <a16:creationId xmlns:a16="http://schemas.microsoft.com/office/drawing/2014/main" id="{C094C52D-A9FA-4561-9092-1963A200048B}"/>
              </a:ext>
            </a:extLst>
          </p:cNvPr>
          <p:cNvSpPr>
            <a:spLocks noGrp="1"/>
          </p:cNvSpPr>
          <p:nvPr>
            <p:ph idx="1"/>
          </p:nvPr>
        </p:nvSpPr>
        <p:spPr>
          <a:xfrm>
            <a:off x="0" y="2309567"/>
            <a:ext cx="12192000" cy="4548433"/>
          </a:xfrm>
        </p:spPr>
        <p:txBody>
          <a:bodyPr/>
          <a:lstStyle/>
          <a:p>
            <a:endParaRPr lang="en-US"/>
          </a:p>
          <a:p>
            <a:r>
              <a:rPr lang="en-US"/>
              <a:t>Refers to changes in the contract between the Agency and the contractor. </a:t>
            </a:r>
          </a:p>
          <a:p>
            <a:endParaRPr lang="en-US"/>
          </a:p>
          <a:p>
            <a:r>
              <a:rPr lang="en-US"/>
              <a:t>Written concurrence from FDOT is required for all contract changes before they are executed with the contractor.</a:t>
            </a:r>
          </a:p>
          <a:p>
            <a:endParaRPr lang="en-US"/>
          </a:p>
          <a:p>
            <a:r>
              <a:rPr lang="en-US"/>
              <a:t>Minor changes to existing pay item quantities may not require a contract change and may be documented on overrun/underrun spreadsheet at project closeout.</a:t>
            </a:r>
          </a:p>
          <a:p>
            <a:pPr lvl="1"/>
            <a:r>
              <a:rPr lang="en-US" sz="1800"/>
              <a:t>This will depend on your construction contract.</a:t>
            </a:r>
          </a:p>
          <a:p>
            <a:pPr lvl="1"/>
            <a:r>
              <a:rPr lang="en-US" sz="1800"/>
              <a:t>Please consult District Construction staff for guidance on this before instituting change.</a:t>
            </a:r>
          </a:p>
          <a:p>
            <a:endParaRPr lang="en-US"/>
          </a:p>
          <a:p>
            <a:endParaRPr lang="en-US"/>
          </a:p>
        </p:txBody>
      </p:sp>
    </p:spTree>
    <p:extLst>
      <p:ext uri="{BB962C8B-B14F-4D97-AF65-F5344CB8AC3E}">
        <p14:creationId xmlns:p14="http://schemas.microsoft.com/office/powerpoint/2010/main" val="2680925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5DCC-6A59-419E-B993-A99F1D82D5E2}"/>
              </a:ext>
            </a:extLst>
          </p:cNvPr>
          <p:cNvSpPr>
            <a:spLocks noGrp="1"/>
          </p:cNvSpPr>
          <p:nvPr>
            <p:ph type="title"/>
          </p:nvPr>
        </p:nvSpPr>
        <p:spPr>
          <a:xfrm>
            <a:off x="490194" y="973668"/>
            <a:ext cx="10700319" cy="706964"/>
          </a:xfrm>
        </p:spPr>
        <p:txBody>
          <a:bodyPr/>
          <a:lstStyle/>
          <a:p>
            <a:r>
              <a:rPr lang="en-US"/>
              <a:t>Oversight and Monitoring – Contract Changes</a:t>
            </a:r>
          </a:p>
        </p:txBody>
      </p:sp>
      <p:sp>
        <p:nvSpPr>
          <p:cNvPr id="3" name="Content Placeholder 2">
            <a:extLst>
              <a:ext uri="{FF2B5EF4-FFF2-40B4-BE49-F238E27FC236}">
                <a16:creationId xmlns:a16="http://schemas.microsoft.com/office/drawing/2014/main" id="{782013A7-5B92-4CC0-A4D4-FA7DD683741E}"/>
              </a:ext>
            </a:extLst>
          </p:cNvPr>
          <p:cNvSpPr>
            <a:spLocks noGrp="1"/>
          </p:cNvSpPr>
          <p:nvPr>
            <p:ph idx="1"/>
          </p:nvPr>
        </p:nvSpPr>
        <p:spPr>
          <a:xfrm>
            <a:off x="0" y="2253006"/>
            <a:ext cx="12192000" cy="4604994"/>
          </a:xfrm>
        </p:spPr>
        <p:txBody>
          <a:bodyPr/>
          <a:lstStyle/>
          <a:p>
            <a:endParaRPr lang="en-US" dirty="0"/>
          </a:p>
          <a:p>
            <a:r>
              <a:rPr lang="en-US" dirty="0"/>
              <a:t>Contract Changes must be accompanied by backup justification.</a:t>
            </a:r>
          </a:p>
          <a:p>
            <a:pPr lvl="1"/>
            <a:r>
              <a:rPr lang="en-US" sz="1800" dirty="0"/>
              <a:t>This justification will contain several important details, among them are:</a:t>
            </a:r>
          </a:p>
          <a:p>
            <a:pPr lvl="2"/>
            <a:r>
              <a:rPr lang="en-US" sz="1800" dirty="0"/>
              <a:t>Reason for change, and recommendation by Agency on how to proceed. </a:t>
            </a:r>
          </a:p>
          <a:p>
            <a:pPr lvl="2"/>
            <a:r>
              <a:rPr lang="en-US" sz="1800" dirty="0"/>
              <a:t>Agency determination of federal-aid eligibility/ineligibility of added time and/or costs</a:t>
            </a:r>
          </a:p>
          <a:p>
            <a:pPr lvl="2"/>
            <a:r>
              <a:rPr lang="en-US" sz="1800" dirty="0"/>
              <a:t>Entitlement Analysis </a:t>
            </a:r>
            <a:r>
              <a:rPr lang="en-US" sz="1700" dirty="0"/>
              <a:t>(Construction Project Administration Manual (CPAM) Guidance Document 7-3-A)</a:t>
            </a:r>
          </a:p>
          <a:p>
            <a:pPr lvl="2"/>
            <a:r>
              <a:rPr lang="en-US" sz="1800" dirty="0"/>
              <a:t>Time Analysis and updated CPM schedule if applicable</a:t>
            </a:r>
          </a:p>
          <a:p>
            <a:pPr lvl="2"/>
            <a:r>
              <a:rPr lang="en-US" sz="1800" dirty="0"/>
              <a:t>Engineer’s Estimate of changes to costs</a:t>
            </a:r>
          </a:p>
          <a:p>
            <a:pPr lvl="3"/>
            <a:r>
              <a:rPr lang="en-US" sz="1800" dirty="0"/>
              <a:t>Include historical cost averages for new pay items</a:t>
            </a:r>
          </a:p>
          <a:p>
            <a:pPr lvl="2"/>
            <a:r>
              <a:rPr lang="en-US" sz="1800" dirty="0"/>
              <a:t>Plan revisions or other applicable modifying documents</a:t>
            </a:r>
          </a:p>
          <a:p>
            <a:pPr marL="914400" lvl="2" indent="0">
              <a:buNone/>
            </a:pPr>
            <a:endParaRPr lang="en-US" dirty="0"/>
          </a:p>
          <a:p>
            <a:pPr lvl="2"/>
            <a:endParaRPr lang="en-US" dirty="0"/>
          </a:p>
        </p:txBody>
      </p:sp>
    </p:spTree>
    <p:extLst>
      <p:ext uri="{BB962C8B-B14F-4D97-AF65-F5344CB8AC3E}">
        <p14:creationId xmlns:p14="http://schemas.microsoft.com/office/powerpoint/2010/main" val="2668166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5AC74-55A6-4980-BECD-97F0D5742513}"/>
              </a:ext>
            </a:extLst>
          </p:cNvPr>
          <p:cNvSpPr>
            <a:spLocks noGrp="1"/>
          </p:cNvSpPr>
          <p:nvPr>
            <p:ph type="title"/>
          </p:nvPr>
        </p:nvSpPr>
        <p:spPr>
          <a:xfrm>
            <a:off x="480767" y="973668"/>
            <a:ext cx="9737889" cy="706964"/>
          </a:xfrm>
        </p:spPr>
        <p:txBody>
          <a:bodyPr/>
          <a:lstStyle/>
          <a:p>
            <a:r>
              <a:rPr lang="en-US"/>
              <a:t>Oversight and Monitoring – Invoicing</a:t>
            </a:r>
          </a:p>
        </p:txBody>
      </p:sp>
      <p:sp>
        <p:nvSpPr>
          <p:cNvPr id="3" name="Content Placeholder 2">
            <a:extLst>
              <a:ext uri="{FF2B5EF4-FFF2-40B4-BE49-F238E27FC236}">
                <a16:creationId xmlns:a16="http://schemas.microsoft.com/office/drawing/2014/main" id="{30AE5ADA-CA9C-45CE-B9B8-6DC527FCB9BE}"/>
              </a:ext>
            </a:extLst>
          </p:cNvPr>
          <p:cNvSpPr>
            <a:spLocks noGrp="1"/>
          </p:cNvSpPr>
          <p:nvPr>
            <p:ph idx="1"/>
          </p:nvPr>
        </p:nvSpPr>
        <p:spPr>
          <a:xfrm>
            <a:off x="0" y="2271860"/>
            <a:ext cx="12192000" cy="4586140"/>
          </a:xfrm>
        </p:spPr>
        <p:txBody>
          <a:bodyPr>
            <a:normAutofit fontScale="92500" lnSpcReduction="10000"/>
          </a:bodyPr>
          <a:lstStyle/>
          <a:p>
            <a:pPr>
              <a:buFont typeface="Wingdings" panose="05000000000000000000" pitchFamily="2" charset="2"/>
              <a:buChar char="Ø"/>
            </a:pPr>
            <a:r>
              <a:rPr lang="en-US" dirty="0"/>
              <a:t>Invoicing to be submitted electronically at least quarterly. LAP Agreement will specify timeline.</a:t>
            </a:r>
          </a:p>
          <a:p>
            <a:pPr lvl="2">
              <a:buFont typeface="Wingdings" panose="05000000000000000000" pitchFamily="2" charset="2"/>
              <a:buChar char="Ø"/>
            </a:pPr>
            <a:r>
              <a:rPr lang="en-US" sz="1800" dirty="0"/>
              <a:t>Completed LAP Invoice Transmittal with charges broken down by phase (58/68) </a:t>
            </a:r>
          </a:p>
          <a:p>
            <a:pPr lvl="2">
              <a:buFont typeface="Wingdings" panose="05000000000000000000" pitchFamily="2" charset="2"/>
              <a:buChar char="Ø"/>
            </a:pPr>
            <a:r>
              <a:rPr lang="en-US" sz="1800" dirty="0"/>
              <a:t>Local Programs Project Monitoring Status Report (PMSR) to accompany invoices</a:t>
            </a:r>
          </a:p>
          <a:p>
            <a:pPr lvl="2">
              <a:buFont typeface="Wingdings" panose="05000000000000000000" pitchFamily="2" charset="2"/>
              <a:buChar char="Ø"/>
            </a:pPr>
            <a:r>
              <a:rPr lang="en-US" sz="1800" dirty="0"/>
              <a:t>Agency summary sheet of reimbursement being requested </a:t>
            </a:r>
          </a:p>
          <a:p>
            <a:pPr lvl="3">
              <a:buFont typeface="Wingdings" panose="05000000000000000000" pitchFamily="2" charset="2"/>
              <a:buChar char="Ø"/>
            </a:pPr>
            <a:r>
              <a:rPr lang="en-US" sz="1800" dirty="0"/>
              <a:t>Should be cumulative and list all costs to date, regardless of eligibility, including past invoices.</a:t>
            </a:r>
          </a:p>
          <a:p>
            <a:pPr lvl="4">
              <a:buFont typeface="Wingdings" panose="05000000000000000000" pitchFamily="2" charset="2"/>
              <a:buChar char="Ø"/>
            </a:pPr>
            <a:r>
              <a:rPr lang="en-US" sz="1800" dirty="0"/>
              <a:t>LAP vs. Local Agency Funding percentage or applicable match</a:t>
            </a:r>
          </a:p>
          <a:p>
            <a:pPr lvl="4">
              <a:buFont typeface="Wingdings" panose="05000000000000000000" pitchFamily="2" charset="2"/>
              <a:buChar char="Ø"/>
            </a:pPr>
            <a:r>
              <a:rPr lang="en-US" sz="1800" dirty="0"/>
              <a:t>Federal-Aid eligible/ineligible costs</a:t>
            </a:r>
          </a:p>
          <a:p>
            <a:pPr lvl="3">
              <a:buFont typeface="Wingdings" panose="05000000000000000000" pitchFamily="2" charset="2"/>
              <a:buChar char="Ø"/>
            </a:pPr>
            <a:r>
              <a:rPr lang="en-US" sz="1800" dirty="0"/>
              <a:t>Contractor Pay Application</a:t>
            </a:r>
          </a:p>
          <a:p>
            <a:pPr lvl="3">
              <a:buFont typeface="Wingdings" panose="05000000000000000000" pitchFamily="2" charset="2"/>
              <a:buChar char="Ø"/>
            </a:pPr>
            <a:r>
              <a:rPr lang="en-US" sz="1800" dirty="0"/>
              <a:t>Required Certifications</a:t>
            </a:r>
          </a:p>
          <a:p>
            <a:pPr lvl="3">
              <a:buFont typeface="Wingdings" panose="05000000000000000000" pitchFamily="2" charset="2"/>
              <a:buChar char="Ø"/>
            </a:pPr>
            <a:r>
              <a:rPr lang="en-US" sz="1800" dirty="0"/>
              <a:t>Proof of payment from Agency to contractor</a:t>
            </a:r>
          </a:p>
          <a:p>
            <a:pPr lvl="3">
              <a:buFont typeface="Wingdings" panose="05000000000000000000" pitchFamily="2" charset="2"/>
              <a:buChar char="Ø"/>
            </a:pPr>
            <a:r>
              <a:rPr lang="en-US" sz="1800" dirty="0"/>
              <a:t>For CEI Costs, if percentage of reimbursement differs from construction costs, this will need to be billed on a separate Invoice Transmittal – PMSR should be specific to phase being billed</a:t>
            </a:r>
          </a:p>
          <a:p>
            <a:pPr lvl="4">
              <a:buFont typeface="Wingdings" panose="05000000000000000000" pitchFamily="2" charset="2"/>
              <a:buChar char="Ø"/>
            </a:pPr>
            <a:r>
              <a:rPr lang="en-US" sz="1800" dirty="0"/>
              <a:t>Signed time sheets for Consultant CEI personnel or Agency CEI staff – if applicable</a:t>
            </a:r>
          </a:p>
        </p:txBody>
      </p:sp>
    </p:spTree>
    <p:extLst>
      <p:ext uri="{BB962C8B-B14F-4D97-AF65-F5344CB8AC3E}">
        <p14:creationId xmlns:p14="http://schemas.microsoft.com/office/powerpoint/2010/main" val="382900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922AE-2483-4F73-B7F4-90ACA1D980F3}"/>
              </a:ext>
            </a:extLst>
          </p:cNvPr>
          <p:cNvSpPr>
            <a:spLocks noGrp="1"/>
          </p:cNvSpPr>
          <p:nvPr>
            <p:ph type="title"/>
          </p:nvPr>
        </p:nvSpPr>
        <p:spPr/>
        <p:txBody>
          <a:bodyPr/>
          <a:lstStyle/>
          <a:p>
            <a:r>
              <a:rPr lang="en-US" dirty="0"/>
              <a:t>Oversight and Monitoring – Closeout</a:t>
            </a:r>
          </a:p>
        </p:txBody>
      </p:sp>
      <p:sp>
        <p:nvSpPr>
          <p:cNvPr id="3" name="Content Placeholder 2">
            <a:extLst>
              <a:ext uri="{FF2B5EF4-FFF2-40B4-BE49-F238E27FC236}">
                <a16:creationId xmlns:a16="http://schemas.microsoft.com/office/drawing/2014/main" id="{2C33B900-BD6C-42CB-BE6A-E6E8FD3B0DF0}"/>
              </a:ext>
            </a:extLst>
          </p:cNvPr>
          <p:cNvSpPr>
            <a:spLocks noGrp="1"/>
          </p:cNvSpPr>
          <p:nvPr>
            <p:ph idx="1"/>
          </p:nvPr>
        </p:nvSpPr>
        <p:spPr>
          <a:xfrm>
            <a:off x="0" y="2243579"/>
            <a:ext cx="12192000" cy="4614421"/>
          </a:xfrm>
        </p:spPr>
        <p:txBody>
          <a:bodyPr>
            <a:normAutofit fontScale="85000" lnSpcReduction="20000"/>
          </a:bodyPr>
          <a:lstStyle/>
          <a:p>
            <a:r>
              <a:rPr lang="en-US" b="1" dirty="0"/>
              <a:t>THE FINAL CLOSEOUT PACKAGE MUST CONTAIN:</a:t>
            </a:r>
            <a:endParaRPr lang="en-US" dirty="0"/>
          </a:p>
          <a:p>
            <a:pPr fontAlgn="base" hangingPunct="0"/>
            <a:r>
              <a:rPr lang="en-US" sz="2000" dirty="0"/>
              <a:t>Invoice Transmittal Sheet - completed and signed by Agency P.E.</a:t>
            </a:r>
          </a:p>
          <a:p>
            <a:pPr fontAlgn="base" hangingPunct="0"/>
            <a:r>
              <a:rPr lang="en-US" sz="2000" dirty="0"/>
              <a:t>Contractor's pay application - signed off by Agency PM</a:t>
            </a:r>
          </a:p>
          <a:p>
            <a:pPr fontAlgn="base" hangingPunct="0"/>
            <a:r>
              <a:rPr lang="en-US" sz="2000" dirty="0"/>
              <a:t>Completed Compliance Checklist</a:t>
            </a:r>
          </a:p>
          <a:p>
            <a:pPr fontAlgn="base" hangingPunct="0"/>
            <a:r>
              <a:rPr lang="en-US" sz="2000" dirty="0"/>
              <a:t>Proof of payment from Agency to Contractor</a:t>
            </a:r>
          </a:p>
          <a:p>
            <a:pPr lvl="0" fontAlgn="base" hangingPunct="0"/>
            <a:r>
              <a:rPr lang="en-US" sz="2000" dirty="0"/>
              <a:t>Overrun/Underrun Spreadsheet of existing pay items  </a:t>
            </a:r>
          </a:p>
          <a:p>
            <a:pPr lvl="0" fontAlgn="base" hangingPunct="0"/>
            <a:r>
              <a:rPr lang="en-US" sz="2000" dirty="0"/>
              <a:t>Substantial and/or Final Completion Notice from bid documents - completed and signed (these are the letters that will be uploaded into GAP)</a:t>
            </a:r>
          </a:p>
          <a:p>
            <a:pPr fontAlgn="base" hangingPunct="0"/>
            <a:r>
              <a:rPr lang="en-US" sz="2000" dirty="0"/>
              <a:t>Lien Releases or Consent of Surety from Prime to Agency</a:t>
            </a:r>
          </a:p>
          <a:p>
            <a:pPr fontAlgn="base" hangingPunct="0"/>
            <a:r>
              <a:rPr lang="en-US" sz="2000" dirty="0"/>
              <a:t>Agency Certification Letter</a:t>
            </a:r>
          </a:p>
          <a:p>
            <a:pPr fontAlgn="base" hangingPunct="0"/>
            <a:r>
              <a:rPr lang="en-US" sz="2000" dirty="0"/>
              <a:t>As-Built Plans</a:t>
            </a:r>
          </a:p>
          <a:p>
            <a:pPr fontAlgn="base" hangingPunct="0"/>
            <a:r>
              <a:rPr lang="en-US" sz="2000" dirty="0"/>
              <a:t>Materials Certification</a:t>
            </a:r>
          </a:p>
          <a:p>
            <a:pPr fontAlgn="base" hangingPunct="0"/>
            <a:r>
              <a:rPr lang="en-US" sz="2000" dirty="0"/>
              <a:t>Record of Final plans and Documents</a:t>
            </a:r>
          </a:p>
          <a:p>
            <a:pPr lvl="0" fontAlgn="base" hangingPunct="0"/>
            <a:r>
              <a:rPr lang="en-US" sz="2000" dirty="0"/>
              <a:t>Federal Project Closeout Form</a:t>
            </a:r>
          </a:p>
          <a:p>
            <a:endParaRPr lang="en-US" dirty="0"/>
          </a:p>
        </p:txBody>
      </p:sp>
    </p:spTree>
    <p:extLst>
      <p:ext uri="{BB962C8B-B14F-4D97-AF65-F5344CB8AC3E}">
        <p14:creationId xmlns:p14="http://schemas.microsoft.com/office/powerpoint/2010/main" val="3935623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AEFA-8222-4CF0-ADBF-E9D495D28F05}"/>
              </a:ext>
            </a:extLst>
          </p:cNvPr>
          <p:cNvSpPr>
            <a:spLocks noGrp="1"/>
          </p:cNvSpPr>
          <p:nvPr>
            <p:ph type="title"/>
          </p:nvPr>
        </p:nvSpPr>
        <p:spPr/>
        <p:txBody>
          <a:bodyPr/>
          <a:lstStyle/>
          <a:p>
            <a:r>
              <a:rPr lang="en-US"/>
              <a:t>Questions and Contact Information</a:t>
            </a:r>
          </a:p>
        </p:txBody>
      </p:sp>
      <p:sp>
        <p:nvSpPr>
          <p:cNvPr id="14" name="Content Placeholder 13">
            <a:extLst>
              <a:ext uri="{FF2B5EF4-FFF2-40B4-BE49-F238E27FC236}">
                <a16:creationId xmlns:a16="http://schemas.microsoft.com/office/drawing/2014/main" id="{21E1D9C1-572D-44E1-877D-7FB75E5BF735}"/>
              </a:ext>
            </a:extLst>
          </p:cNvPr>
          <p:cNvSpPr>
            <a:spLocks noGrp="1"/>
          </p:cNvSpPr>
          <p:nvPr>
            <p:ph idx="1"/>
          </p:nvPr>
        </p:nvSpPr>
        <p:spPr>
          <a:xfrm>
            <a:off x="1154955" y="2603500"/>
            <a:ext cx="8761412" cy="2803001"/>
          </a:xfrm>
        </p:spPr>
        <p:txBody>
          <a:bodyPr>
            <a:normAutofit/>
          </a:bodyPr>
          <a:lstStyle/>
          <a:p>
            <a:pPr lvl="0"/>
            <a:r>
              <a:rPr lang="en-US"/>
              <a:t>Agreement/funding related issues/Invoices for non-LAP Projects: </a:t>
            </a:r>
          </a:p>
          <a:p>
            <a:pPr lvl="1"/>
            <a:r>
              <a:rPr lang="en-US" u="sng">
                <a:hlinkClick r:id="rId2"/>
              </a:rPr>
              <a:t>D5-LocalPrograms@dot.state.fl.us</a:t>
            </a:r>
            <a:endParaRPr lang="en-US"/>
          </a:p>
          <a:p>
            <a:pPr lvl="0"/>
            <a:r>
              <a:rPr lang="en-US"/>
              <a:t>Design/Bid Documents/CEI Issues (before project is passed to Construction) should be directed to your specific FDOT Design PM</a:t>
            </a:r>
          </a:p>
          <a:p>
            <a:pPr lvl="0"/>
            <a:r>
              <a:rPr lang="en-US"/>
              <a:t>All Construction Issues including LAP Construction and CEI Invoices: </a:t>
            </a:r>
          </a:p>
          <a:p>
            <a:pPr lvl="1"/>
            <a:r>
              <a:rPr lang="en-US" u="sng">
                <a:hlinkClick r:id="rId3"/>
              </a:rPr>
              <a:t>D5-ConstructionSpecialProjects@dot.state.fl.us</a:t>
            </a:r>
            <a:endParaRPr lang="en-US"/>
          </a:p>
          <a:p>
            <a:endParaRPr lang="en-US"/>
          </a:p>
        </p:txBody>
      </p:sp>
    </p:spTree>
    <p:extLst>
      <p:ext uri="{BB962C8B-B14F-4D97-AF65-F5344CB8AC3E}">
        <p14:creationId xmlns:p14="http://schemas.microsoft.com/office/powerpoint/2010/main" val="4128823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684F3-FE1E-4E3C-BC2C-9F73FCDD9151}"/>
              </a:ext>
            </a:extLst>
          </p:cNvPr>
          <p:cNvSpPr>
            <a:spLocks noGrp="1"/>
          </p:cNvSpPr>
          <p:nvPr>
            <p:ph type="title"/>
          </p:nvPr>
        </p:nvSpPr>
        <p:spPr/>
        <p:txBody>
          <a:bodyPr/>
          <a:lstStyle/>
          <a:p>
            <a:r>
              <a:rPr lang="en-US"/>
              <a:t>Questions? and Contact Information</a:t>
            </a:r>
          </a:p>
        </p:txBody>
      </p:sp>
      <p:sp>
        <p:nvSpPr>
          <p:cNvPr id="3" name="Content Placeholder 2">
            <a:extLst>
              <a:ext uri="{FF2B5EF4-FFF2-40B4-BE49-F238E27FC236}">
                <a16:creationId xmlns:a16="http://schemas.microsoft.com/office/drawing/2014/main" id="{B3E6703D-DF97-40F4-98C6-7B66EED3FCE4}"/>
              </a:ext>
            </a:extLst>
          </p:cNvPr>
          <p:cNvSpPr>
            <a:spLocks noGrp="1"/>
          </p:cNvSpPr>
          <p:nvPr>
            <p:ph idx="1"/>
          </p:nvPr>
        </p:nvSpPr>
        <p:spPr>
          <a:xfrm>
            <a:off x="0" y="2237014"/>
            <a:ext cx="12192000" cy="4620986"/>
          </a:xfrm>
        </p:spPr>
        <p:txBody>
          <a:bodyPr>
            <a:normAutofit/>
          </a:bodyPr>
          <a:lstStyle/>
          <a:p>
            <a:endParaRPr lang="en-US" dirty="0"/>
          </a:p>
          <a:p>
            <a:r>
              <a:rPr lang="en-US" dirty="0"/>
              <a:t>We covered a wide range of topics today, are there any remaining questions?</a:t>
            </a:r>
          </a:p>
          <a:p>
            <a:r>
              <a:rPr lang="en-US" dirty="0"/>
              <a:t>While our group email address is the best way to get to all of us, we all have phones as well.    </a:t>
            </a:r>
          </a:p>
          <a:p>
            <a:pPr lvl="1">
              <a:buFont typeface="Wingdings" panose="05000000000000000000" pitchFamily="2" charset="2"/>
              <a:buChar char="v"/>
            </a:pPr>
            <a:r>
              <a:rPr lang="en-US" dirty="0"/>
              <a:t>Most of us are currently teleworking, so email is your best way to contact us.     </a:t>
            </a:r>
          </a:p>
          <a:p>
            <a:r>
              <a:rPr lang="en-US" dirty="0"/>
              <a:t>Feel free to call us about any of your LAP construction issues. </a:t>
            </a:r>
            <a:r>
              <a:rPr lang="en-US" b="1" i="1" dirty="0"/>
              <a:t>We ask that calls come from your agency, not from your CCEI firm or other non-agency representative</a:t>
            </a:r>
            <a:r>
              <a:rPr lang="en-US" dirty="0"/>
              <a:t>.</a:t>
            </a:r>
          </a:p>
          <a:p>
            <a:r>
              <a:rPr lang="en-US" sz="1400" b="1" dirty="0"/>
              <a:t>Vince Vacchiano  	386-943-5406</a:t>
            </a:r>
          </a:p>
          <a:p>
            <a:r>
              <a:rPr lang="en-US" sz="1400" b="1" dirty="0"/>
              <a:t>Rick Grooms  		386-943-5364</a:t>
            </a:r>
          </a:p>
          <a:p>
            <a:r>
              <a:rPr lang="en-US" sz="1400" b="1" dirty="0"/>
              <a:t>Ashley Henning  		386-943-5463</a:t>
            </a:r>
          </a:p>
          <a:p>
            <a:r>
              <a:rPr lang="en-US" sz="1400" b="1" dirty="0"/>
              <a:t>Deborah White  		386-943-5396</a:t>
            </a:r>
          </a:p>
          <a:p>
            <a:r>
              <a:rPr lang="en-US" sz="1400" b="1" dirty="0"/>
              <a:t>Chris Jones			386-943-5385</a:t>
            </a:r>
          </a:p>
          <a:p>
            <a:r>
              <a:rPr lang="en-US" sz="1400" b="1" dirty="0"/>
              <a:t>And of course: </a:t>
            </a:r>
            <a:r>
              <a:rPr lang="en-US" sz="1400" b="1" i="1" dirty="0"/>
              <a:t>D5-ConstructionSpecialProjects@dot.state.fl.us</a:t>
            </a:r>
            <a:endParaRPr lang="en-US" sz="1400" b="1" dirty="0"/>
          </a:p>
          <a:p>
            <a:endParaRPr lang="en-US" dirty="0"/>
          </a:p>
          <a:p>
            <a:endParaRPr lang="en-US" dirty="0"/>
          </a:p>
        </p:txBody>
      </p:sp>
    </p:spTree>
    <p:extLst>
      <p:ext uri="{BB962C8B-B14F-4D97-AF65-F5344CB8AC3E}">
        <p14:creationId xmlns:p14="http://schemas.microsoft.com/office/powerpoint/2010/main" val="3112292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87C6-B9EC-4F48-A9DC-F7F60BAC251F}"/>
              </a:ext>
            </a:extLst>
          </p:cNvPr>
          <p:cNvSpPr>
            <a:spLocks noGrp="1"/>
          </p:cNvSpPr>
          <p:nvPr>
            <p:ph type="title"/>
          </p:nvPr>
        </p:nvSpPr>
        <p:spPr>
          <a:xfrm>
            <a:off x="1154953" y="973668"/>
            <a:ext cx="8761413" cy="706964"/>
          </a:xfrm>
        </p:spPr>
        <p:txBody>
          <a:bodyPr/>
          <a:lstStyle/>
          <a:p>
            <a:r>
              <a:rPr lang="en-US"/>
              <a:t>Why are we here today?</a:t>
            </a:r>
          </a:p>
        </p:txBody>
      </p:sp>
      <p:sp>
        <p:nvSpPr>
          <p:cNvPr id="3" name="Content Placeholder 2">
            <a:extLst>
              <a:ext uri="{FF2B5EF4-FFF2-40B4-BE49-F238E27FC236}">
                <a16:creationId xmlns:a16="http://schemas.microsoft.com/office/drawing/2014/main" id="{5FD2DDB5-93E9-4BED-A545-80A49670AE5A}"/>
              </a:ext>
            </a:extLst>
          </p:cNvPr>
          <p:cNvSpPr>
            <a:spLocks noGrp="1"/>
          </p:cNvSpPr>
          <p:nvPr>
            <p:ph idx="1"/>
          </p:nvPr>
        </p:nvSpPr>
        <p:spPr>
          <a:xfrm>
            <a:off x="0" y="2253006"/>
            <a:ext cx="12192000" cy="4604994"/>
          </a:xfrm>
        </p:spPr>
        <p:txBody>
          <a:bodyPr/>
          <a:lstStyle/>
          <a:p>
            <a:endParaRPr lang="en-US" dirty="0"/>
          </a:p>
          <a:p>
            <a:r>
              <a:rPr lang="en-US" dirty="0"/>
              <a:t>The main objective of this training is to empower you as the </a:t>
            </a:r>
            <a:r>
              <a:rPr lang="en-US" b="1" i="1" dirty="0"/>
              <a:t>owner</a:t>
            </a:r>
            <a:r>
              <a:rPr lang="en-US" dirty="0"/>
              <a:t> of your LAP project. This program comes with many requirements you will be expected to meet. We are here to help guide you through them.</a:t>
            </a:r>
          </a:p>
          <a:p>
            <a:r>
              <a:rPr lang="en-US" dirty="0"/>
              <a:t>Your Agency’s performance may impact future availability of LAP funds, so cooperation and adherence to LAP obligations during the construction phase are key to successful projects now and in the future.</a:t>
            </a:r>
          </a:p>
          <a:p>
            <a:pPr lvl="1"/>
            <a:r>
              <a:rPr lang="en-US" sz="1700" b="1" dirty="0"/>
              <a:t>LAP Performance Evaluations</a:t>
            </a:r>
            <a:r>
              <a:rPr lang="en-US" sz="1700" dirty="0"/>
              <a:t> are completed for all phases of a LAP project and are a factor in determining funding for additional projects.</a:t>
            </a:r>
          </a:p>
          <a:p>
            <a:r>
              <a:rPr lang="en-US" dirty="0"/>
              <a:t>A successful LAP project will pass any District, State, or Federal audit, another benefit of proper </a:t>
            </a:r>
            <a:r>
              <a:rPr lang="en-US" b="1" i="1" dirty="0"/>
              <a:t>Local Agency </a:t>
            </a:r>
            <a:r>
              <a:rPr lang="en-US" dirty="0"/>
              <a:t>administration. </a:t>
            </a:r>
          </a:p>
          <a:p>
            <a:endParaRPr lang="en-US" dirty="0"/>
          </a:p>
          <a:p>
            <a:endParaRPr lang="en-US" dirty="0"/>
          </a:p>
          <a:p>
            <a:endParaRPr lang="en-US" dirty="0"/>
          </a:p>
        </p:txBody>
      </p:sp>
    </p:spTree>
    <p:extLst>
      <p:ext uri="{BB962C8B-B14F-4D97-AF65-F5344CB8AC3E}">
        <p14:creationId xmlns:p14="http://schemas.microsoft.com/office/powerpoint/2010/main" val="3324837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22CDC-137D-48DB-A2F6-B8D6E5D2C96E}"/>
              </a:ext>
            </a:extLst>
          </p:cNvPr>
          <p:cNvSpPr>
            <a:spLocks noGrp="1"/>
          </p:cNvSpPr>
          <p:nvPr>
            <p:ph type="title"/>
          </p:nvPr>
        </p:nvSpPr>
        <p:spPr/>
        <p:txBody>
          <a:bodyPr/>
          <a:lstStyle/>
          <a:p>
            <a:r>
              <a:rPr lang="en-US"/>
              <a:t>Thank you for your time……………</a:t>
            </a:r>
          </a:p>
        </p:txBody>
      </p:sp>
      <p:sp>
        <p:nvSpPr>
          <p:cNvPr id="3" name="Content Placeholder 2">
            <a:extLst>
              <a:ext uri="{FF2B5EF4-FFF2-40B4-BE49-F238E27FC236}">
                <a16:creationId xmlns:a16="http://schemas.microsoft.com/office/drawing/2014/main" id="{76017500-7425-4109-82EF-3E5D17FFC614}"/>
              </a:ext>
            </a:extLst>
          </p:cNvPr>
          <p:cNvSpPr>
            <a:spLocks noGrp="1"/>
          </p:cNvSpPr>
          <p:nvPr>
            <p:ph idx="1"/>
          </p:nvPr>
        </p:nvSpPr>
        <p:spPr>
          <a:xfrm>
            <a:off x="0" y="2265028"/>
            <a:ext cx="12192000" cy="4592972"/>
          </a:xfrm>
          <a:ln>
            <a:noFill/>
          </a:ln>
        </p:spPr>
        <p:txBody>
          <a:bodyPr/>
          <a:lstStyle/>
          <a:p>
            <a:endParaRPr lang="en-US" dirty="0"/>
          </a:p>
          <a:p>
            <a:r>
              <a:rPr lang="en-US" dirty="0"/>
              <a:t>We hope that this training was informative and helpful. </a:t>
            </a:r>
          </a:p>
          <a:p>
            <a:r>
              <a:rPr lang="en-US" dirty="0"/>
              <a:t>We want your project to result in a quality product that is safe, on time, and on budget, allowing your agency to maximize available funding.</a:t>
            </a:r>
          </a:p>
          <a:p>
            <a:r>
              <a:rPr lang="en-US" dirty="0"/>
              <a:t>Please direct all questions about the construction phase of your LAP project to:</a:t>
            </a:r>
          </a:p>
          <a:p>
            <a:pPr algn="ctr"/>
            <a:r>
              <a:rPr lang="en-US" b="1" i="1" dirty="0"/>
              <a:t>D5-ConstructionSpecialProjects@dot.state.fl.us</a:t>
            </a:r>
            <a:r>
              <a:rPr lang="en-US" dirty="0"/>
              <a:t> </a:t>
            </a:r>
          </a:p>
          <a:p>
            <a:r>
              <a:rPr lang="en-US" dirty="0"/>
              <a:t>We no longer have a dedicated website, but we prepared a list of hyperlinks that you may find to be very useful:	</a:t>
            </a:r>
          </a:p>
          <a:p>
            <a:pPr lvl="1"/>
            <a:r>
              <a:rPr lang="en-US" sz="1800" u="sng"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hlinkClick r:id="rId2"/>
              </a:rPr>
              <a:t>D5 Special Projects Guide</a:t>
            </a:r>
            <a:r>
              <a:rPr lang="en-US" dirty="0"/>
              <a:t>		</a:t>
            </a:r>
          </a:p>
          <a:p>
            <a:pPr algn="ctr"/>
            <a:r>
              <a:rPr lang="en-US" b="1" dirty="0"/>
              <a:t>Thanks!</a:t>
            </a:r>
          </a:p>
          <a:p>
            <a:endParaRPr lang="en-US" dirty="0"/>
          </a:p>
          <a:p>
            <a:endParaRPr lang="en-US" dirty="0"/>
          </a:p>
        </p:txBody>
      </p:sp>
    </p:spTree>
    <p:extLst>
      <p:ext uri="{BB962C8B-B14F-4D97-AF65-F5344CB8AC3E}">
        <p14:creationId xmlns:p14="http://schemas.microsoft.com/office/powerpoint/2010/main" val="19240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A35F-2149-4FD8-B9E3-E6DA67B81E7F}"/>
              </a:ext>
            </a:extLst>
          </p:cNvPr>
          <p:cNvSpPr>
            <a:spLocks noGrp="1"/>
          </p:cNvSpPr>
          <p:nvPr>
            <p:ph type="title"/>
          </p:nvPr>
        </p:nvSpPr>
        <p:spPr/>
        <p:txBody>
          <a:bodyPr/>
          <a:lstStyle/>
          <a:p>
            <a:r>
              <a:rPr lang="en-US" dirty="0"/>
              <a:t>LAP Performance Evaluation</a:t>
            </a:r>
          </a:p>
        </p:txBody>
      </p:sp>
      <p:sp>
        <p:nvSpPr>
          <p:cNvPr id="3" name="Content Placeholder 2">
            <a:extLst>
              <a:ext uri="{FF2B5EF4-FFF2-40B4-BE49-F238E27FC236}">
                <a16:creationId xmlns:a16="http://schemas.microsoft.com/office/drawing/2014/main" id="{16935CFD-35CA-442A-B612-EF3EDF7E35C3}"/>
              </a:ext>
            </a:extLst>
          </p:cNvPr>
          <p:cNvSpPr>
            <a:spLocks noGrp="1"/>
          </p:cNvSpPr>
          <p:nvPr>
            <p:ph idx="1"/>
          </p:nvPr>
        </p:nvSpPr>
        <p:spPr>
          <a:xfrm>
            <a:off x="0" y="2299317"/>
            <a:ext cx="12192000" cy="4558683"/>
          </a:xfrm>
        </p:spPr>
        <p:txBody>
          <a:bodyPr/>
          <a:lstStyle/>
          <a:p>
            <a:r>
              <a:rPr lang="en-US" b="0" i="0" u="none" strike="noStrike" baseline="0" dirty="0">
                <a:solidFill>
                  <a:srgbClr val="000000"/>
                </a:solidFill>
                <a:latin typeface="Century Gothic" panose="020B0502020202020204" pitchFamily="34" charset="0"/>
              </a:rPr>
              <a:t>Performance evaluations are completed using the </a:t>
            </a:r>
            <a:r>
              <a:rPr lang="en-US" b="1" i="0" u="none" strike="noStrike" baseline="0" dirty="0">
                <a:solidFill>
                  <a:srgbClr val="0000FF"/>
                </a:solidFill>
                <a:latin typeface="Century Gothic" panose="020B0502020202020204" pitchFamily="34" charset="0"/>
              </a:rPr>
              <a:t>Local Agency Program Performance Evaluation Form No. 525-010-50. </a:t>
            </a:r>
            <a:r>
              <a:rPr lang="en-US" b="0" i="0" u="none" strike="noStrike" baseline="0" dirty="0">
                <a:solidFill>
                  <a:srgbClr val="000000"/>
                </a:solidFill>
                <a:latin typeface="Century Gothic" panose="020B0502020202020204" pitchFamily="34" charset="0"/>
              </a:rPr>
              <a:t>The Department provides the evaluation to the Local Agency as soon as practicable and no more than 30 days after final acceptance and/or the processing of the final project close out package by the Department (see </a:t>
            </a:r>
            <a:r>
              <a:rPr lang="en-US" b="1" i="1" u="none" strike="noStrike" baseline="0" dirty="0">
                <a:solidFill>
                  <a:srgbClr val="000000"/>
                </a:solidFill>
                <a:latin typeface="Century Gothic" panose="020B0502020202020204" pitchFamily="34" charset="0"/>
              </a:rPr>
              <a:t>LAP Agreement, Section 13). </a:t>
            </a:r>
            <a:r>
              <a:rPr lang="en-US" b="0" i="0" u="none" strike="noStrike" baseline="0" dirty="0">
                <a:solidFill>
                  <a:srgbClr val="000000"/>
                </a:solidFill>
                <a:latin typeface="Century Gothic" panose="020B0502020202020204" pitchFamily="34" charset="0"/>
              </a:rPr>
              <a:t>The performance evaluation cannot be completed in full until a final invoice for the project has been accepted and processed by the Department.</a:t>
            </a:r>
            <a:r>
              <a:rPr lang="en-US" b="1" i="1" dirty="0">
                <a:solidFill>
                  <a:srgbClr val="000000"/>
                </a:solidFill>
                <a:latin typeface="Century Gothic" panose="020B0502020202020204" pitchFamily="34" charset="0"/>
              </a:rPr>
              <a:t> </a:t>
            </a:r>
            <a:r>
              <a:rPr lang="en-US" i="1" dirty="0">
                <a:solidFill>
                  <a:srgbClr val="000000"/>
                </a:solidFill>
                <a:latin typeface="Century Gothic" panose="020B0502020202020204" pitchFamily="34" charset="0"/>
              </a:rPr>
              <a:t>(</a:t>
            </a:r>
            <a:r>
              <a:rPr lang="en-US" b="1" i="1" dirty="0">
                <a:solidFill>
                  <a:srgbClr val="000000"/>
                </a:solidFill>
                <a:latin typeface="Century Gothic" panose="020B0502020202020204" pitchFamily="34" charset="0"/>
              </a:rPr>
              <a:t>LAP Manual – Chapter 2</a:t>
            </a:r>
            <a:r>
              <a:rPr lang="en-US" i="1" dirty="0">
                <a:solidFill>
                  <a:srgbClr val="000000"/>
                </a:solidFill>
                <a:latin typeface="Century Gothic" panose="020B0502020202020204" pitchFamily="34" charset="0"/>
              </a:rPr>
              <a:t>)</a:t>
            </a:r>
          </a:p>
          <a:p>
            <a:r>
              <a:rPr lang="en-US" u="none" strike="noStrike" baseline="0" dirty="0">
                <a:solidFill>
                  <a:srgbClr val="000000"/>
                </a:solidFill>
                <a:latin typeface="Century Gothic" panose="020B0502020202020204" pitchFamily="34" charset="0"/>
              </a:rPr>
              <a:t>Simple Grading Criteria:</a:t>
            </a:r>
          </a:p>
          <a:p>
            <a:pPr lvl="1"/>
            <a:r>
              <a:rPr lang="en-US" sz="1400" dirty="0">
                <a:solidFill>
                  <a:srgbClr val="000000"/>
                </a:solidFill>
                <a:latin typeface="Century Gothic" panose="020B0502020202020204" pitchFamily="34" charset="0"/>
              </a:rPr>
              <a:t>1 – Unsatisfactory Performance</a:t>
            </a:r>
          </a:p>
          <a:p>
            <a:pPr lvl="1"/>
            <a:r>
              <a:rPr lang="en-US" sz="1400" u="none" strike="noStrike" baseline="0" dirty="0">
                <a:solidFill>
                  <a:srgbClr val="000000"/>
                </a:solidFill>
                <a:latin typeface="Century Gothic" panose="020B0502020202020204" pitchFamily="34" charset="0"/>
              </a:rPr>
              <a:t>2 – Satisfactory Performance</a:t>
            </a:r>
          </a:p>
          <a:p>
            <a:pPr lvl="1"/>
            <a:r>
              <a:rPr lang="en-US" sz="1400" dirty="0">
                <a:solidFill>
                  <a:srgbClr val="000000"/>
                </a:solidFill>
                <a:latin typeface="Century Gothic" panose="020B0502020202020204" pitchFamily="34" charset="0"/>
              </a:rPr>
              <a:t>3 – Above Satisfactory Performance</a:t>
            </a:r>
            <a:endParaRPr lang="en-US" sz="1400" u="none" strike="noStrike" baseline="0" dirty="0">
              <a:solidFill>
                <a:srgbClr val="000000"/>
              </a:solidFill>
              <a:latin typeface="Century Gothic" panose="020B0502020202020204" pitchFamily="34" charset="0"/>
            </a:endParaRPr>
          </a:p>
          <a:p>
            <a:r>
              <a:rPr lang="en-US" dirty="0"/>
              <a:t>Most aspects of your project are evaluated, so adherence to LAP requirements and guidelines is highly recommended to help you attain the best possible ratings.</a:t>
            </a:r>
          </a:p>
          <a:p>
            <a:pPr lvl="1"/>
            <a:r>
              <a:rPr lang="en-US" dirty="0"/>
              <a:t>Ratings may affect future LAP Certification and/or funding, so 3s are your target!</a:t>
            </a:r>
          </a:p>
          <a:p>
            <a:pPr lvl="1"/>
            <a:endParaRPr lang="en-US" dirty="0"/>
          </a:p>
        </p:txBody>
      </p:sp>
    </p:spTree>
    <p:extLst>
      <p:ext uri="{BB962C8B-B14F-4D97-AF65-F5344CB8AC3E}">
        <p14:creationId xmlns:p14="http://schemas.microsoft.com/office/powerpoint/2010/main" val="4282667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71ABE-6EE1-4BBE-BA24-79A5A1DE06FF}"/>
              </a:ext>
            </a:extLst>
          </p:cNvPr>
          <p:cNvSpPr>
            <a:spLocks noGrp="1"/>
          </p:cNvSpPr>
          <p:nvPr>
            <p:ph type="title"/>
          </p:nvPr>
        </p:nvSpPr>
        <p:spPr/>
        <p:txBody>
          <a:bodyPr/>
          <a:lstStyle/>
          <a:p>
            <a:r>
              <a:rPr lang="en-US"/>
              <a:t>The LAP Manual</a:t>
            </a:r>
          </a:p>
        </p:txBody>
      </p:sp>
      <p:sp>
        <p:nvSpPr>
          <p:cNvPr id="3" name="Content Placeholder 2">
            <a:extLst>
              <a:ext uri="{FF2B5EF4-FFF2-40B4-BE49-F238E27FC236}">
                <a16:creationId xmlns:a16="http://schemas.microsoft.com/office/drawing/2014/main" id="{4560C213-26B8-489D-9A02-A3F4C2BB2354}"/>
              </a:ext>
            </a:extLst>
          </p:cNvPr>
          <p:cNvSpPr>
            <a:spLocks noGrp="1"/>
          </p:cNvSpPr>
          <p:nvPr>
            <p:ph idx="1"/>
          </p:nvPr>
        </p:nvSpPr>
        <p:spPr>
          <a:xfrm>
            <a:off x="0" y="2290713"/>
            <a:ext cx="12192000" cy="4567287"/>
          </a:xfrm>
        </p:spPr>
        <p:txBody>
          <a:bodyPr/>
          <a:lstStyle/>
          <a:p>
            <a:endParaRPr lang="en-US"/>
          </a:p>
          <a:p>
            <a:endParaRPr lang="en-US"/>
          </a:p>
          <a:p>
            <a:r>
              <a:rPr lang="en-US"/>
              <a:t>The LAP Manual is the main governing document for all LAP projects. It is a constantly evolving publication that covers all facets of the Program, from funding allocation to project closeout.</a:t>
            </a:r>
          </a:p>
          <a:p>
            <a:endParaRPr lang="en-US"/>
          </a:p>
          <a:p>
            <a:r>
              <a:rPr lang="en-US"/>
              <a:t>LAP Manual 1.5.1:</a:t>
            </a:r>
          </a:p>
          <a:p>
            <a:pPr marL="365760" lvl="1" indent="0">
              <a:buNone/>
            </a:pPr>
            <a:r>
              <a:rPr lang="en-US" sz="2000" i="1"/>
              <a:t>“The Department is empowered by legislative authority to contract with other Local Agencies to plan, develop, design, acquire right of way, and construct transportation facilities. The Department reimburses these Local Agencies for services provided to the public</a:t>
            </a:r>
            <a:r>
              <a:rPr lang="en-US" sz="2000"/>
              <a:t>.”</a:t>
            </a:r>
          </a:p>
          <a:p>
            <a:endParaRPr lang="en-US"/>
          </a:p>
        </p:txBody>
      </p:sp>
      <p:graphicFrame>
        <p:nvGraphicFramePr>
          <p:cNvPr id="4" name="Diagram 3">
            <a:extLst>
              <a:ext uri="{FF2B5EF4-FFF2-40B4-BE49-F238E27FC236}">
                <a16:creationId xmlns:a16="http://schemas.microsoft.com/office/drawing/2014/main" id="{54CF0AFA-F8D8-415F-B2D7-1380A49B8792}"/>
              </a:ext>
            </a:extLst>
          </p:cNvPr>
          <p:cNvGraphicFramePr/>
          <p:nvPr>
            <p:extLst>
              <p:ext uri="{D42A27DB-BD31-4B8C-83A1-F6EECF244321}">
                <p14:modId xmlns:p14="http://schemas.microsoft.com/office/powerpoint/2010/main" val="1178542143"/>
              </p:ext>
            </p:extLst>
          </p:nvPr>
        </p:nvGraphicFramePr>
        <p:xfrm>
          <a:off x="0" y="4166647"/>
          <a:ext cx="11947950" cy="10101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801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3DE54-03CF-42AF-9892-7F9048DBEE75}"/>
              </a:ext>
            </a:extLst>
          </p:cNvPr>
          <p:cNvSpPr>
            <a:spLocks noGrp="1"/>
          </p:cNvSpPr>
          <p:nvPr>
            <p:ph type="title"/>
          </p:nvPr>
        </p:nvSpPr>
        <p:spPr/>
        <p:txBody>
          <a:bodyPr/>
          <a:lstStyle/>
          <a:p>
            <a:r>
              <a:rPr lang="en-US"/>
              <a:t>Don’t Confuse Your Contracts</a:t>
            </a:r>
          </a:p>
        </p:txBody>
      </p:sp>
      <p:sp>
        <p:nvSpPr>
          <p:cNvPr id="3" name="Text Placeholder 2">
            <a:extLst>
              <a:ext uri="{FF2B5EF4-FFF2-40B4-BE49-F238E27FC236}">
                <a16:creationId xmlns:a16="http://schemas.microsoft.com/office/drawing/2014/main" id="{5123B622-D912-452D-BA9D-9ECBE665E8C8}"/>
              </a:ext>
            </a:extLst>
          </p:cNvPr>
          <p:cNvSpPr>
            <a:spLocks noGrp="1"/>
          </p:cNvSpPr>
          <p:nvPr>
            <p:ph type="body" idx="1"/>
          </p:nvPr>
        </p:nvSpPr>
        <p:spPr>
          <a:xfrm>
            <a:off x="1154955" y="2315369"/>
            <a:ext cx="4825157" cy="576262"/>
          </a:xfrm>
        </p:spPr>
        <p:txBody>
          <a:bodyPr/>
          <a:lstStyle/>
          <a:p>
            <a:r>
              <a:rPr lang="en-US"/>
              <a:t>        LAP Agreement</a:t>
            </a:r>
          </a:p>
        </p:txBody>
      </p:sp>
      <p:sp>
        <p:nvSpPr>
          <p:cNvPr id="4" name="Content Placeholder 3">
            <a:extLst>
              <a:ext uri="{FF2B5EF4-FFF2-40B4-BE49-F238E27FC236}">
                <a16:creationId xmlns:a16="http://schemas.microsoft.com/office/drawing/2014/main" id="{E8694243-6ED0-4617-A267-B514EFC41EC9}"/>
              </a:ext>
            </a:extLst>
          </p:cNvPr>
          <p:cNvSpPr>
            <a:spLocks noGrp="1"/>
          </p:cNvSpPr>
          <p:nvPr>
            <p:ph sz="half" idx="2"/>
          </p:nvPr>
        </p:nvSpPr>
        <p:spPr>
          <a:xfrm>
            <a:off x="0" y="3179762"/>
            <a:ext cx="6096000" cy="3678238"/>
          </a:xfrm>
        </p:spPr>
        <p:txBody>
          <a:bodyPr/>
          <a:lstStyle/>
          <a:p>
            <a:r>
              <a:rPr lang="en-US" dirty="0"/>
              <a:t>Agreement between the FDOT (Department)and the local government (Agency).</a:t>
            </a:r>
          </a:p>
          <a:p>
            <a:endParaRPr lang="en-US" dirty="0"/>
          </a:p>
          <a:p>
            <a:r>
              <a:rPr lang="en-US" dirty="0"/>
              <a:t>Identifies responsibilities of the Department and the Agency, project scope, funding amounts, brief project schedule, ineligible costs, etc.</a:t>
            </a:r>
          </a:p>
          <a:p>
            <a:endParaRPr lang="en-US" dirty="0"/>
          </a:p>
          <a:p>
            <a:r>
              <a:rPr lang="en-US" dirty="0"/>
              <a:t>May be modified via Supplemental Agreement between the Agency and the Department.</a:t>
            </a:r>
          </a:p>
          <a:p>
            <a:endParaRPr lang="en-US" dirty="0"/>
          </a:p>
          <a:p>
            <a:endParaRPr lang="en-US" dirty="0"/>
          </a:p>
        </p:txBody>
      </p:sp>
      <p:sp>
        <p:nvSpPr>
          <p:cNvPr id="5" name="Text Placeholder 4">
            <a:extLst>
              <a:ext uri="{FF2B5EF4-FFF2-40B4-BE49-F238E27FC236}">
                <a16:creationId xmlns:a16="http://schemas.microsoft.com/office/drawing/2014/main" id="{09EAEC62-DFD3-4469-974D-3E900C76A3D3}"/>
              </a:ext>
            </a:extLst>
          </p:cNvPr>
          <p:cNvSpPr>
            <a:spLocks noGrp="1"/>
          </p:cNvSpPr>
          <p:nvPr>
            <p:ph type="body" sz="quarter" idx="3"/>
          </p:nvPr>
        </p:nvSpPr>
        <p:spPr>
          <a:xfrm>
            <a:off x="6208710" y="2315369"/>
            <a:ext cx="4825159" cy="576262"/>
          </a:xfrm>
        </p:spPr>
        <p:txBody>
          <a:bodyPr/>
          <a:lstStyle/>
          <a:p>
            <a:r>
              <a:rPr lang="en-US"/>
              <a:t>               Construction Contract</a:t>
            </a:r>
          </a:p>
        </p:txBody>
      </p:sp>
      <p:sp>
        <p:nvSpPr>
          <p:cNvPr id="6" name="Content Placeholder 5">
            <a:extLst>
              <a:ext uri="{FF2B5EF4-FFF2-40B4-BE49-F238E27FC236}">
                <a16:creationId xmlns:a16="http://schemas.microsoft.com/office/drawing/2014/main" id="{B5A3E551-8172-4B36-9730-C1D5EA2089CD}"/>
              </a:ext>
            </a:extLst>
          </p:cNvPr>
          <p:cNvSpPr>
            <a:spLocks noGrp="1"/>
          </p:cNvSpPr>
          <p:nvPr>
            <p:ph sz="quarter" idx="4"/>
          </p:nvPr>
        </p:nvSpPr>
        <p:spPr>
          <a:xfrm>
            <a:off x="6208710" y="3179762"/>
            <a:ext cx="5983290" cy="3678238"/>
          </a:xfrm>
        </p:spPr>
        <p:txBody>
          <a:bodyPr/>
          <a:lstStyle/>
          <a:p>
            <a:r>
              <a:rPr lang="en-US"/>
              <a:t>Agreement between the Agency and their Contractor.</a:t>
            </a:r>
          </a:p>
          <a:p>
            <a:endParaRPr lang="en-US"/>
          </a:p>
          <a:p>
            <a:r>
              <a:rPr lang="en-US"/>
              <a:t>Identifies expectations of the contractor, project scope, awarded amounts, contract time, etc.</a:t>
            </a:r>
          </a:p>
          <a:p>
            <a:endParaRPr lang="en-US"/>
          </a:p>
          <a:p>
            <a:r>
              <a:rPr lang="en-US"/>
              <a:t>May be modified via change order between the Agency and the Contractor.</a:t>
            </a:r>
          </a:p>
          <a:p>
            <a:endParaRPr lang="en-US"/>
          </a:p>
        </p:txBody>
      </p:sp>
    </p:spTree>
    <p:extLst>
      <p:ext uri="{BB962C8B-B14F-4D97-AF65-F5344CB8AC3E}">
        <p14:creationId xmlns:p14="http://schemas.microsoft.com/office/powerpoint/2010/main" val="3429309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AEFA-8222-4CF0-ADBF-E9D495D28F05}"/>
              </a:ext>
            </a:extLst>
          </p:cNvPr>
          <p:cNvSpPr>
            <a:spLocks noGrp="1"/>
          </p:cNvSpPr>
          <p:nvPr>
            <p:ph type="title"/>
          </p:nvPr>
        </p:nvSpPr>
        <p:spPr/>
        <p:txBody>
          <a:bodyPr/>
          <a:lstStyle/>
          <a:p>
            <a:r>
              <a:rPr lang="en-US"/>
              <a:t>On the Way to Construction</a:t>
            </a:r>
          </a:p>
        </p:txBody>
      </p:sp>
      <p:sp>
        <p:nvSpPr>
          <p:cNvPr id="3" name="Content Placeholder 2">
            <a:extLst>
              <a:ext uri="{FF2B5EF4-FFF2-40B4-BE49-F238E27FC236}">
                <a16:creationId xmlns:a16="http://schemas.microsoft.com/office/drawing/2014/main" id="{752A3373-415D-4930-9E64-45081E04DE70}"/>
              </a:ext>
            </a:extLst>
          </p:cNvPr>
          <p:cNvSpPr>
            <a:spLocks noGrp="1"/>
          </p:cNvSpPr>
          <p:nvPr>
            <p:ph idx="1"/>
          </p:nvPr>
        </p:nvSpPr>
        <p:spPr>
          <a:xfrm>
            <a:off x="0" y="2603500"/>
            <a:ext cx="12192000" cy="3416300"/>
          </a:xfrm>
        </p:spPr>
        <p:txBody>
          <a:bodyPr/>
          <a:lstStyle/>
          <a:p>
            <a:endParaRPr lang="en-US"/>
          </a:p>
          <a:p>
            <a:r>
              <a:rPr lang="en-US"/>
              <a:t>While this training focuses on the Construction phase, your Agency will be dealing with other FDOT groups before you are ready to advertise:</a:t>
            </a:r>
          </a:p>
          <a:p>
            <a:endParaRPr lang="en-US"/>
          </a:p>
        </p:txBody>
      </p:sp>
      <p:grpSp>
        <p:nvGrpSpPr>
          <p:cNvPr id="4" name="Group 3">
            <a:extLst>
              <a:ext uri="{FF2B5EF4-FFF2-40B4-BE49-F238E27FC236}">
                <a16:creationId xmlns:a16="http://schemas.microsoft.com/office/drawing/2014/main" id="{08EA91AC-9882-4312-914D-5D5220D7815A}"/>
              </a:ext>
            </a:extLst>
          </p:cNvPr>
          <p:cNvGrpSpPr/>
          <p:nvPr/>
        </p:nvGrpSpPr>
        <p:grpSpPr>
          <a:xfrm>
            <a:off x="0" y="4639603"/>
            <a:ext cx="5058043" cy="1010151"/>
            <a:chOff x="0" y="0"/>
            <a:chExt cx="5058043" cy="1010151"/>
          </a:xfrm>
        </p:grpSpPr>
        <p:sp>
          <p:nvSpPr>
            <p:cNvPr id="5" name="Arrow: Pentagon 4">
              <a:extLst>
                <a:ext uri="{FF2B5EF4-FFF2-40B4-BE49-F238E27FC236}">
                  <a16:creationId xmlns:a16="http://schemas.microsoft.com/office/drawing/2014/main" id="{DA0AA66E-0B47-415F-A139-3DF8E6A379A1}"/>
                </a:ext>
              </a:extLst>
            </p:cNvPr>
            <p:cNvSpPr/>
            <p:nvPr/>
          </p:nvSpPr>
          <p:spPr>
            <a:xfrm>
              <a:off x="0" y="0"/>
              <a:ext cx="5058043" cy="1010151"/>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Arrow: Pentagon 4">
              <a:extLst>
                <a:ext uri="{FF2B5EF4-FFF2-40B4-BE49-F238E27FC236}">
                  <a16:creationId xmlns:a16="http://schemas.microsoft.com/office/drawing/2014/main" id="{28CEBE9D-E753-47E8-948C-C4C6A1C3EBB6}"/>
                </a:ext>
              </a:extLst>
            </p:cNvPr>
            <p:cNvSpPr txBox="1"/>
            <p:nvPr/>
          </p:nvSpPr>
          <p:spPr>
            <a:xfrm>
              <a:off x="0" y="0"/>
              <a:ext cx="4805505" cy="10101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0020" tIns="80010" rIns="40005" bIns="80010" numCol="1" spcCol="1270" anchor="ctr" anchorCtr="0">
              <a:noAutofit/>
            </a:bodyPr>
            <a:lstStyle/>
            <a:p>
              <a:pPr marL="0" lvl="0" indent="0" algn="ctr" defTabSz="1333500">
                <a:lnSpc>
                  <a:spcPct val="90000"/>
                </a:lnSpc>
                <a:spcBef>
                  <a:spcPct val="0"/>
                </a:spcBef>
                <a:spcAft>
                  <a:spcPct val="35000"/>
                </a:spcAft>
                <a:buNone/>
              </a:pPr>
              <a:r>
                <a:rPr lang="en-US" sz="3000" b="1" kern="1200" dirty="0"/>
                <a:t>Local Programs Group</a:t>
              </a:r>
            </a:p>
          </p:txBody>
        </p:sp>
      </p:grpSp>
      <p:grpSp>
        <p:nvGrpSpPr>
          <p:cNvPr id="7" name="Group 6">
            <a:extLst>
              <a:ext uri="{FF2B5EF4-FFF2-40B4-BE49-F238E27FC236}">
                <a16:creationId xmlns:a16="http://schemas.microsoft.com/office/drawing/2014/main" id="{C3EB12FC-4BB8-454C-92D0-620CFC7FB589}"/>
              </a:ext>
            </a:extLst>
          </p:cNvPr>
          <p:cNvGrpSpPr/>
          <p:nvPr/>
        </p:nvGrpSpPr>
        <p:grpSpPr>
          <a:xfrm>
            <a:off x="4170252" y="4639601"/>
            <a:ext cx="3851497" cy="1010151"/>
            <a:chOff x="4052262" y="0"/>
            <a:chExt cx="3851497" cy="1010151"/>
          </a:xfrm>
        </p:grpSpPr>
        <p:sp>
          <p:nvSpPr>
            <p:cNvPr id="8" name="Arrow: Chevron 7">
              <a:extLst>
                <a:ext uri="{FF2B5EF4-FFF2-40B4-BE49-F238E27FC236}">
                  <a16:creationId xmlns:a16="http://schemas.microsoft.com/office/drawing/2014/main" id="{20387884-F66F-45DD-A3BA-945121F0A93E}"/>
                </a:ext>
              </a:extLst>
            </p:cNvPr>
            <p:cNvSpPr/>
            <p:nvPr/>
          </p:nvSpPr>
          <p:spPr>
            <a:xfrm>
              <a:off x="4052262" y="0"/>
              <a:ext cx="3851497" cy="1010151"/>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Arrow: Chevron 4">
              <a:extLst>
                <a:ext uri="{FF2B5EF4-FFF2-40B4-BE49-F238E27FC236}">
                  <a16:creationId xmlns:a16="http://schemas.microsoft.com/office/drawing/2014/main" id="{A861A864-AD18-446D-9EE3-49233606286B}"/>
                </a:ext>
              </a:extLst>
            </p:cNvPr>
            <p:cNvSpPr txBox="1"/>
            <p:nvPr/>
          </p:nvSpPr>
          <p:spPr>
            <a:xfrm>
              <a:off x="4245012" y="0"/>
              <a:ext cx="2841346" cy="10101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015" tIns="80010" rIns="40005" bIns="80010" numCol="1" spcCol="1270" anchor="ctr" anchorCtr="0">
              <a:noAutofit/>
            </a:bodyPr>
            <a:lstStyle/>
            <a:p>
              <a:pPr marL="0" lvl="0" indent="0" algn="ctr" defTabSz="1333500">
                <a:lnSpc>
                  <a:spcPct val="90000"/>
                </a:lnSpc>
                <a:spcBef>
                  <a:spcPct val="0"/>
                </a:spcBef>
                <a:spcAft>
                  <a:spcPct val="35000"/>
                </a:spcAft>
                <a:buNone/>
              </a:pPr>
              <a:r>
                <a:rPr lang="en-US" sz="3000" b="1" kern="1200"/>
                <a:t>LAP Design Group</a:t>
              </a:r>
            </a:p>
          </p:txBody>
        </p:sp>
      </p:grpSp>
      <p:grpSp>
        <p:nvGrpSpPr>
          <p:cNvPr id="10" name="Group 9">
            <a:extLst>
              <a:ext uri="{FF2B5EF4-FFF2-40B4-BE49-F238E27FC236}">
                <a16:creationId xmlns:a16="http://schemas.microsoft.com/office/drawing/2014/main" id="{824F6492-E20C-4E6B-9EBE-BAFA2416A995}"/>
              </a:ext>
            </a:extLst>
          </p:cNvPr>
          <p:cNvGrpSpPr/>
          <p:nvPr/>
        </p:nvGrpSpPr>
        <p:grpSpPr>
          <a:xfrm>
            <a:off x="7133957" y="4639602"/>
            <a:ext cx="5058043" cy="1010151"/>
            <a:chOff x="6888115" y="0"/>
            <a:chExt cx="5058043" cy="1010151"/>
          </a:xfrm>
        </p:grpSpPr>
        <p:sp>
          <p:nvSpPr>
            <p:cNvPr id="11" name="Arrow: Chevron 10">
              <a:extLst>
                <a:ext uri="{FF2B5EF4-FFF2-40B4-BE49-F238E27FC236}">
                  <a16:creationId xmlns:a16="http://schemas.microsoft.com/office/drawing/2014/main" id="{3B3DE75A-1777-4F5D-A4BC-45F93B75985A}"/>
                </a:ext>
              </a:extLst>
            </p:cNvPr>
            <p:cNvSpPr/>
            <p:nvPr/>
          </p:nvSpPr>
          <p:spPr>
            <a:xfrm>
              <a:off x="6888115" y="0"/>
              <a:ext cx="5058043" cy="1010151"/>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Arrow: Chevron 4">
              <a:extLst>
                <a:ext uri="{FF2B5EF4-FFF2-40B4-BE49-F238E27FC236}">
                  <a16:creationId xmlns:a16="http://schemas.microsoft.com/office/drawing/2014/main" id="{29E25DAB-34E9-42BF-B7C0-E5826BB93E01}"/>
                </a:ext>
              </a:extLst>
            </p:cNvPr>
            <p:cNvSpPr txBox="1"/>
            <p:nvPr/>
          </p:nvSpPr>
          <p:spPr>
            <a:xfrm>
              <a:off x="7393191" y="0"/>
              <a:ext cx="4047892" cy="10101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015" tIns="80010" rIns="40005" bIns="80010" numCol="1" spcCol="1270" anchor="ctr" anchorCtr="0">
              <a:noAutofit/>
            </a:bodyPr>
            <a:lstStyle/>
            <a:p>
              <a:pPr lvl="0" algn="ctr" defTabSz="1333500">
                <a:lnSpc>
                  <a:spcPct val="90000"/>
                </a:lnSpc>
                <a:spcBef>
                  <a:spcPct val="0"/>
                </a:spcBef>
                <a:spcAft>
                  <a:spcPct val="35000"/>
                </a:spcAft>
              </a:pPr>
              <a:r>
                <a:rPr lang="en-US" sz="3000" b="1"/>
                <a:t>Construction Special Projects</a:t>
              </a:r>
              <a:endParaRPr lang="en-US" sz="3000" b="1" kern="1200"/>
            </a:p>
          </p:txBody>
        </p:sp>
      </p:grpSp>
    </p:spTree>
    <p:extLst>
      <p:ext uri="{BB962C8B-B14F-4D97-AF65-F5344CB8AC3E}">
        <p14:creationId xmlns:p14="http://schemas.microsoft.com/office/powerpoint/2010/main" val="2198355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3481E-7A33-4941-A2BD-244179BB550A}"/>
              </a:ext>
            </a:extLst>
          </p:cNvPr>
          <p:cNvSpPr>
            <a:spLocks noGrp="1"/>
          </p:cNvSpPr>
          <p:nvPr>
            <p:ph type="title"/>
          </p:nvPr>
        </p:nvSpPr>
        <p:spPr/>
        <p:txBody>
          <a:bodyPr/>
          <a:lstStyle/>
          <a:p>
            <a:r>
              <a:rPr lang="en-US"/>
              <a:t>On the Way to Construction</a:t>
            </a:r>
          </a:p>
        </p:txBody>
      </p:sp>
      <p:sp>
        <p:nvSpPr>
          <p:cNvPr id="3" name="Content Placeholder 2">
            <a:extLst>
              <a:ext uri="{FF2B5EF4-FFF2-40B4-BE49-F238E27FC236}">
                <a16:creationId xmlns:a16="http://schemas.microsoft.com/office/drawing/2014/main" id="{2B415696-0705-492F-9BE4-900B8E5DA36C}"/>
              </a:ext>
            </a:extLst>
          </p:cNvPr>
          <p:cNvSpPr>
            <a:spLocks noGrp="1"/>
          </p:cNvSpPr>
          <p:nvPr>
            <p:ph idx="1"/>
          </p:nvPr>
        </p:nvSpPr>
        <p:spPr>
          <a:xfrm>
            <a:off x="0" y="2281287"/>
            <a:ext cx="12192000" cy="4576713"/>
          </a:xfrm>
        </p:spPr>
        <p:txBody>
          <a:bodyPr>
            <a:normAutofit/>
          </a:bodyPr>
          <a:lstStyle/>
          <a:p>
            <a:endParaRPr lang="en-US" dirty="0"/>
          </a:p>
          <a:p>
            <a:r>
              <a:rPr lang="en-US" dirty="0"/>
              <a:t>The </a:t>
            </a:r>
            <a:r>
              <a:rPr lang="en-US" b="1" dirty="0"/>
              <a:t>Local Programs Group </a:t>
            </a:r>
            <a:r>
              <a:rPr lang="en-US" dirty="0"/>
              <a:t>will work with your Agency to establish project scope, schedule and funding levels, and prepare the LAP Agreement and any subsequent Supplemental Agreements.</a:t>
            </a:r>
          </a:p>
          <a:p>
            <a:r>
              <a:rPr lang="en-US" dirty="0"/>
              <a:t>The </a:t>
            </a:r>
            <a:r>
              <a:rPr lang="en-US" b="1" dirty="0"/>
              <a:t>Design Group </a:t>
            </a:r>
            <a:r>
              <a:rPr lang="en-US" dirty="0"/>
              <a:t>will review your: </a:t>
            </a:r>
          </a:p>
          <a:p>
            <a:pPr lvl="1"/>
            <a:r>
              <a:rPr lang="en-US" dirty="0"/>
              <a:t>Construction Documents (plans, specifications package, and bid documents) to make sure they are consistent with LAP requirements.</a:t>
            </a:r>
          </a:p>
          <a:p>
            <a:pPr lvl="1"/>
            <a:r>
              <a:rPr lang="en-US" dirty="0"/>
              <a:t>Consultant CEI staffing and fees/Agency CEI staffing to confirm adequate oversight is in place.</a:t>
            </a:r>
          </a:p>
          <a:p>
            <a:pPr lvl="1"/>
            <a:endParaRPr lang="en-US" dirty="0"/>
          </a:p>
          <a:p>
            <a:r>
              <a:rPr lang="en-US" dirty="0"/>
              <a:t>Once your construction documents are finalized, the Design Group will pass your project off to our group, </a:t>
            </a:r>
            <a:r>
              <a:rPr lang="en-US" b="1" dirty="0"/>
              <a:t>Construction Special Projects</a:t>
            </a:r>
            <a:r>
              <a:rPr lang="en-US" dirty="0"/>
              <a:t>.</a:t>
            </a:r>
          </a:p>
          <a:p>
            <a:pPr lvl="1"/>
            <a:endParaRPr lang="en-US" dirty="0"/>
          </a:p>
        </p:txBody>
      </p:sp>
    </p:spTree>
    <p:extLst>
      <p:ext uri="{BB962C8B-B14F-4D97-AF65-F5344CB8AC3E}">
        <p14:creationId xmlns:p14="http://schemas.microsoft.com/office/powerpoint/2010/main" val="1179991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7E960-4E84-4AAB-A1B7-24E986A6E00B}"/>
              </a:ext>
            </a:extLst>
          </p:cNvPr>
          <p:cNvSpPr>
            <a:spLocks noGrp="1"/>
          </p:cNvSpPr>
          <p:nvPr>
            <p:ph type="title"/>
          </p:nvPr>
        </p:nvSpPr>
        <p:spPr/>
        <p:txBody>
          <a:bodyPr/>
          <a:lstStyle/>
          <a:p>
            <a:r>
              <a:rPr lang="en-US"/>
              <a:t>Welcome to Construction</a:t>
            </a:r>
          </a:p>
        </p:txBody>
      </p:sp>
      <p:sp>
        <p:nvSpPr>
          <p:cNvPr id="3" name="Content Placeholder 2">
            <a:extLst>
              <a:ext uri="{FF2B5EF4-FFF2-40B4-BE49-F238E27FC236}">
                <a16:creationId xmlns:a16="http://schemas.microsoft.com/office/drawing/2014/main" id="{25A728D5-4FC6-457C-8567-0021F4D8484D}"/>
              </a:ext>
            </a:extLst>
          </p:cNvPr>
          <p:cNvSpPr>
            <a:spLocks noGrp="1"/>
          </p:cNvSpPr>
          <p:nvPr>
            <p:ph idx="1"/>
          </p:nvPr>
        </p:nvSpPr>
        <p:spPr>
          <a:xfrm>
            <a:off x="0" y="2281287"/>
            <a:ext cx="12192000" cy="4576713"/>
          </a:xfrm>
        </p:spPr>
        <p:txBody>
          <a:bodyPr>
            <a:normAutofit/>
          </a:bodyPr>
          <a:lstStyle/>
          <a:p>
            <a:endParaRPr lang="en-US" dirty="0"/>
          </a:p>
          <a:p>
            <a:r>
              <a:rPr lang="en-US" dirty="0"/>
              <a:t>The passing of your construction documents from Design to Construction will trigger the Local Programs Group to execute your LAP Agreement and issue your Notice to Proceed (NTP) authorizing you to </a:t>
            </a:r>
            <a:r>
              <a:rPr lang="en-US" b="1" i="1" dirty="0"/>
              <a:t>advertise</a:t>
            </a:r>
            <a:r>
              <a:rPr lang="en-US" dirty="0"/>
              <a:t> the construction phase of your project. </a:t>
            </a:r>
          </a:p>
          <a:p>
            <a:endParaRPr lang="en-US" dirty="0"/>
          </a:p>
          <a:p>
            <a:pPr lvl="2"/>
            <a:r>
              <a:rPr lang="en-US" sz="1800" dirty="0"/>
              <a:t>Any costs incurred under this Agreement before the Agency has received a written NTP from the Department will not be reimbursable. (</a:t>
            </a:r>
            <a:r>
              <a:rPr lang="en-US" sz="1800" i="1" dirty="0"/>
              <a:t>LAP Manual Chapter </a:t>
            </a:r>
            <a:r>
              <a:rPr lang="en-US" sz="1800" dirty="0"/>
              <a:t>5 and </a:t>
            </a:r>
            <a:r>
              <a:rPr lang="en-US" sz="1800" i="1" dirty="0"/>
              <a:t>LAP Agreement</a:t>
            </a:r>
            <a:r>
              <a:rPr lang="en-US" sz="1800" dirty="0"/>
              <a:t>)</a:t>
            </a:r>
          </a:p>
          <a:p>
            <a:pPr marL="914400" lvl="2" indent="0">
              <a:buNone/>
            </a:pPr>
            <a:endParaRPr lang="en-US" dirty="0"/>
          </a:p>
          <a:p>
            <a:r>
              <a:rPr lang="en-US" dirty="0"/>
              <a:t>Once your NTP to advertise is sent, you will receive a “Welcome to Construction” email from our group (D5-ConstructionSpecialProjects@dot.state.fl.us) letting you know your project is officially in the Construction Phase. We will be your primary point of contact during through project closeout.</a:t>
            </a:r>
          </a:p>
          <a:p>
            <a:endParaRPr lang="en-US" dirty="0"/>
          </a:p>
        </p:txBody>
      </p:sp>
    </p:spTree>
    <p:extLst>
      <p:ext uri="{BB962C8B-B14F-4D97-AF65-F5344CB8AC3E}">
        <p14:creationId xmlns:p14="http://schemas.microsoft.com/office/powerpoint/2010/main" val="4267481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Custom 10">
      <a:dk1>
        <a:sysClr val="windowText" lastClr="000000"/>
      </a:dk1>
      <a:lt1>
        <a:sysClr val="window" lastClr="FFFFFF"/>
      </a:lt1>
      <a:dk2>
        <a:srgbClr val="003600"/>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898AC354731F242841D1FD5AB2F40D0" ma:contentTypeVersion="6" ma:contentTypeDescription="Create a new document." ma:contentTypeScope="" ma:versionID="5446368f03eec1cdc8f2395817a2c519">
  <xsd:schema xmlns:xsd="http://www.w3.org/2001/XMLSchema" xmlns:xs="http://www.w3.org/2001/XMLSchema" xmlns:p="http://schemas.microsoft.com/office/2006/metadata/properties" xmlns:ns2="be4631ae-bd37-4c19-85b1-19a36028946a" targetNamespace="http://schemas.microsoft.com/office/2006/metadata/properties" ma:root="true" ma:fieldsID="c1279375817de772f67db283c95799a3" ns2:_="">
    <xsd:import namespace="be4631ae-bd37-4c19-85b1-19a36028946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4631ae-bd37-4c19-85b1-19a3602894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751670-A86F-4BE6-9011-DFAA60FE7BFE}">
  <ds:schemaRefs>
    <ds:schemaRef ds:uri="http://schemas.microsoft.com/office/2006/documentManagement/types"/>
    <ds:schemaRef ds:uri="http://purl.org/dc/elements/1.1/"/>
    <ds:schemaRef ds:uri="http://schemas.microsoft.com/office/2006/metadata/properties"/>
    <ds:schemaRef ds:uri="be4631ae-bd37-4c19-85b1-19a36028946a"/>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47C85452-C807-46B0-8A4F-84E9D0E941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4631ae-bd37-4c19-85b1-19a3602894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2046B6-4F92-4FC5-94F3-A67C5471FB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334</TotalTime>
  <Words>4037</Words>
  <Application>Microsoft Office PowerPoint</Application>
  <PresentationFormat>Widescreen</PresentationFormat>
  <Paragraphs>724</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Century Gothic</vt:lpstr>
      <vt:lpstr>Wingdings</vt:lpstr>
      <vt:lpstr>Wingdings 3</vt:lpstr>
      <vt:lpstr>Ion Boardroom</vt:lpstr>
      <vt:lpstr>FDOT District 5 Construction Special Projects</vt:lpstr>
      <vt:lpstr>What is LAP?</vt:lpstr>
      <vt:lpstr>Why are we here today?</vt:lpstr>
      <vt:lpstr>LAP Performance Evaluation</vt:lpstr>
      <vt:lpstr>The LAP Manual</vt:lpstr>
      <vt:lpstr>Don’t Confuse Your Contracts</vt:lpstr>
      <vt:lpstr>On the Way to Construction</vt:lpstr>
      <vt:lpstr>On the Way to Construction</vt:lpstr>
      <vt:lpstr>Welcome to Construction</vt:lpstr>
      <vt:lpstr>Construction Special Projects Staff</vt:lpstr>
      <vt:lpstr>Special Projects Construction         Core Functions</vt:lpstr>
      <vt:lpstr>Procurement - Advertisement</vt:lpstr>
      <vt:lpstr>Procurement - Addenda</vt:lpstr>
      <vt:lpstr>Procurement – Bid Opening and Award</vt:lpstr>
      <vt:lpstr>Bid Tabulation</vt:lpstr>
      <vt:lpstr>Bid Tab with Deviations Explained</vt:lpstr>
      <vt:lpstr>Procurement – Bid Opening and Award</vt:lpstr>
      <vt:lpstr>Project Administration/Records - GAP</vt:lpstr>
      <vt:lpstr>Oversight and Monitoring                  Pre-Construction Meeting</vt:lpstr>
      <vt:lpstr>Oversight and Monitoring                       Pre-Construction Meeting</vt:lpstr>
      <vt:lpstr>Oversight and Monitoring                   Agency Construction Administration</vt:lpstr>
      <vt:lpstr>Oversight and Monitoring                   Quality Assurance Reviews and Field Visits</vt:lpstr>
      <vt:lpstr>Oversight and Monitoring                   Quality Assurance Reviews and Field Visits</vt:lpstr>
      <vt:lpstr>Oversight and Monitoring – Contract Changes</vt:lpstr>
      <vt:lpstr>Oversight and Monitoring – Contract Changes</vt:lpstr>
      <vt:lpstr>Oversight and Monitoring – Invoicing</vt:lpstr>
      <vt:lpstr>Oversight and Monitoring – Closeout</vt:lpstr>
      <vt:lpstr>Questions and Contact Information</vt:lpstr>
      <vt:lpstr>Questions? and Contact Information</vt:lpstr>
      <vt:lpstr>Thank you for your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FDOT District 5 Construction Special Projects</dc:title>
  <dc:creator>Grooms, Richard</dc:creator>
  <cp:lastModifiedBy>Henning, Ashley</cp:lastModifiedBy>
  <cp:revision>2</cp:revision>
  <cp:lastPrinted>2018-05-08T12:25:18Z</cp:lastPrinted>
  <dcterms:created xsi:type="dcterms:W3CDTF">2018-05-06T16:45:41Z</dcterms:created>
  <dcterms:modified xsi:type="dcterms:W3CDTF">2021-11-24T15:43:33Z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0x0101007898AC354731F242841D1FD5AB2F40D0</vt:lpwstr>
  </property>
  <property fmtid="{D5CDD505-2E9C-101B-9397-08002B2CF9AE}" pid="3" name="County">
    <vt:lpwstr/>
  </property>
  <property fmtid="{D5CDD505-2E9C-101B-9397-08002B2CF9AE}" pid="4" name="Agency">
    <vt:lpwstr/>
  </property>
  <property fmtid="{D5CDD505-2E9C-101B-9397-08002B2CF9AE}" pid="5" name="Folder Description">
    <vt:lpwstr/>
  </property>
</Properties>
</file>